
<file path=[Content_Types].xml><?xml version="1.0" encoding="utf-8"?>
<Types xmlns="http://schemas.openxmlformats.org/package/2006/content-types">
  <Override PartName="/_rels/.rels" ContentType="application/vnd.openxmlformats-package.relationships+xml"/>
  <Override PartName="/ppt/notesSlides/_rels/notesSlide19.xml.rels" ContentType="application/vnd.openxmlformats-package.relationships+xml"/>
  <Override PartName="/ppt/notesSlides/_rels/notesSlide15.xml.rels" ContentType="application/vnd.openxmlformats-package.relationships+xml"/>
  <Override PartName="/ppt/notesSlides/_rels/notesSlide10.xml.rels" ContentType="application/vnd.openxmlformats-package.relationships+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_rels/slideLayout60.xml.rels" ContentType="application/vnd.openxmlformats-package.relationships+xml"/>
  <Override PartName="/ppt/slideLayouts/_rels/slideLayout59.xml.rels" ContentType="application/vnd.openxmlformats-package.relationships+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1.xml.rels" ContentType="application/vnd.openxmlformats-package.relationships+xml"/>
  <Override PartName="/ppt/slideLayouts/_rels/slideLayout4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21.xml.rels" ContentType="application/vnd.openxmlformats-package.relationships+xml"/>
  <Override PartName="/ppt/slideLayouts/_rels/slideLayout32.xml.rels" ContentType="application/vnd.openxmlformats-package.relationships+xml"/>
  <Override PartName="/ppt/slideLayouts/_rels/slideLayout31.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7.xml.rels" ContentType="application/vnd.openxmlformats-package.relationships+xml"/>
  <Override PartName="/ppt/slideLayouts/_rels/slideLayout19.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42.xml.rels" ContentType="application/vnd.openxmlformats-package.relationships+xml"/>
  <Override PartName="/ppt/slideLayouts/_rels/slideLayout1.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43.xml.rels" ContentType="application/vnd.openxmlformats-package.relationships+xml"/>
  <Override PartName="/ppt/slideLayouts/_rels/slideLayout2.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17.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slideLayout50.xml" ContentType="application/vnd.openxmlformats-officedocument.presentationml.slideLayout+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47.xml" ContentType="application/vnd.openxmlformats-officedocument.presentationml.slideLayout+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49.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charts/chart1.xml" ContentType="application/vnd.openxmlformats-officedocument.drawingml.char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5.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6.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81.png" ContentType="image/png"/>
  <Override PartName="/ppt/media/image80.png" ContentType="image/png"/>
  <Override PartName="/ppt/media/image78.png" ContentType="image/png"/>
  <Override PartName="/ppt/media/image77.png" ContentType="image/png"/>
  <Override PartName="/ppt/media/image83.png" ContentType="image/png"/>
  <Override PartName="/ppt/media/image76.jpeg" ContentType="image/jpeg"/>
  <Override PartName="/ppt/media/image75.png" ContentType="image/png"/>
  <Override PartName="/ppt/media/image74.png" ContentType="image/png"/>
  <Override PartName="/ppt/media/image73.png" ContentType="image/png"/>
  <Override PartName="/ppt/media/image72.png" ContentType="image/png"/>
  <Override PartName="/ppt/media/image71.png" ContentType="image/png"/>
  <Override PartName="/ppt/media/image70.png" ContentType="image/png"/>
  <Override PartName="/ppt/media/image68.png" ContentType="image/png"/>
  <Override PartName="/ppt/media/image67.png" ContentType="image/png"/>
  <Override PartName="/ppt/media/image66.png" ContentType="image/png"/>
  <Override PartName="/ppt/media/image65.png" ContentType="image/png"/>
  <Override PartName="/ppt/media/image64.png" ContentType="image/png"/>
  <Override PartName="/ppt/media/image63.png" ContentType="image/png"/>
  <Override PartName="/ppt/media/image62.png" ContentType="image/png"/>
  <Override PartName="/ppt/media/image61.png" ContentType="image/png"/>
  <Override PartName="/ppt/media/image50.jpeg" ContentType="image/jpeg"/>
  <Override PartName="/ppt/media/image49.png" ContentType="image/png"/>
  <Override PartName="/ppt/media/image48.png" ContentType="image/png"/>
  <Override PartName="/ppt/media/image82.jpeg" ContentType="image/jpeg"/>
  <Override PartName="/ppt/media/image47.png" ContentType="image/png"/>
  <Override PartName="/ppt/media/image79.png" ContentType="image/png"/>
  <Override PartName="/ppt/media/image20.png" ContentType="image/png"/>
  <Override PartName="/ppt/media/image55.png" ContentType="image/png"/>
  <Override PartName="/ppt/media/image5.png" ContentType="image/png"/>
  <Override PartName="/ppt/media/image19.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56.jpeg" ContentType="image/jpeg"/>
  <Override PartName="/ppt/media/image13.png" ContentType="image/png"/>
  <Override PartName="/ppt/media/image12.png" ContentType="image/png"/>
  <Override PartName="/ppt/media/image11.png" ContentType="image/png"/>
  <Override PartName="/ppt/media/image54.png" ContentType="image/png"/>
  <Override PartName="/ppt/media/image4.png" ContentType="image/png"/>
  <Override PartName="/ppt/media/image39.png" ContentType="image/png"/>
  <Override PartName="/ppt/media/image69.emf" ContentType="image/x-emf"/>
  <Override PartName="/ppt/media/image53.png" ContentType="image/png"/>
  <Override PartName="/ppt/media/image3.png" ContentType="image/png"/>
  <Override PartName="/ppt/media/image38.png" ContentType="image/png"/>
  <Override PartName="/ppt/media/image22.png" ContentType="image/png"/>
  <Override PartName="/ppt/media/image7.png" ContentType="image/png"/>
  <Override PartName="/ppt/media/image52.png" ContentType="image/png"/>
  <Override PartName="/ppt/media/image2.png" ContentType="image/png"/>
  <Override PartName="/ppt/media/image37.png" ContentType="image/png"/>
  <Override PartName="/ppt/media/image21.png" ContentType="image/png"/>
  <Override PartName="/ppt/media/image6.png" ContentType="image/png"/>
  <Override PartName="/ppt/media/image51.png" ContentType="image/png"/>
  <Override PartName="/ppt/media/image1.png" ContentType="image/png"/>
  <Override PartName="/ppt/media/image36.png" ContentType="image/png"/>
  <Override PartName="/ppt/media/image58.png" ContentType="image/png"/>
  <Override PartName="/ppt/media/image8.png" ContentType="image/png"/>
  <Override PartName="/ppt/media/image57.jpeg" ContentType="image/jpeg"/>
  <Override PartName="/ppt/media/image23.png" ContentType="image/png"/>
  <Override PartName="/ppt/media/image10.png" ContentType="image/png"/>
  <Override PartName="/ppt/media/image59.png" ContentType="image/png"/>
  <Override PartName="/ppt/media/image9.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60.jpeg" ContentType="image/jpeg"/>
  <Override PartName="/ppt/media/image32.png" ContentType="image/png"/>
  <Override PartName="/ppt/media/image33.png" ContentType="image/png"/>
  <Override PartName="/ppt/media/image34.png" ContentType="image/png"/>
  <Override PartName="/ppt/media/image35.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0077450" cy="756285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view3D>
      <c:rotX val="30"/>
      <c:rotY val="0"/>
      <c:rAngAx val="1"/>
      <c:perspective val="10"/>
    </c:view3D>
    <c:floor>
      <c:spPr>
        <a:solidFill>
          <a:srgbClr val="cccccc"/>
        </a:solidFill>
        <a:ln>
          <a:noFill/>
        </a:ln>
      </c:spPr>
    </c:floor>
    <c:backWall>
      <c:spPr>
        <a:noFill/>
        <a:ln>
          <a:solidFill>
            <a:srgbClr val="b3b3b3"/>
          </a:solidFill>
        </a:ln>
      </c:spPr>
    </c:backWall>
    <c:plotArea>
      <c:pie3DChart>
        <c:varyColors val="1"/>
        <c:ser>
          <c:idx val="0"/>
          <c:order val="0"/>
          <c:tx>
            <c:strRef>
              <c:f>label 0</c:f>
              <c:strCache>
                <c:ptCount val="1"/>
                <c:pt idx="0">
                  <c:v>costs</c:v>
                </c:pt>
              </c:strCache>
            </c:strRef>
          </c:tx>
          <c:spPr>
            <a:solidFill>
              <a:srgbClr val="0084d1"/>
            </a:solidFill>
            <a:ln>
              <a:noFill/>
            </a:ln>
          </c:spPr>
          <c:explosion val="0"/>
          <c:dPt>
            <c:idx val="0"/>
            <c:spPr>
              <a:solidFill>
                <a:srgbClr val="ffd320"/>
              </a:solidFill>
              <a:ln>
                <a:noFill/>
              </a:ln>
            </c:spPr>
          </c:dPt>
          <c:dPt>
            <c:idx val="1"/>
            <c:spPr>
              <a:solidFill>
                <a:srgbClr val="ff420e"/>
              </a:solidFill>
              <a:ln>
                <a:noFill/>
              </a:ln>
            </c:spPr>
          </c:dPt>
          <c:dPt>
            <c:idx val="2"/>
            <c:spPr>
              <a:solidFill>
                <a:srgbClr val="0084d1"/>
              </a:solidFill>
              <a:ln>
                <a:noFill/>
              </a:ln>
            </c:spPr>
          </c:dPt>
          <c:dPt>
            <c:idx val="3"/>
            <c:spPr>
              <a:solidFill>
                <a:srgbClr val="579d1c"/>
              </a:solidFill>
              <a:ln>
                <a:noFill/>
              </a:ln>
            </c:spPr>
          </c:dPt>
          <c:dPt>
            <c:idx val="4"/>
            <c:spPr>
              <a:solidFill>
                <a:srgbClr val="7e0021"/>
              </a:solidFill>
              <a:ln>
                <a:noFill/>
              </a:ln>
            </c:spPr>
          </c:dPt>
          <c:dPt>
            <c:idx val="5"/>
            <c:spPr>
              <a:solidFill>
                <a:srgbClr val="83caff"/>
              </a:solidFill>
              <a:ln>
                <a:noFill/>
              </a:ln>
            </c:spPr>
          </c:dPt>
          <c:dLbls>
            <c:dLbl>
              <c:idx val="0"/>
              <c:dLblPos val="bestFit"/>
              <c:showLegendKey val="0"/>
              <c:showVal val="0"/>
              <c:showCatName val="0"/>
              <c:showSerName val="0"/>
              <c:showPercent val="0"/>
            </c:dLbl>
            <c:dLbl>
              <c:idx val="1"/>
              <c:dLblPos val="bestFit"/>
              <c:showLegendKey val="0"/>
              <c:showVal val="0"/>
              <c:showCatName val="0"/>
              <c:showSerName val="0"/>
              <c:showPercent val="0"/>
            </c:dLbl>
            <c:dLbl>
              <c:idx val="2"/>
              <c:dLblPos val="bestFit"/>
              <c:showLegendKey val="0"/>
              <c:showVal val="0"/>
              <c:showCatName val="0"/>
              <c:showSerName val="0"/>
              <c:showPercent val="0"/>
            </c:dLbl>
            <c:dLbl>
              <c:idx val="3"/>
              <c:dLblPos val="bestFit"/>
              <c:showLegendKey val="0"/>
              <c:showVal val="0"/>
              <c:showCatName val="0"/>
              <c:showSerName val="0"/>
              <c:showPercent val="0"/>
            </c:dLbl>
            <c:dLbl>
              <c:idx val="4"/>
              <c:dLblPos val="bestFit"/>
              <c:showLegendKey val="0"/>
              <c:showVal val="0"/>
              <c:showCatName val="0"/>
              <c:showSerName val="0"/>
              <c:showPercent val="0"/>
            </c:dLbl>
            <c:dLbl>
              <c:idx val="5"/>
              <c:dLblPos val="bestFit"/>
              <c:showLegendKey val="0"/>
              <c:showVal val="0"/>
              <c:showCatName val="0"/>
              <c:showSerName val="0"/>
              <c:showPercent val="0"/>
            </c:dLbl>
            <c:dLblPos val="bestFit"/>
            <c:showLegendKey val="0"/>
            <c:showVal val="0"/>
            <c:showCatName val="0"/>
            <c:showSerName val="0"/>
            <c:showPercent val="0"/>
            <c:showLeaderLines val="0"/>
          </c:dLbls>
          <c:cat>
            <c:strRef>
              <c:f>categories</c:f>
              <c:strCache>
                <c:ptCount val="6"/>
                <c:pt idx="0">
                  <c:v>Personnel</c:v>
                </c:pt>
                <c:pt idx="1">
                  <c:v>Consumables</c:v>
                </c:pt>
                <c:pt idx="2">
                  <c:v>Travel</c:v>
                </c:pt>
                <c:pt idx="3">
                  <c:v>Equipment</c:v>
                </c:pt>
                <c:pt idx="4">
                  <c:v>Other</c:v>
                </c:pt>
                <c:pt idx="5">
                  <c:v/>
                </c:pt>
              </c:strCache>
            </c:strRef>
          </c:cat>
          <c:val>
            <c:numRef>
              <c:f>0</c:f>
              <c:numCache>
                <c:formatCode>General</c:formatCode>
                <c:ptCount val="6"/>
                <c:pt idx="0">
                  <c:v>38.3</c:v>
                </c:pt>
                <c:pt idx="1">
                  <c:v>43.4</c:v>
                </c:pt>
                <c:pt idx="2">
                  <c:v>7.9</c:v>
                </c:pt>
                <c:pt idx="3">
                  <c:v>0.7</c:v>
                </c:pt>
                <c:pt idx="4">
                  <c:v>9.7</c:v>
                </c:pt>
                <c:pt idx="5">
                  <c:v/>
                </c:pt>
              </c:numCache>
            </c:numRef>
          </c:val>
        </c:ser>
      </c:pie3DChart>
      <c:spPr>
        <a:noFill/>
        <a:ln>
          <a:solidFill>
            <a:srgbClr val="b3b3b3"/>
          </a:solidFill>
        </a:ln>
      </c:spPr>
    </c:plotArea>
    <c:plotVisOnly val="1"/>
  </c:chart>
  <c:spPr>
    <a:noFill/>
    <a:ln>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9" name="PlaceHolder 1"/>
          <p:cNvSpPr>
            <a:spLocks noGrp="1"/>
          </p:cNvSpPr>
          <p:nvPr>
            <p:ph type="body"/>
          </p:nvPr>
        </p:nvSpPr>
        <p:spPr>
          <a:xfrm>
            <a:off x="756000" y="5078520"/>
            <a:ext cx="6047640" cy="4811040"/>
          </a:xfrm>
          <a:prstGeom prst="rect">
            <a:avLst/>
          </a:prstGeom>
        </p:spPr>
        <p:txBody>
          <a:bodyPr lIns="0" rIns="0" tIns="0" bIns="0"/>
          <a:p>
            <a:r>
              <a:rPr lang="en-GB" sz="2000" spc="-1" strike="noStrike">
                <a:solidFill>
                  <a:srgbClr val="000000"/>
                </a:solidFill>
                <a:uFill>
                  <a:solidFill>
                    <a:srgbClr val="ffffff"/>
                  </a:solidFill>
                </a:uFill>
                <a:latin typeface="Arial"/>
              </a:rPr>
              <a:t>Click to edit the notes format</a:t>
            </a:r>
            <a:endParaRPr lang="en-GB" sz="2000" spc="-1" strike="noStrike">
              <a:solidFill>
                <a:srgbClr val="000000"/>
              </a:solidFill>
              <a:uFill>
                <a:solidFill>
                  <a:srgbClr val="ffffff"/>
                </a:solidFill>
              </a:uFill>
              <a:latin typeface="Arial"/>
            </a:endParaRPr>
          </a:p>
        </p:txBody>
      </p:sp>
      <p:sp>
        <p:nvSpPr>
          <p:cNvPr id="200" name="PlaceHolder 2"/>
          <p:cNvSpPr>
            <a:spLocks noGrp="1"/>
          </p:cNvSpPr>
          <p:nvPr>
            <p:ph type="hdr"/>
          </p:nvPr>
        </p:nvSpPr>
        <p:spPr>
          <a:xfrm>
            <a:off x="0" y="0"/>
            <a:ext cx="3280320" cy="534240"/>
          </a:xfrm>
          <a:prstGeom prst="rect">
            <a:avLst/>
          </a:prstGeom>
        </p:spPr>
        <p:txBody>
          <a:bodyPr lIns="0" rIns="0" tIns="0" bIns="0"/>
          <a:p>
            <a:r>
              <a:rPr lang="en-GB" sz="1400" spc="-1" strike="noStrike">
                <a:solidFill>
                  <a:srgbClr val="000000"/>
                </a:solidFill>
                <a:uFill>
                  <a:solidFill>
                    <a:srgbClr val="ffffff"/>
                  </a:solidFill>
                </a:uFill>
                <a:latin typeface="Times New Roman"/>
              </a:rPr>
              <a:t>&lt;header&gt;</a:t>
            </a:r>
            <a:endParaRPr lang="en-GB" sz="1400" spc="-1" strike="noStrike">
              <a:solidFill>
                <a:srgbClr val="000000"/>
              </a:solidFill>
              <a:uFill>
                <a:solidFill>
                  <a:srgbClr val="ffffff"/>
                </a:solidFill>
              </a:uFill>
              <a:latin typeface="Times New Roman"/>
            </a:endParaRPr>
          </a:p>
        </p:txBody>
      </p:sp>
      <p:sp>
        <p:nvSpPr>
          <p:cNvPr id="201" name="PlaceHolder 3"/>
          <p:cNvSpPr>
            <a:spLocks noGrp="1"/>
          </p:cNvSpPr>
          <p:nvPr>
            <p:ph type="dt"/>
          </p:nvPr>
        </p:nvSpPr>
        <p:spPr>
          <a:xfrm>
            <a:off x="4279320" y="0"/>
            <a:ext cx="3280320" cy="534240"/>
          </a:xfrm>
          <a:prstGeom prst="rect">
            <a:avLst/>
          </a:prstGeom>
        </p:spPr>
        <p:txBody>
          <a:bodyPr lIns="0" rIns="0" tIns="0" bIns="0"/>
          <a:p>
            <a:pPr algn="r"/>
            <a:r>
              <a:rPr lang="en-GB" sz="1400" spc="-1" strike="noStrike">
                <a:solidFill>
                  <a:srgbClr val="000000"/>
                </a:solidFill>
                <a:uFill>
                  <a:solidFill>
                    <a:srgbClr val="ffffff"/>
                  </a:solidFill>
                </a:uFill>
                <a:latin typeface="Times New Roman"/>
              </a:rPr>
              <a:t>&lt;date/time&gt;</a:t>
            </a:r>
            <a:endParaRPr lang="en-GB" sz="1400" spc="-1" strike="noStrike">
              <a:solidFill>
                <a:srgbClr val="000000"/>
              </a:solidFill>
              <a:uFill>
                <a:solidFill>
                  <a:srgbClr val="ffffff"/>
                </a:solidFill>
              </a:uFill>
              <a:latin typeface="Times New Roman"/>
            </a:endParaRPr>
          </a:p>
        </p:txBody>
      </p:sp>
      <p:sp>
        <p:nvSpPr>
          <p:cNvPr id="202" name="PlaceHolder 4"/>
          <p:cNvSpPr>
            <a:spLocks noGrp="1"/>
          </p:cNvSpPr>
          <p:nvPr>
            <p:ph type="ftr"/>
          </p:nvPr>
        </p:nvSpPr>
        <p:spPr>
          <a:xfrm>
            <a:off x="0" y="10157400"/>
            <a:ext cx="3280320" cy="534240"/>
          </a:xfrm>
          <a:prstGeom prst="rect">
            <a:avLst/>
          </a:prstGeom>
        </p:spPr>
        <p:txBody>
          <a:bodyPr lIns="0" rIns="0" tIns="0" bIns="0" anchor="b"/>
          <a:p>
            <a:r>
              <a:rPr lang="en-GB" sz="1400" spc="-1" strike="noStrike">
                <a:solidFill>
                  <a:srgbClr val="000000"/>
                </a:solidFill>
                <a:uFill>
                  <a:solidFill>
                    <a:srgbClr val="ffffff"/>
                  </a:solidFill>
                </a:uFill>
                <a:latin typeface="Times New Roman"/>
              </a:rPr>
              <a:t>&lt;footer&gt;</a:t>
            </a:r>
            <a:endParaRPr lang="en-GB" sz="1400" spc="-1" strike="noStrike">
              <a:solidFill>
                <a:srgbClr val="000000"/>
              </a:solidFill>
              <a:uFill>
                <a:solidFill>
                  <a:srgbClr val="ffffff"/>
                </a:solidFill>
              </a:uFill>
              <a:latin typeface="Times New Roman"/>
            </a:endParaRPr>
          </a:p>
        </p:txBody>
      </p:sp>
      <p:sp>
        <p:nvSpPr>
          <p:cNvPr id="203" name="PlaceHolder 5"/>
          <p:cNvSpPr>
            <a:spLocks noGrp="1"/>
          </p:cNvSpPr>
          <p:nvPr>
            <p:ph type="sldNum"/>
          </p:nvPr>
        </p:nvSpPr>
        <p:spPr>
          <a:xfrm>
            <a:off x="4279320" y="10157400"/>
            <a:ext cx="3280320" cy="534240"/>
          </a:xfrm>
          <a:prstGeom prst="rect">
            <a:avLst/>
          </a:prstGeom>
        </p:spPr>
        <p:txBody>
          <a:bodyPr lIns="0" rIns="0" tIns="0" bIns="0" anchor="b"/>
          <a:p>
            <a:pPr algn="r"/>
            <a:fld id="{D1741FB4-BD87-452C-81AD-B6DCAAB3D8D9}" type="slidenum">
              <a:rPr lang="en-GB" sz="1400" spc="-1" strike="noStrike">
                <a:solidFill>
                  <a:srgbClr val="000000"/>
                </a:solidFill>
                <a:uFill>
                  <a:solidFill>
                    <a:srgbClr val="ffffff"/>
                  </a:solidFill>
                </a:uFill>
                <a:latin typeface="Times New Roman"/>
              </a:rPr>
              <a:t>&lt;number&gt;</a:t>
            </a:fld>
            <a:endParaRPr lang="en-GB"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0" name="PlaceHolder 1"/>
          <p:cNvSpPr>
            <a:spLocks noGrp="1"/>
          </p:cNvSpPr>
          <p:nvPr>
            <p:ph type="body"/>
          </p:nvPr>
        </p:nvSpPr>
        <p:spPr>
          <a:xfrm>
            <a:off x="756000" y="5078520"/>
            <a:ext cx="6047640" cy="4811040"/>
          </a:xfrm>
          <a:prstGeom prst="rect">
            <a:avLst/>
          </a:prstGeom>
        </p:spPr>
        <p:txBody>
          <a:bodyPr lIns="0" rIns="0" tIns="0" bIns="0"/>
          <a:p>
            <a:r>
              <a:rPr lang="en-GB" sz="1200" spc="-1" strike="noStrike">
                <a:solidFill>
                  <a:srgbClr val="000000"/>
                </a:solidFill>
                <a:uFill>
                  <a:solidFill>
                    <a:srgbClr val="ffffff"/>
                  </a:solidFill>
                </a:uFill>
                <a:latin typeface="Times New Roman"/>
              </a:rPr>
              <a:t>Good morning, and thank you for your invitation. My name is Andrea Longhin. I will present ENUBET which stands for “Enhanced neutrino beams from Kaon tagging”. With this proposal I intend to demonstrate the feasibility of a device which can give a huge boost to the field of neutrino physics.</a:t>
            </a:r>
            <a:endParaRPr lang="en-GB" sz="2000" spc="-1" strike="noStrike">
              <a:solidFill>
                <a:srgbClr val="000000"/>
              </a:solidFill>
              <a:uFill>
                <a:solidFill>
                  <a:srgbClr val="ffffff"/>
                </a:solidFill>
              </a:uFill>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7" name="PlaceHolder 1"/>
          <p:cNvSpPr>
            <a:spLocks noGrp="1"/>
          </p:cNvSpPr>
          <p:nvPr>
            <p:ph type="body"/>
          </p:nvPr>
        </p:nvSpPr>
        <p:spPr>
          <a:xfrm>
            <a:off x="756000" y="5078520"/>
            <a:ext cx="6047640" cy="4811040"/>
          </a:xfrm>
          <a:prstGeom prst="rect">
            <a:avLst/>
          </a:prstGeom>
        </p:spPr>
        <p:txBody>
          <a:bodyPr lIns="0" rIns="0" tIns="0" bIns="0"/>
          <a:p>
            <a:r>
              <a:rPr lang="en-GB" sz="1000" spc="-1" strike="noStrike">
                <a:solidFill>
                  <a:srgbClr val="000000"/>
                </a:solidFill>
                <a:uFill>
                  <a:solidFill>
                    <a:srgbClr val="ffffff"/>
                  </a:solidFill>
                </a:uFill>
                <a:latin typeface="Times New Roman"/>
              </a:rPr>
              <a:t>The active instrumentation of the decay tunnel can work at the desired level of precision only with a dedicated design for the hadron beam-line. Such design is a very important part of the ENUBET project and, again, the solutions developed have a significant impact on accelerator science. Unlike conventional neutrino beams, the focusing and transport line must inject particles at the entrance of the tunnel with an opening angle not larger than 3 mrad and a 20% spread in momentum. However, the most important issue is to develop a slow but efficient proton extraction scheme in order to keep the particle rates in the decay tunnel at a level that is sustainable by the positron detectors. In ENUBET we propose a very innovative extraction scheme that is based on standard magnetic horns and a new multi-herz resonant slow extraction. Employing this scheme, we can get a high number of short and low intensity proton bunches even if the repetition rate of the accelerator is very small. The second option that our team will investigate is even more intriguing: to diliute the proton extraction up to 1 second using a purely static focusing system. The main advantage of this option is that the particle rate would be so small that we could correlate in time and therefore associate on an event by event basis the observation of the neutrino in the detector with the observation of the positron in the decay tunnel (fai il mimo con le mani). This facility would be the first realization of the famous “tagged neutrino beam” that Bruno Pontecorvo proposed in the 70’s: a fantastic tool for neutrino physics but, as you can imagine, completely out of reach for the technology of the 20</a:t>
            </a:r>
            <a:r>
              <a:rPr lang="en-GB" sz="1000" spc="-1" strike="noStrike" baseline="30000">
                <a:solidFill>
                  <a:srgbClr val="000000"/>
                </a:solidFill>
                <a:uFill>
                  <a:solidFill>
                    <a:srgbClr val="ffffff"/>
                  </a:solidFill>
                </a:uFill>
                <a:latin typeface="Times New Roman"/>
              </a:rPr>
              <a:t>th</a:t>
            </a:r>
            <a:r>
              <a:rPr lang="en-GB" sz="1000" spc="-1" strike="noStrike">
                <a:solidFill>
                  <a:srgbClr val="000000"/>
                </a:solidFill>
                <a:uFill>
                  <a:solidFill>
                    <a:srgbClr val="ffffff"/>
                  </a:solidFill>
                </a:uFill>
                <a:latin typeface="Times New Roman"/>
              </a:rPr>
              <a:t> century.   </a:t>
            </a:r>
            <a:endParaRPr lang="en-GB" sz="2000" spc="-1" strike="noStrike">
              <a:solidFill>
                <a:srgbClr val="000000"/>
              </a:solidFill>
              <a:uFill>
                <a:solidFill>
                  <a:srgbClr val="ffffff"/>
                </a:solidFill>
              </a:uFill>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8" name="PlaceHolder 1"/>
          <p:cNvSpPr>
            <a:spLocks noGrp="1"/>
          </p:cNvSpPr>
          <p:nvPr>
            <p:ph type="body"/>
          </p:nvPr>
        </p:nvSpPr>
        <p:spPr>
          <a:xfrm>
            <a:off x="756000" y="5078520"/>
            <a:ext cx="6047640" cy="4811040"/>
          </a:xfrm>
          <a:prstGeom prst="rect">
            <a:avLst/>
          </a:prstGeom>
        </p:spPr>
        <p:txBody>
          <a:bodyPr lIns="0" rIns="0" tIns="0" bIns="0"/>
          <a:p>
            <a:r>
              <a:rPr lang="en-GB" sz="1200" spc="-1" strike="noStrike">
                <a:solidFill>
                  <a:srgbClr val="000000"/>
                </a:solidFill>
                <a:uFill>
                  <a:solidFill>
                    <a:srgbClr val="ffffff"/>
                  </a:solidFill>
                </a:uFill>
                <a:latin typeface="Times New Roman"/>
              </a:rPr>
              <a:t>The solution to these challenges reside in the exploitation of novel ultra-compact calorimeters with longitudinal segmentation and an integrated veto system. This calorimeter completely replace the beam-pipe of conventional decay tunnes. The longitudinal segmentation of the calorimeter allows for the separation of positrons from charged pions  because the showers produced by hadrons are much longer than electromagnetic showers. The key for the success of this approach is to devise a low cost and compact light readout system, which is by itself a major advance in particle calorimetry. Similarly, the key feature of the photon veto is the replacement of complex light transport systems with a device that integrates the sensitive detector and the readout interface. As a consequence, ENUBET also develops a rich R&amp;D program with a potential deep impact on experimental particle physics as a whole and not only neutrino physics.  </a:t>
            </a:r>
            <a:endParaRPr lang="en-GB" sz="2000" spc="-1" strike="noStrike">
              <a:solidFill>
                <a:srgbClr val="000000"/>
              </a:solidFill>
              <a:uFill>
                <a:solidFill>
                  <a:srgbClr val="ffffff"/>
                </a:solidFill>
              </a:uFill>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9" name="PlaceHolder 1"/>
          <p:cNvSpPr>
            <a:spLocks noGrp="1"/>
          </p:cNvSpPr>
          <p:nvPr>
            <p:ph type="body"/>
          </p:nvPr>
        </p:nvSpPr>
        <p:spPr>
          <a:xfrm>
            <a:off x="756000" y="5078520"/>
            <a:ext cx="6047640" cy="4811040"/>
          </a:xfrm>
          <a:prstGeom prst="rect">
            <a:avLst/>
          </a:prstGeom>
        </p:spPr>
        <p:txBody>
          <a:bodyPr lIns="0" rIns="0" tIns="0" bIns="0"/>
          <a:p>
            <a:r>
              <a:rPr lang="en-GB" sz="1200" spc="-1" strike="noStrike">
                <a:solidFill>
                  <a:srgbClr val="000000"/>
                </a:solidFill>
                <a:uFill>
                  <a:solidFill>
                    <a:srgbClr val="ffffff"/>
                  </a:solidFill>
                </a:uFill>
                <a:latin typeface="Times New Roman"/>
              </a:rPr>
              <a:t>The basic unit of the ENUBET calorimeter is a compact module made of iron and organic scintillators tiles. The light produced by the scintillators is collected by optical fibers doped with wavelength shifters that run through the tiles. The frequency of the photons is therefore shifted from the near ultraviolet and blue to green. It matches perfectly the spectral response of the silicon photomultiplier that are positioned in a vetronite holder just at the back of each fiber. The module is compact and completely standalone because the electrical signal that is proportional to the photon yield can be extracted  directly from the holder. This solution is grounded on the outstanding progress made in solid state photosensors in the last five years and, at the same time, is extremely innovative because it removes any intrinsic limit on the possibility of segmenting longitudinally this type of calorimeters. </a:t>
            </a:r>
            <a:endParaRPr lang="en-GB" sz="2000" spc="-1" strike="noStrike">
              <a:solidFill>
                <a:srgbClr val="000000"/>
              </a:solidFill>
              <a:uFill>
                <a:solidFill>
                  <a:srgbClr val="ffffff"/>
                </a:solidFill>
              </a:u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1" name="PlaceHolder 1"/>
          <p:cNvSpPr>
            <a:spLocks noGrp="1"/>
          </p:cNvSpPr>
          <p:nvPr>
            <p:ph type="body"/>
          </p:nvPr>
        </p:nvSpPr>
        <p:spPr>
          <a:xfrm>
            <a:off x="432000" y="5078520"/>
            <a:ext cx="6984000" cy="4811040"/>
          </a:xfrm>
          <a:prstGeom prst="rect">
            <a:avLst/>
          </a:prstGeom>
        </p:spPr>
        <p:txBody>
          <a:bodyPr lIns="0" rIns="0" tIns="0" bIns="0"/>
          <a:p>
            <a:r>
              <a:rPr lang="en-GB" sz="1200" spc="-1" strike="noStrike">
                <a:solidFill>
                  <a:srgbClr val="000000"/>
                </a:solidFill>
                <a:uFill>
                  <a:solidFill>
                    <a:srgbClr val="ffffff"/>
                  </a:solidFill>
                </a:uFill>
                <a:latin typeface="Times New Roman"/>
              </a:rPr>
              <a:t>From the conceptual point of view, ENUBET is very simple. Conventional neutrino beams produce neutrinos hitting protons on graphite targets. The particles that are produced by the protons, mostly pions and kaons, are collected and sent  into a decay tunnel. In this tunnel, the particles decay and produce neutrinos. The main source of systematic errors in conventional neutrino beams come from the fact that we cannot measure directly the flux of neutrinos produced in the decay tunnel and we have to rely on simulations and indirect measurements. ENUBET will build a detector that, for the first time is able to measure the positrons that are produced in the decay tunnel in association with the electron neutrinos. Since there is a one-to-one correspondence between positron and electron neutrinos, this is a direct measurement of the neutrino flux at source: exactly what we need to reach a 1% precision on the cross sections. </a:t>
            </a:r>
            <a:endParaRPr lang="en-GB" sz="2000" spc="-1" strike="noStrike">
              <a:solidFill>
                <a:srgbClr val="000000"/>
              </a:solidFill>
              <a:uFill>
                <a:solidFill>
                  <a:srgbClr val="ffffff"/>
                </a:solidFill>
              </a:uFill>
              <a:latin typeface="Arial"/>
            </a:endParaRPr>
          </a:p>
          <a:p>
            <a:endParaRPr lang="en-GB" sz="2000" spc="-1" strike="noStrike">
              <a:solidFill>
                <a:srgbClr val="000000"/>
              </a:solidFill>
              <a:uFill>
                <a:solidFill>
                  <a:srgbClr val="ffffff"/>
                </a:solidFill>
              </a:u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2" name="PlaceHolder 1"/>
          <p:cNvSpPr>
            <a:spLocks noGrp="1"/>
          </p:cNvSpPr>
          <p:nvPr>
            <p:ph type="body"/>
          </p:nvPr>
        </p:nvSpPr>
        <p:spPr>
          <a:xfrm>
            <a:off x="756000" y="5078520"/>
            <a:ext cx="6047640" cy="4811040"/>
          </a:xfrm>
          <a:prstGeom prst="rect">
            <a:avLst/>
          </a:prstGeom>
        </p:spPr>
        <p:txBody>
          <a:bodyPr lIns="0" rIns="0" tIns="0" bIns="0"/>
          <a:p>
            <a:r>
              <a:rPr lang="en-GB" sz="1200" spc="-1" strike="noStrike">
                <a:solidFill>
                  <a:srgbClr val="000000"/>
                </a:solidFill>
                <a:uFill>
                  <a:solidFill>
                    <a:srgbClr val="ffffff"/>
                  </a:solidFill>
                </a:uFill>
                <a:latin typeface="Times New Roman"/>
              </a:rPr>
              <a:t>This innovative approach was put forward for the first time very recently in a paper that I wrote with  few collaborators at the beginning of this year. With this specific setup, which is sketched here, it would be possible to collect a large and pure sample of charged current electron neutrinos in a moderately small detector within a few years of running. Let's now consider the technical challenges to be faced to achieve this.</a:t>
            </a:r>
            <a:endParaRPr lang="en-GB" sz="2000" spc="-1" strike="noStrike">
              <a:solidFill>
                <a:srgbClr val="000000"/>
              </a:solidFill>
              <a:uFill>
                <a:solidFill>
                  <a:srgbClr val="ffffff"/>
                </a:solidFill>
              </a:u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3" name="PlaceHolder 1"/>
          <p:cNvSpPr>
            <a:spLocks noGrp="1"/>
          </p:cNvSpPr>
          <p:nvPr>
            <p:ph type="body"/>
          </p:nvPr>
        </p:nvSpPr>
        <p:spPr>
          <a:xfrm>
            <a:off x="756000" y="5078520"/>
            <a:ext cx="6047640" cy="4811040"/>
          </a:xfrm>
          <a:prstGeom prst="rect">
            <a:avLst/>
          </a:prstGeom>
        </p:spPr>
        <p:txBody>
          <a:bodyPr lIns="0" rIns="0" tIns="0" bIns="0"/>
          <a:p>
            <a:r>
              <a:rPr lang="en-GB" sz="1200" spc="-1" strike="noStrike">
                <a:solidFill>
                  <a:srgbClr val="000000"/>
                </a:solidFill>
                <a:uFill>
                  <a:solidFill>
                    <a:srgbClr val="ffffff"/>
                  </a:solidFill>
                </a:uFill>
                <a:latin typeface="Times New Roman"/>
              </a:rPr>
              <a:t>This innovative approach was put forward for the first time very recently in a paper that I wrote with  few collaborators at the beginning of this year. With this specific setup, which is sketched here, it would be possible to collect a large and pure sample of charged current electron neutrinos in a moderately small detector within a few years of running. Let's now consider the technical challenges to be faced to achieve this.</a:t>
            </a:r>
            <a:endParaRPr lang="en-GB" sz="2000" spc="-1" strike="noStrike">
              <a:solidFill>
                <a:srgbClr val="000000"/>
              </a:solidFill>
              <a:uFill>
                <a:solidFill>
                  <a:srgbClr val="ffffff"/>
                </a:solidFill>
              </a:u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4" name="PlaceHolder 1"/>
          <p:cNvSpPr>
            <a:spLocks noGrp="1"/>
          </p:cNvSpPr>
          <p:nvPr>
            <p:ph type="body"/>
          </p:nvPr>
        </p:nvSpPr>
        <p:spPr>
          <a:xfrm>
            <a:off x="756000" y="5078520"/>
            <a:ext cx="6047640" cy="4811040"/>
          </a:xfrm>
          <a:prstGeom prst="rect">
            <a:avLst/>
          </a:prstGeom>
        </p:spPr>
        <p:txBody>
          <a:bodyPr lIns="0" rIns="0" tIns="0" bIns="0"/>
          <a:p>
            <a:r>
              <a:rPr lang="en-GB" sz="1200" spc="-1" strike="noStrike">
                <a:solidFill>
                  <a:srgbClr val="000000"/>
                </a:solidFill>
                <a:uFill>
                  <a:solidFill>
                    <a:srgbClr val="ffffff"/>
                  </a:solidFill>
                </a:uFill>
                <a:latin typeface="Times New Roman"/>
              </a:rPr>
              <a:t>The decay tunnel of a neutrino beam is a harsh environment. In the past it was believed that particle tagging inside the tunnel was out or reach for any available technology. Fortunatly the positrons that ENUBET wants to tag and that originates from the decay in flight of the kaons are produced at large angles. As a consequence, if we instrument only the outer cylinder of the tunnel, most of the particles will cross the tunnel and reach the beam dump without hitting the positron tagging instrumentation. Still, even at those angles the particle rates are large and often exceed 200 kHz/cm2. In additions, positrons are not the only particles that are produced by kaon decays: the decay tunnel is rich of charged and neutral pions, which constitute a potential background for the positron detectors. We therefore need an instrumentation that is able to reject 99% of the photons and 98% of the charged pions. Finally, it is worth noticing that the length of the decay tunnel is of the order of 50 m. ENUBET needs a technology that is really cost-effective and that can be scaled up to such lengths.  </a:t>
            </a:r>
            <a:endParaRPr lang="en-GB" sz="2000" spc="-1" strike="noStrike">
              <a:solidFill>
                <a:srgbClr val="000000"/>
              </a:solidFill>
              <a:uFill>
                <a:solidFill>
                  <a:srgbClr val="ffffff"/>
                </a:solidFill>
              </a:uFill>
              <a:latin typeface="Arial"/>
            </a:endParaRPr>
          </a:p>
        </p:txBody>
      </p:sp>
      <p:sp>
        <p:nvSpPr>
          <p:cNvPr id="995" name="TextShape 2"/>
          <p:cNvSpPr txBox="1"/>
          <p:nvPr/>
        </p:nvSpPr>
        <p:spPr>
          <a:xfrm>
            <a:off x="756360" y="5078520"/>
            <a:ext cx="6047640" cy="4901040"/>
          </a:xfrm>
          <a:prstGeom prst="rect">
            <a:avLst/>
          </a:prstGeom>
          <a:noFill/>
          <a:ln>
            <a:noFill/>
          </a:ln>
        </p:spPr>
      </p:sp>
      <p:sp>
        <p:nvSpPr>
          <p:cNvPr id="996" name="TextShape 3"/>
          <p:cNvSpPr txBox="1"/>
          <p:nvPr/>
        </p:nvSpPr>
        <p:spPr>
          <a:xfrm>
            <a:off x="756360" y="5078520"/>
            <a:ext cx="6047640" cy="4901040"/>
          </a:xfrm>
          <a:prstGeom prst="rect">
            <a:avLst/>
          </a:prstGeom>
          <a:noFill/>
          <a:ln>
            <a:noFill/>
          </a:ln>
        </p:spPr>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10.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 Id="rId3" Type="http://schemas.openxmlformats.org/officeDocument/2006/relationships/image" Target="../media/image13.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15.png"/>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29" name="PlaceHolder 2"/>
          <p:cNvSpPr>
            <a:spLocks noGrp="1"/>
          </p:cNvSpPr>
          <p:nvPr>
            <p:ph type="body"/>
          </p:nvPr>
        </p:nvSpPr>
        <p:spPr>
          <a:xfrm>
            <a:off x="503280" y="176940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30" name="PlaceHolder 3"/>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32"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33"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34"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35" name="PlaceHolder 5"/>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37"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38" name="PlaceHolder 3"/>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pic>
        <p:nvPicPr>
          <p:cNvPr id="39" name="" descr=""/>
          <p:cNvPicPr/>
          <p:nvPr/>
        </p:nvPicPr>
        <p:blipFill>
          <a:blip r:embed="rId2"/>
          <a:stretch/>
        </p:blipFill>
        <p:spPr>
          <a:xfrm>
            <a:off x="2288880" y="1769040"/>
            <a:ext cx="5496120" cy="4385160"/>
          </a:xfrm>
          <a:prstGeom prst="rect">
            <a:avLst/>
          </a:prstGeom>
          <a:ln>
            <a:noFill/>
          </a:ln>
        </p:spPr>
      </p:pic>
      <p:pic>
        <p:nvPicPr>
          <p:cNvPr id="40" name="" descr=""/>
          <p:cNvPicPr/>
          <p:nvPr/>
        </p:nvPicPr>
        <p:blipFill>
          <a:blip r:embed="rId3"/>
          <a:stretch/>
        </p:blipFill>
        <p:spPr>
          <a:xfrm>
            <a:off x="2288880" y="1769040"/>
            <a:ext cx="5496120" cy="438516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48" name="PlaceHolder 2"/>
          <p:cNvSpPr>
            <a:spLocks noGrp="1"/>
          </p:cNvSpPr>
          <p:nvPr>
            <p:ph type="subTitle"/>
          </p:nvPr>
        </p:nvSpPr>
        <p:spPr>
          <a:xfrm>
            <a:off x="503280" y="1769400"/>
            <a:ext cx="9067680" cy="438516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50"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52"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53" name="PlaceHolder 3"/>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720" y="193320"/>
            <a:ext cx="9067680" cy="327708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57"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58" name="PlaceHolder 3"/>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59" name="PlaceHolder 4"/>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8" name="PlaceHolder 2"/>
          <p:cNvSpPr>
            <a:spLocks noGrp="1"/>
          </p:cNvSpPr>
          <p:nvPr>
            <p:ph type="subTitle"/>
          </p:nvPr>
        </p:nvSpPr>
        <p:spPr>
          <a:xfrm>
            <a:off x="503280" y="1769400"/>
            <a:ext cx="9067680" cy="438516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61"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62"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63"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65"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66"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67" name="PlaceHolder 4"/>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69" name="PlaceHolder 2"/>
          <p:cNvSpPr>
            <a:spLocks noGrp="1"/>
          </p:cNvSpPr>
          <p:nvPr>
            <p:ph type="body"/>
          </p:nvPr>
        </p:nvSpPr>
        <p:spPr>
          <a:xfrm>
            <a:off x="503280" y="176940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70" name="PlaceHolder 3"/>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72"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73"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74"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75" name="PlaceHolder 5"/>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77"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78" name="PlaceHolder 3"/>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pic>
        <p:nvPicPr>
          <p:cNvPr id="79" name="" descr=""/>
          <p:cNvPicPr/>
          <p:nvPr/>
        </p:nvPicPr>
        <p:blipFill>
          <a:blip r:embed="rId2"/>
          <a:stretch/>
        </p:blipFill>
        <p:spPr>
          <a:xfrm>
            <a:off x="2288880" y="1769040"/>
            <a:ext cx="5496120" cy="4385160"/>
          </a:xfrm>
          <a:prstGeom prst="rect">
            <a:avLst/>
          </a:prstGeom>
          <a:ln>
            <a:noFill/>
          </a:ln>
        </p:spPr>
      </p:pic>
      <p:pic>
        <p:nvPicPr>
          <p:cNvPr id="80" name="" descr=""/>
          <p:cNvPicPr/>
          <p:nvPr/>
        </p:nvPicPr>
        <p:blipFill>
          <a:blip r:embed="rId3"/>
          <a:stretch/>
        </p:blipFill>
        <p:spPr>
          <a:xfrm>
            <a:off x="2288880" y="1769040"/>
            <a:ext cx="5496120" cy="438516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89" name="PlaceHolder 2"/>
          <p:cNvSpPr>
            <a:spLocks noGrp="1"/>
          </p:cNvSpPr>
          <p:nvPr>
            <p:ph type="subTitle"/>
          </p:nvPr>
        </p:nvSpPr>
        <p:spPr>
          <a:xfrm>
            <a:off x="503280" y="1769400"/>
            <a:ext cx="9067680" cy="438516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91"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93"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94" name="PlaceHolder 3"/>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0"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720" y="193320"/>
            <a:ext cx="9067680" cy="327708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98"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99" name="PlaceHolder 3"/>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00" name="PlaceHolder 4"/>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02"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03"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04"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06"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07"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08" name="PlaceHolder 4"/>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10" name="PlaceHolder 2"/>
          <p:cNvSpPr>
            <a:spLocks noGrp="1"/>
          </p:cNvSpPr>
          <p:nvPr>
            <p:ph type="body"/>
          </p:nvPr>
        </p:nvSpPr>
        <p:spPr>
          <a:xfrm>
            <a:off x="503280" y="176940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11" name="PlaceHolder 3"/>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13"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14"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15"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16" name="PlaceHolder 5"/>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18"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19" name="PlaceHolder 3"/>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pic>
        <p:nvPicPr>
          <p:cNvPr id="120" name="" descr=""/>
          <p:cNvPicPr/>
          <p:nvPr/>
        </p:nvPicPr>
        <p:blipFill>
          <a:blip r:embed="rId2"/>
          <a:stretch/>
        </p:blipFill>
        <p:spPr>
          <a:xfrm>
            <a:off x="2288880" y="1769040"/>
            <a:ext cx="5496120" cy="4385160"/>
          </a:xfrm>
          <a:prstGeom prst="rect">
            <a:avLst/>
          </a:prstGeom>
          <a:ln>
            <a:noFill/>
          </a:ln>
        </p:spPr>
      </p:pic>
      <p:pic>
        <p:nvPicPr>
          <p:cNvPr id="121" name="" descr=""/>
          <p:cNvPicPr/>
          <p:nvPr/>
        </p:nvPicPr>
        <p:blipFill>
          <a:blip r:embed="rId3"/>
          <a:stretch/>
        </p:blipFill>
        <p:spPr>
          <a:xfrm>
            <a:off x="2288880" y="1769040"/>
            <a:ext cx="5496120" cy="438516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30" name="PlaceHolder 2"/>
          <p:cNvSpPr>
            <a:spLocks noGrp="1"/>
          </p:cNvSpPr>
          <p:nvPr>
            <p:ph type="subTitle"/>
          </p:nvPr>
        </p:nvSpPr>
        <p:spPr>
          <a:xfrm>
            <a:off x="503280" y="1769400"/>
            <a:ext cx="9067680" cy="438516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32"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2"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3" name="PlaceHolder 3"/>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34"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35" name="PlaceHolder 3"/>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720" y="193320"/>
            <a:ext cx="9067680" cy="327708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39"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40" name="PlaceHolder 3"/>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41" name="PlaceHolder 4"/>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43"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44"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45"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47"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48"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49" name="PlaceHolder 4"/>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51" name="PlaceHolder 2"/>
          <p:cNvSpPr>
            <a:spLocks noGrp="1"/>
          </p:cNvSpPr>
          <p:nvPr>
            <p:ph type="body"/>
          </p:nvPr>
        </p:nvSpPr>
        <p:spPr>
          <a:xfrm>
            <a:off x="503280" y="176940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52" name="PlaceHolder 3"/>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54"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55"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56"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57" name="PlaceHolder 5"/>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59"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60" name="PlaceHolder 3"/>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pic>
        <p:nvPicPr>
          <p:cNvPr id="161" name="" descr=""/>
          <p:cNvPicPr/>
          <p:nvPr/>
        </p:nvPicPr>
        <p:blipFill>
          <a:blip r:embed="rId2"/>
          <a:stretch/>
        </p:blipFill>
        <p:spPr>
          <a:xfrm>
            <a:off x="2288880" y="1769040"/>
            <a:ext cx="5496120" cy="4385160"/>
          </a:xfrm>
          <a:prstGeom prst="rect">
            <a:avLst/>
          </a:prstGeom>
          <a:ln>
            <a:noFill/>
          </a:ln>
        </p:spPr>
      </p:pic>
      <p:pic>
        <p:nvPicPr>
          <p:cNvPr id="162" name="" descr=""/>
          <p:cNvPicPr/>
          <p:nvPr/>
        </p:nvPicPr>
        <p:blipFill>
          <a:blip r:embed="rId3"/>
          <a:stretch/>
        </p:blipFill>
        <p:spPr>
          <a:xfrm>
            <a:off x="2288880" y="1769040"/>
            <a:ext cx="5496120" cy="438516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65"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66" name="PlaceHolder 2"/>
          <p:cNvSpPr>
            <a:spLocks noGrp="1"/>
          </p:cNvSpPr>
          <p:nvPr>
            <p:ph type="subTitle"/>
          </p:nvPr>
        </p:nvSpPr>
        <p:spPr>
          <a:xfrm>
            <a:off x="503280" y="1769400"/>
            <a:ext cx="9067680" cy="438516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68"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70"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71" name="PlaceHolder 3"/>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72"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73" name="PlaceHolder 1"/>
          <p:cNvSpPr>
            <a:spLocks noGrp="1"/>
          </p:cNvSpPr>
          <p:nvPr>
            <p:ph type="subTitle"/>
          </p:nvPr>
        </p:nvSpPr>
        <p:spPr>
          <a:xfrm>
            <a:off x="-720" y="193320"/>
            <a:ext cx="9067680" cy="327708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75"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76" name="PlaceHolder 3"/>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77" name="PlaceHolder 4"/>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79"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80"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81"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83"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84"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85" name="PlaceHolder 4"/>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87" name="PlaceHolder 2"/>
          <p:cNvSpPr>
            <a:spLocks noGrp="1"/>
          </p:cNvSpPr>
          <p:nvPr>
            <p:ph type="body"/>
          </p:nvPr>
        </p:nvSpPr>
        <p:spPr>
          <a:xfrm>
            <a:off x="503280" y="176940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88" name="PlaceHolder 3"/>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90"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91"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92"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93" name="PlaceHolder 5"/>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720" y="193320"/>
            <a:ext cx="9067680" cy="3277080"/>
          </a:xfrm>
          <a:prstGeom prst="rect">
            <a:avLst/>
          </a:prstGeom>
        </p:spPr>
        <p:txBody>
          <a:bodyPr lIns="0" rIns="0" tIns="0" bIns="0" anchor="ctr"/>
          <a:p>
            <a:pPr algn="ctr"/>
            <a:endParaRPr lang="en-GB" sz="3200" spc="-1" strike="noStrike">
              <a:solidFill>
                <a:srgbClr val="000000"/>
              </a:solidFill>
              <a:uFill>
                <a:solidFill>
                  <a:srgbClr val="ffffff"/>
                </a:solidFill>
              </a:uFill>
              <a:latin typeface="Times New Roman"/>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95" name="PlaceHolder 2"/>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96" name="PlaceHolder 3"/>
          <p:cNvSpPr>
            <a:spLocks noGrp="1"/>
          </p:cNvSpPr>
          <p:nvPr>
            <p:ph type="body"/>
          </p:nvPr>
        </p:nvSpPr>
        <p:spPr>
          <a:xfrm>
            <a:off x="503280" y="1769400"/>
            <a:ext cx="906768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pic>
        <p:nvPicPr>
          <p:cNvPr id="197" name="" descr=""/>
          <p:cNvPicPr/>
          <p:nvPr/>
        </p:nvPicPr>
        <p:blipFill>
          <a:blip r:embed="rId2"/>
          <a:stretch/>
        </p:blipFill>
        <p:spPr>
          <a:xfrm>
            <a:off x="2288880" y="1769040"/>
            <a:ext cx="5496120" cy="4385160"/>
          </a:xfrm>
          <a:prstGeom prst="rect">
            <a:avLst/>
          </a:prstGeom>
          <a:ln>
            <a:noFill/>
          </a:ln>
        </p:spPr>
      </p:pic>
      <p:pic>
        <p:nvPicPr>
          <p:cNvPr id="198" name="" descr=""/>
          <p:cNvPicPr/>
          <p:nvPr/>
        </p:nvPicPr>
        <p:blipFill>
          <a:blip r:embed="rId3"/>
          <a:stretch/>
        </p:blipFill>
        <p:spPr>
          <a:xfrm>
            <a:off x="2288880" y="1769040"/>
            <a:ext cx="5496120" cy="4385160"/>
          </a:xfrm>
          <a:prstGeom prst="rect">
            <a:avLst/>
          </a:prstGeom>
          <a:ln>
            <a:noFill/>
          </a:ln>
        </p:spPr>
      </p:pic>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17"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8" name="PlaceHolder 3"/>
          <p:cNvSpPr>
            <a:spLocks noGrp="1"/>
          </p:cNvSpPr>
          <p:nvPr>
            <p:ph type="body"/>
          </p:nvPr>
        </p:nvSpPr>
        <p:spPr>
          <a:xfrm>
            <a:off x="50328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19" name="PlaceHolder 4"/>
          <p:cNvSpPr>
            <a:spLocks noGrp="1"/>
          </p:cNvSpPr>
          <p:nvPr>
            <p:ph type="body"/>
          </p:nvPr>
        </p:nvSpPr>
        <p:spPr>
          <a:xfrm>
            <a:off x="514980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21" name="PlaceHolder 2"/>
          <p:cNvSpPr>
            <a:spLocks noGrp="1"/>
          </p:cNvSpPr>
          <p:nvPr>
            <p:ph type="body"/>
          </p:nvPr>
        </p:nvSpPr>
        <p:spPr>
          <a:xfrm>
            <a:off x="503280" y="1769400"/>
            <a:ext cx="4424760" cy="438516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22"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23" name="PlaceHolder 4"/>
          <p:cNvSpPr>
            <a:spLocks noGrp="1"/>
          </p:cNvSpPr>
          <p:nvPr>
            <p:ph type="body"/>
          </p:nvPr>
        </p:nvSpPr>
        <p:spPr>
          <a:xfrm>
            <a:off x="5149800" y="406008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720" y="193320"/>
            <a:ext cx="9067680" cy="706680"/>
          </a:xfrm>
          <a:prstGeom prst="rect">
            <a:avLst/>
          </a:prstGeom>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25" name="PlaceHolder 2"/>
          <p:cNvSpPr>
            <a:spLocks noGrp="1"/>
          </p:cNvSpPr>
          <p:nvPr>
            <p:ph type="body"/>
          </p:nvPr>
        </p:nvSpPr>
        <p:spPr>
          <a:xfrm>
            <a:off x="50328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26" name="PlaceHolder 3"/>
          <p:cNvSpPr>
            <a:spLocks noGrp="1"/>
          </p:cNvSpPr>
          <p:nvPr>
            <p:ph type="body"/>
          </p:nvPr>
        </p:nvSpPr>
        <p:spPr>
          <a:xfrm>
            <a:off x="5149800" y="1769400"/>
            <a:ext cx="442476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
        <p:nvSpPr>
          <p:cNvPr id="27" name="PlaceHolder 4"/>
          <p:cNvSpPr>
            <a:spLocks noGrp="1"/>
          </p:cNvSpPr>
          <p:nvPr>
            <p:ph type="body"/>
          </p:nvPr>
        </p:nvSpPr>
        <p:spPr>
          <a:xfrm>
            <a:off x="503280" y="4060080"/>
            <a:ext cx="9067680" cy="2091600"/>
          </a:xfrm>
          <a:prstGeom prst="rect">
            <a:avLst/>
          </a:prstGeom>
        </p:spPr>
        <p:txBody>
          <a:bodyPr lIns="0" rIns="0" tIns="0" bIns="0"/>
          <a:p>
            <a:endParaRPr lang="en-GB" sz="3200" spc="-1" strike="noStrike">
              <a:solidFill>
                <a:srgbClr val="000000"/>
              </a:solidFill>
              <a:uFill>
                <a:solidFill>
                  <a:srgbClr val="ffffff"/>
                </a:solidFill>
              </a:uFill>
              <a:latin typeface="Times New Roman"/>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8.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1.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CustomShape 1"/>
          <p:cNvSpPr/>
          <p:nvPr/>
        </p:nvSpPr>
        <p:spPr>
          <a:xfrm>
            <a:off x="5371200" y="3512880"/>
            <a:ext cx="3768840" cy="429480"/>
          </a:xfrm>
          <a:prstGeom prst="rect">
            <a:avLst/>
          </a:prstGeom>
          <a:noFill/>
          <a:ln>
            <a:noFill/>
          </a:ln>
        </p:spPr>
        <p:style>
          <a:lnRef idx="0"/>
          <a:fillRef idx="0"/>
          <a:effectRef idx="0"/>
          <a:fontRef idx="minor"/>
        </p:style>
        <p:txBody>
          <a:bodyPr lIns="90000" rIns="90000" tIns="45000" bIns="45000"/>
          <a:p>
            <a:r>
              <a:rPr lang="en-GB" sz="1800" spc="-1" strike="noStrike">
                <a:solidFill>
                  <a:srgbClr val="000000"/>
                </a:solidFill>
                <a:uFill>
                  <a:solidFill>
                    <a:srgbClr val="ffffff"/>
                  </a:solidFill>
                </a:uFill>
                <a:latin typeface="Arial"/>
              </a:rPr>
              <a:t> </a:t>
            </a:r>
            <a:endParaRPr lang="en-GB" sz="1800" spc="-1" strike="noStrike">
              <a:solidFill>
                <a:srgbClr val="000000"/>
              </a:solidFill>
              <a:uFill>
                <a:solidFill>
                  <a:srgbClr val="ffffff"/>
                </a:solidFill>
              </a:uFill>
              <a:latin typeface="Times New Roman"/>
            </a:endParaRPr>
          </a:p>
        </p:txBody>
      </p:sp>
      <p:sp>
        <p:nvSpPr>
          <p:cNvPr id="1" name="CustomShape 2"/>
          <p:cNvSpPr/>
          <p:nvPr/>
        </p:nvSpPr>
        <p:spPr>
          <a:xfrm>
            <a:off x="0" y="7273800"/>
            <a:ext cx="9859680" cy="260640"/>
          </a:xfrm>
          <a:prstGeom prst="rect">
            <a:avLst/>
          </a:prstGeom>
          <a:noFill/>
          <a:ln>
            <a:noFill/>
          </a:ln>
        </p:spPr>
        <p:style>
          <a:lnRef idx="0"/>
          <a:fillRef idx="0"/>
          <a:effectRef idx="0"/>
          <a:fontRef idx="minor"/>
        </p:style>
        <p:txBody>
          <a:bodyPr lIns="90000" rIns="90000" tIns="45000" bIns="45000"/>
          <a:p>
            <a:r>
              <a:rPr lang="en-GB" sz="1200" spc="-1" strike="noStrike">
                <a:solidFill>
                  <a:srgbClr val="999999"/>
                </a:solidFill>
                <a:uFill>
                  <a:solidFill>
                    <a:srgbClr val="ffffff"/>
                  </a:solidFill>
                </a:uFill>
                <a:latin typeface="Times New Roman"/>
              </a:rPr>
              <a:t>ENUBET, A. Longhin                                                                    10 July 2016, London, HK open meeting</a:t>
            </a:r>
            <a:endParaRPr lang="en-GB" sz="1800" spc="-1" strike="noStrike">
              <a:solidFill>
                <a:srgbClr val="000000"/>
              </a:solidFill>
              <a:uFill>
                <a:solidFill>
                  <a:srgbClr val="ffffff"/>
                </a:solidFill>
              </a:uFill>
              <a:latin typeface="Times New Roman"/>
            </a:endParaRPr>
          </a:p>
        </p:txBody>
      </p:sp>
      <p:pic>
        <p:nvPicPr>
          <p:cNvPr id="2" name="" descr=""/>
          <p:cNvPicPr/>
          <p:nvPr/>
        </p:nvPicPr>
        <p:blipFill>
          <a:blip r:embed="rId2"/>
          <a:srcRect l="9983" t="0" r="4980" b="34300"/>
          <a:stretch/>
        </p:blipFill>
        <p:spPr>
          <a:xfrm>
            <a:off x="8924400" y="0"/>
            <a:ext cx="1151280" cy="993960"/>
          </a:xfrm>
          <a:prstGeom prst="rect">
            <a:avLst/>
          </a:prstGeom>
          <a:ln>
            <a:noFill/>
          </a:ln>
        </p:spPr>
      </p:pic>
      <p:sp>
        <p:nvSpPr>
          <p:cNvPr id="3" name="PlaceHolder 3"/>
          <p:cNvSpPr>
            <a:spLocks noGrp="1"/>
          </p:cNvSpPr>
          <p:nvPr>
            <p:ph type="title"/>
          </p:nvPr>
        </p:nvSpPr>
        <p:spPr>
          <a:xfrm>
            <a:off x="-720" y="193320"/>
            <a:ext cx="9067680" cy="706680"/>
          </a:xfrm>
          <a:prstGeom prst="rect">
            <a:avLst/>
          </a:prstGeom>
        </p:spPr>
        <p:txBody>
          <a:bodyPr lIns="0" rIns="0" tIns="0" bIns="0" anchor="ctr"/>
          <a:p>
            <a:pPr algn="ctr"/>
            <a:r>
              <a:rPr b="1" lang="en-GB" sz="4400" spc="-1" strike="noStrike">
                <a:solidFill>
                  <a:srgbClr val="000000"/>
                </a:solidFill>
                <a:uFill>
                  <a:solidFill>
                    <a:srgbClr val="ffffff"/>
                  </a:solidFill>
                </a:uFill>
                <a:latin typeface="Times New Roman"/>
              </a:rPr>
              <a:t>Click to edit the title text format</a:t>
            </a:r>
            <a:endParaRPr b="1" lang="en-GB" sz="4400" spc="-1" strike="noStrike">
              <a:solidFill>
                <a:srgbClr val="000000"/>
              </a:solidFill>
              <a:uFill>
                <a:solidFill>
                  <a:srgbClr val="ffffff"/>
                </a:solidFill>
              </a:uFill>
              <a:latin typeface="Times New Roman"/>
            </a:endParaRPr>
          </a:p>
        </p:txBody>
      </p:sp>
      <p:sp>
        <p:nvSpPr>
          <p:cNvPr id="4" name="PlaceHolder 4"/>
          <p:cNvSpPr>
            <a:spLocks noGrp="1"/>
          </p:cNvSpPr>
          <p:nvPr>
            <p:ph type="body"/>
          </p:nvPr>
        </p:nvSpPr>
        <p:spPr>
          <a:xfrm>
            <a:off x="503280" y="1769400"/>
            <a:ext cx="9067680" cy="4385160"/>
          </a:xfrm>
          <a:prstGeom prst="rect">
            <a:avLst/>
          </a:prstGeom>
        </p:spPr>
        <p:txBody>
          <a:bodyPr lIns="0" rIns="0" tIns="0" bIns="0"/>
          <a:p>
            <a:pPr marL="432000" indent="-324000">
              <a:buClr>
                <a:srgbClr val="000000"/>
              </a:buClr>
              <a:buSzPct val="45000"/>
              <a:buFont typeface="Wingdings" charset="2"/>
              <a:buChar char=""/>
            </a:pPr>
            <a:r>
              <a:rPr lang="en-GB" sz="3200" spc="-1" strike="noStrike">
                <a:solidFill>
                  <a:srgbClr val="000000"/>
                </a:solidFill>
                <a:uFill>
                  <a:solidFill>
                    <a:srgbClr val="ffffff"/>
                  </a:solidFill>
                </a:uFill>
                <a:latin typeface="Times New Roman"/>
              </a:rPr>
              <a:t>Click to edit the outline text format</a:t>
            </a:r>
            <a:endParaRPr lang="en-GB" sz="3200" spc="-1" strike="noStrike">
              <a:solidFill>
                <a:srgbClr val="000000"/>
              </a:solidFill>
              <a:uFill>
                <a:solidFill>
                  <a:srgbClr val="ffffff"/>
                </a:solidFill>
              </a:uFill>
              <a:latin typeface="Times New Roman"/>
            </a:endParaRPr>
          </a:p>
          <a:p>
            <a:pPr lvl="1" marL="864000" indent="-324000">
              <a:buClr>
                <a:srgbClr val="000000"/>
              </a:buClr>
              <a:buSzPct val="75000"/>
              <a:buFont typeface="Symbol" charset="2"/>
              <a:buChar char=""/>
            </a:pPr>
            <a:r>
              <a:rPr lang="en-GB" sz="3200" spc="-1" strike="noStrike">
                <a:solidFill>
                  <a:srgbClr val="000000"/>
                </a:solidFill>
                <a:uFill>
                  <a:solidFill>
                    <a:srgbClr val="ffffff"/>
                  </a:solidFill>
                </a:uFill>
                <a:latin typeface="Times New Roman"/>
              </a:rPr>
              <a:t>Second Outline Level</a:t>
            </a:r>
            <a:endParaRPr lang="en-GB" sz="3200" spc="-1" strike="noStrike">
              <a:solidFill>
                <a:srgbClr val="000000"/>
              </a:solidFill>
              <a:uFill>
                <a:solidFill>
                  <a:srgbClr val="ffffff"/>
                </a:solidFill>
              </a:uFill>
              <a:latin typeface="Times New Roman"/>
            </a:endParaRPr>
          </a:p>
          <a:p>
            <a:pPr lvl="2" marL="1296000" indent="-288000">
              <a:buClr>
                <a:srgbClr val="000000"/>
              </a:buClr>
              <a:buSzPct val="45000"/>
              <a:buFont typeface="Wingdings" charset="2"/>
              <a:buChar char=""/>
            </a:pPr>
            <a:r>
              <a:rPr lang="en-GB" sz="3200" spc="-1" strike="noStrike">
                <a:solidFill>
                  <a:srgbClr val="000000"/>
                </a:solidFill>
                <a:uFill>
                  <a:solidFill>
                    <a:srgbClr val="ffffff"/>
                  </a:solidFill>
                </a:uFill>
                <a:latin typeface="Times New Roman"/>
              </a:rPr>
              <a:t>Third Outline Level</a:t>
            </a:r>
            <a:endParaRPr lang="en-GB" sz="3200" spc="-1" strike="noStrike">
              <a:solidFill>
                <a:srgbClr val="000000"/>
              </a:solidFill>
              <a:uFill>
                <a:solidFill>
                  <a:srgbClr val="ffffff"/>
                </a:solidFill>
              </a:uFill>
              <a:latin typeface="Times New Roman"/>
            </a:endParaRPr>
          </a:p>
          <a:p>
            <a:pPr lvl="3" marL="1728000" indent="-216000">
              <a:buClr>
                <a:srgbClr val="000000"/>
              </a:buClr>
              <a:buSzPct val="75000"/>
              <a:buFont typeface="Symbol" charset="2"/>
              <a:buChar char=""/>
            </a:pPr>
            <a:r>
              <a:rPr lang="en-GB" sz="3200" spc="-1" strike="noStrike">
                <a:solidFill>
                  <a:srgbClr val="000000"/>
                </a:solidFill>
                <a:uFill>
                  <a:solidFill>
                    <a:srgbClr val="ffffff"/>
                  </a:solidFill>
                </a:uFill>
                <a:latin typeface="Times New Roman"/>
              </a:rPr>
              <a:t>Fourth Outline Level</a:t>
            </a:r>
            <a:endParaRPr lang="en-GB" sz="3200" spc="-1" strike="noStrike">
              <a:solidFill>
                <a:srgbClr val="000000"/>
              </a:solidFill>
              <a:uFill>
                <a:solidFill>
                  <a:srgbClr val="ffffff"/>
                </a:solidFill>
              </a:uFill>
              <a:latin typeface="Times New Roman"/>
            </a:endParaRPr>
          </a:p>
          <a:p>
            <a:pPr lvl="4" marL="2160000" indent="-216000">
              <a:buClr>
                <a:srgbClr val="000000"/>
              </a:buClr>
              <a:buSzPct val="45000"/>
              <a:buFont typeface="Wingdings" charset="2"/>
              <a:buChar char=""/>
            </a:pPr>
            <a:r>
              <a:rPr lang="en-GB" sz="3200" spc="-1" strike="noStrike">
                <a:solidFill>
                  <a:srgbClr val="000000"/>
                </a:solidFill>
                <a:uFill>
                  <a:solidFill>
                    <a:srgbClr val="ffffff"/>
                  </a:solidFill>
                </a:uFill>
                <a:latin typeface="Times New Roman"/>
              </a:rPr>
              <a:t>Fifth Outline Level</a:t>
            </a:r>
            <a:endParaRPr lang="en-GB" sz="3200" spc="-1" strike="noStrike">
              <a:solidFill>
                <a:srgbClr val="000000"/>
              </a:solidFill>
              <a:uFill>
                <a:solidFill>
                  <a:srgbClr val="ffffff"/>
                </a:solidFill>
              </a:uFill>
              <a:latin typeface="Times New Roman"/>
            </a:endParaRPr>
          </a:p>
          <a:p>
            <a:pPr lvl="5" marL="2592000" indent="-216000">
              <a:buClr>
                <a:srgbClr val="000000"/>
              </a:buClr>
              <a:buSzPct val="45000"/>
              <a:buFont typeface="Wingdings" charset="2"/>
              <a:buChar char=""/>
            </a:pPr>
            <a:r>
              <a:rPr lang="en-GB" sz="3200" spc="-1" strike="noStrike">
                <a:solidFill>
                  <a:srgbClr val="000000"/>
                </a:solidFill>
                <a:uFill>
                  <a:solidFill>
                    <a:srgbClr val="ffffff"/>
                  </a:solidFill>
                </a:uFill>
                <a:latin typeface="Times New Roman"/>
              </a:rPr>
              <a:t>Sixth Outline Level</a:t>
            </a:r>
            <a:endParaRPr lang="en-GB" sz="3200" spc="-1" strike="noStrike">
              <a:solidFill>
                <a:srgbClr val="000000"/>
              </a:solidFill>
              <a:uFill>
                <a:solidFill>
                  <a:srgbClr val="ffffff"/>
                </a:solidFill>
              </a:uFill>
              <a:latin typeface="Times New Roman"/>
            </a:endParaRPr>
          </a:p>
          <a:p>
            <a:pPr lvl="6" marL="3024000" indent="-216000">
              <a:buClr>
                <a:srgbClr val="000000"/>
              </a:buClr>
              <a:buSzPct val="45000"/>
              <a:buFont typeface="Wingdings" charset="2"/>
              <a:buChar char=""/>
            </a:pPr>
            <a:r>
              <a:rPr lang="en-GB" sz="3200" spc="-1" strike="noStrike">
                <a:solidFill>
                  <a:srgbClr val="000000"/>
                </a:solidFill>
                <a:uFill>
                  <a:solidFill>
                    <a:srgbClr val="ffffff"/>
                  </a:solidFill>
                </a:uFill>
                <a:latin typeface="Times New Roman"/>
              </a:rPr>
              <a:t>Seventh Outline Level</a:t>
            </a:r>
            <a:endParaRPr lang="en-GB" sz="3200" spc="-1" strike="noStrike">
              <a:solidFill>
                <a:srgbClr val="000000"/>
              </a:solidFill>
              <a:uFill>
                <a:solidFill>
                  <a:srgbClr val="ffffff"/>
                </a:solidFill>
              </a:uFill>
              <a:latin typeface="Times New Roman"/>
            </a:endParaRPr>
          </a:p>
        </p:txBody>
      </p:sp>
      <p:sp>
        <p:nvSpPr>
          <p:cNvPr id="5" name="TextShape 5"/>
          <p:cNvSpPr txBox="1"/>
          <p:nvPr/>
        </p:nvSpPr>
        <p:spPr>
          <a:xfrm>
            <a:off x="9680760" y="7201800"/>
            <a:ext cx="1295640" cy="429480"/>
          </a:xfrm>
          <a:prstGeom prst="rect">
            <a:avLst/>
          </a:prstGeom>
          <a:noFill/>
          <a:ln>
            <a:noFill/>
          </a:ln>
        </p:spPr>
        <p:txBody>
          <a:bodyPr lIns="90000" rIns="90000" tIns="45000" bIns="45000"/>
          <a:p>
            <a:fld id="{231EA68A-2386-4D94-90AB-AB6D6D486096}" type="slidenum">
              <a:rPr lang="en-GB" sz="1800" spc="-1" strike="noStrike">
                <a:solidFill>
                  <a:srgbClr val="c0c0c0"/>
                </a:solidFill>
                <a:uFill>
                  <a:solidFill>
                    <a:srgbClr val="ffffff"/>
                  </a:solidFill>
                </a:uFill>
                <a:latin typeface="Times New Roman"/>
              </a:rPr>
              <a:t>&lt;number&gt;</a:t>
            </a:fld>
            <a:endParaRPr lang="en-GB" sz="1800" spc="-1" strike="noStrike">
              <a:solidFill>
                <a:srgbClr val="000000"/>
              </a:solidFill>
              <a:uFill>
                <a:solidFill>
                  <a:srgbClr val="ffffff"/>
                </a:solidFill>
              </a:uFill>
              <a:latin typeface="Times New Roman"/>
            </a:endParaRPr>
          </a:p>
        </p:txBody>
      </p:sp>
      <p:pic>
        <p:nvPicPr>
          <p:cNvPr id="6" name="" descr=""/>
          <p:cNvPicPr/>
          <p:nvPr/>
        </p:nvPicPr>
        <p:blipFill>
          <a:blip r:embed="rId3"/>
          <a:stretch/>
        </p:blipFill>
        <p:spPr>
          <a:xfrm>
            <a:off x="8987400" y="13320"/>
            <a:ext cx="1052280" cy="980640"/>
          </a:xfrm>
          <a:prstGeom prst="rect">
            <a:avLst/>
          </a:prstGeom>
          <a:ln>
            <a:noFill/>
          </a:ln>
        </p:spPr>
      </p:pic>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1" name="CustomShape 1"/>
          <p:cNvSpPr/>
          <p:nvPr/>
        </p:nvSpPr>
        <p:spPr>
          <a:xfrm>
            <a:off x="360" y="0"/>
            <a:ext cx="10075680" cy="1512000"/>
          </a:xfrm>
          <a:prstGeom prst="rect">
            <a:avLst/>
          </a:prstGeom>
          <a:solidFill>
            <a:srgbClr val="ffd320"/>
          </a:solidFill>
          <a:ln>
            <a:noFill/>
          </a:ln>
        </p:spPr>
        <p:style>
          <a:lnRef idx="0"/>
          <a:fillRef idx="0"/>
          <a:effectRef idx="0"/>
          <a:fontRef idx="minor"/>
        </p:style>
      </p:sp>
      <p:sp>
        <p:nvSpPr>
          <p:cNvPr id="42" name="CustomShape 2"/>
          <p:cNvSpPr/>
          <p:nvPr/>
        </p:nvSpPr>
        <p:spPr>
          <a:xfrm>
            <a:off x="5371200" y="3512880"/>
            <a:ext cx="3768840" cy="429480"/>
          </a:xfrm>
          <a:prstGeom prst="rect">
            <a:avLst/>
          </a:prstGeom>
          <a:noFill/>
          <a:ln>
            <a:noFill/>
          </a:ln>
        </p:spPr>
        <p:style>
          <a:lnRef idx="0"/>
          <a:fillRef idx="0"/>
          <a:effectRef idx="0"/>
          <a:fontRef idx="minor"/>
        </p:style>
        <p:txBody>
          <a:bodyPr lIns="90000" rIns="90000" tIns="45000" bIns="45000"/>
          <a:p>
            <a:r>
              <a:rPr lang="en-GB" sz="1800" spc="-1" strike="noStrike">
                <a:solidFill>
                  <a:srgbClr val="000000"/>
                </a:solidFill>
                <a:uFill>
                  <a:solidFill>
                    <a:srgbClr val="ffffff"/>
                  </a:solidFill>
                </a:uFill>
                <a:latin typeface="Arial"/>
              </a:rPr>
              <a:t> </a:t>
            </a:r>
            <a:endParaRPr lang="en-GB" sz="1800" spc="-1" strike="noStrike">
              <a:solidFill>
                <a:srgbClr val="000000"/>
              </a:solidFill>
              <a:uFill>
                <a:solidFill>
                  <a:srgbClr val="ffffff"/>
                </a:solidFill>
              </a:uFill>
              <a:latin typeface="Times New Roman"/>
            </a:endParaRPr>
          </a:p>
        </p:txBody>
      </p:sp>
      <p:sp>
        <p:nvSpPr>
          <p:cNvPr id="43" name="CustomShape 3"/>
          <p:cNvSpPr/>
          <p:nvPr/>
        </p:nvSpPr>
        <p:spPr>
          <a:xfrm>
            <a:off x="0" y="7273800"/>
            <a:ext cx="9859680" cy="260640"/>
          </a:xfrm>
          <a:prstGeom prst="rect">
            <a:avLst/>
          </a:prstGeom>
          <a:noFill/>
          <a:ln>
            <a:noFill/>
          </a:ln>
        </p:spPr>
        <p:style>
          <a:lnRef idx="0"/>
          <a:fillRef idx="0"/>
          <a:effectRef idx="0"/>
          <a:fontRef idx="minor"/>
        </p:style>
        <p:txBody>
          <a:bodyPr lIns="90000" rIns="90000" tIns="45000" bIns="45000"/>
          <a:p>
            <a:r>
              <a:rPr lang="en-GB" sz="1200" spc="-1" strike="noStrike">
                <a:solidFill>
                  <a:srgbClr val="000000"/>
                </a:solidFill>
                <a:uFill>
                  <a:solidFill>
                    <a:srgbClr val="ffffff"/>
                  </a:solidFill>
                </a:uFill>
                <a:latin typeface="Times New Roman"/>
              </a:rPr>
              <a:t>ENUBET, A. Longhin                                                          20 October 2015, Bruxelles </a:t>
            </a:r>
            <a:endParaRPr lang="en-GB" sz="1800" spc="-1" strike="noStrike">
              <a:solidFill>
                <a:srgbClr val="000000"/>
              </a:solidFill>
              <a:uFill>
                <a:solidFill>
                  <a:srgbClr val="ffffff"/>
                </a:solidFill>
              </a:uFill>
              <a:latin typeface="Times New Roman"/>
            </a:endParaRPr>
          </a:p>
        </p:txBody>
      </p:sp>
      <p:pic>
        <p:nvPicPr>
          <p:cNvPr id="44" name="" descr=""/>
          <p:cNvPicPr/>
          <p:nvPr/>
        </p:nvPicPr>
        <p:blipFill>
          <a:blip r:embed="rId2"/>
          <a:srcRect l="9983" t="0" r="4980" b="34300"/>
          <a:stretch/>
        </p:blipFill>
        <p:spPr>
          <a:xfrm>
            <a:off x="8636400" y="0"/>
            <a:ext cx="1439280" cy="1242360"/>
          </a:xfrm>
          <a:prstGeom prst="rect">
            <a:avLst/>
          </a:prstGeom>
          <a:ln>
            <a:noFill/>
          </a:ln>
        </p:spPr>
      </p:pic>
      <p:sp>
        <p:nvSpPr>
          <p:cNvPr id="45" name="PlaceHolder 4"/>
          <p:cNvSpPr>
            <a:spLocks noGrp="1"/>
          </p:cNvSpPr>
          <p:nvPr>
            <p:ph type="title"/>
          </p:nvPr>
        </p:nvSpPr>
        <p:spPr>
          <a:xfrm>
            <a:off x="503280" y="301320"/>
            <a:ext cx="9067680" cy="1262520"/>
          </a:xfrm>
          <a:prstGeom prst="rect">
            <a:avLst/>
          </a:prstGeom>
        </p:spPr>
        <p:txBody>
          <a:bodyPr lIns="0" rIns="0" tIns="0" bIns="0" anchor="ctr"/>
          <a:p>
            <a:pPr algn="ctr"/>
            <a:r>
              <a:rPr lang="en-GB" sz="4400" spc="-1" strike="noStrike">
                <a:solidFill>
                  <a:srgbClr val="000000"/>
                </a:solidFill>
                <a:uFill>
                  <a:solidFill>
                    <a:srgbClr val="ffffff"/>
                  </a:solidFill>
                </a:uFill>
                <a:latin typeface="Arial"/>
              </a:rPr>
              <a:t>Click to edit the title text format</a:t>
            </a:r>
            <a:endParaRPr lang="en-GB" sz="4400" spc="-1" strike="noStrike">
              <a:solidFill>
                <a:srgbClr val="000000"/>
              </a:solidFill>
              <a:uFill>
                <a:solidFill>
                  <a:srgbClr val="ffffff"/>
                </a:solidFill>
              </a:uFill>
              <a:latin typeface="Arial"/>
            </a:endParaRPr>
          </a:p>
        </p:txBody>
      </p:sp>
      <p:sp>
        <p:nvSpPr>
          <p:cNvPr id="46" name="PlaceHolder 5"/>
          <p:cNvSpPr>
            <a:spLocks noGrp="1"/>
          </p:cNvSpPr>
          <p:nvPr>
            <p:ph type="body"/>
          </p:nvPr>
        </p:nvSpPr>
        <p:spPr>
          <a:xfrm>
            <a:off x="503280" y="1769040"/>
            <a:ext cx="9068400" cy="4385520"/>
          </a:xfrm>
          <a:prstGeom prst="rect">
            <a:avLst/>
          </a:prstGeom>
        </p:spPr>
        <p:txBody>
          <a:bodyPr lIns="0" rIns="0" tIns="0" bIns="0"/>
          <a:p>
            <a:pPr marL="432000" indent="-324000">
              <a:buClr>
                <a:srgbClr val="000000"/>
              </a:buClr>
              <a:buSzPct val="45000"/>
              <a:buFont typeface="Wingdings" charset="2"/>
              <a:buChar char=""/>
            </a:pPr>
            <a:r>
              <a:rPr lang="en-GB" sz="3200" spc="-1" strike="noStrike">
                <a:solidFill>
                  <a:srgbClr val="000000"/>
                </a:solidFill>
                <a:uFill>
                  <a:solidFill>
                    <a:srgbClr val="ffffff"/>
                  </a:solidFill>
                </a:uFill>
                <a:latin typeface="Arial"/>
              </a:rPr>
              <a:t>Click to edit the outline text format</a:t>
            </a:r>
            <a:endParaRPr lang="en-GB" sz="32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lang="en-GB" sz="2800" spc="-1" strike="noStrike">
                <a:solidFill>
                  <a:srgbClr val="000000"/>
                </a:solidFill>
                <a:uFill>
                  <a:solidFill>
                    <a:srgbClr val="ffffff"/>
                  </a:solidFill>
                </a:uFill>
                <a:latin typeface="Arial"/>
              </a:rPr>
              <a:t>Second Outline Level</a:t>
            </a:r>
            <a:endParaRPr lang="en-GB" sz="28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lang="en-GB" sz="2400" spc="-1" strike="noStrike">
                <a:solidFill>
                  <a:srgbClr val="000000"/>
                </a:solidFill>
                <a:uFill>
                  <a:solidFill>
                    <a:srgbClr val="ffffff"/>
                  </a:solidFill>
                </a:uFill>
                <a:latin typeface="Arial"/>
              </a:rPr>
              <a:t>Third Outline Level</a:t>
            </a:r>
            <a:endParaRPr lang="en-GB" sz="2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lang="en-GB" sz="2000" spc="-1" strike="noStrike">
                <a:solidFill>
                  <a:srgbClr val="000000"/>
                </a:solidFill>
                <a:uFill>
                  <a:solidFill>
                    <a:srgbClr val="ffffff"/>
                  </a:solidFill>
                </a:uFill>
                <a:latin typeface="Arial"/>
              </a:rPr>
              <a:t>Fourth Outline Level</a:t>
            </a:r>
            <a:endParaRPr lang="en-GB" sz="20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lang="en-GB" sz="2000" spc="-1" strike="noStrike">
                <a:solidFill>
                  <a:srgbClr val="000000"/>
                </a:solidFill>
                <a:uFill>
                  <a:solidFill>
                    <a:srgbClr val="ffffff"/>
                  </a:solidFill>
                </a:uFill>
                <a:latin typeface="Arial"/>
              </a:rPr>
              <a:t>Fifth Outline Level</a:t>
            </a:r>
            <a:endParaRPr lang="en-GB"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lang="en-GB" sz="2000" spc="-1" strike="noStrike">
                <a:solidFill>
                  <a:srgbClr val="000000"/>
                </a:solidFill>
                <a:uFill>
                  <a:solidFill>
                    <a:srgbClr val="ffffff"/>
                  </a:solidFill>
                </a:uFill>
                <a:latin typeface="Arial"/>
              </a:rPr>
              <a:t>Sixth Outline Level</a:t>
            </a:r>
            <a:endParaRPr lang="en-GB"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lang="en-GB" sz="2000" spc="-1" strike="noStrike">
                <a:solidFill>
                  <a:srgbClr val="000000"/>
                </a:solidFill>
                <a:uFill>
                  <a:solidFill>
                    <a:srgbClr val="ffffff"/>
                  </a:solidFill>
                </a:uFill>
                <a:latin typeface="Arial"/>
              </a:rPr>
              <a:t>Seventh Outline Level</a:t>
            </a:r>
            <a:endParaRPr lang="en-GB"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81" name="" descr=""/>
          <p:cNvPicPr/>
          <p:nvPr/>
        </p:nvPicPr>
        <p:blipFill>
          <a:blip r:embed="rId2"/>
          <a:stretch/>
        </p:blipFill>
        <p:spPr>
          <a:xfrm>
            <a:off x="360" y="-2520"/>
            <a:ext cx="10073520" cy="7565040"/>
          </a:xfrm>
          <a:prstGeom prst="rect">
            <a:avLst/>
          </a:prstGeom>
          <a:ln>
            <a:noFill/>
          </a:ln>
        </p:spPr>
      </p:pic>
      <p:sp>
        <p:nvSpPr>
          <p:cNvPr id="82" name="PlaceHolder 1"/>
          <p:cNvSpPr>
            <a:spLocks noGrp="1"/>
          </p:cNvSpPr>
          <p:nvPr>
            <p:ph type="title"/>
          </p:nvPr>
        </p:nvSpPr>
        <p:spPr>
          <a:xfrm>
            <a:off x="503280" y="288000"/>
            <a:ext cx="9068400" cy="1248480"/>
          </a:xfrm>
          <a:prstGeom prst="rect">
            <a:avLst/>
          </a:prstGeom>
        </p:spPr>
        <p:txBody>
          <a:bodyPr lIns="0" rIns="0" tIns="0" bIns="0" anchor="ctr"/>
          <a:p>
            <a:pPr algn="ctr"/>
            <a:r>
              <a:rPr b="1" lang="en-GB" sz="4760" spc="-1" strike="noStrike">
                <a:solidFill>
                  <a:srgbClr val="ffffff"/>
                </a:solidFill>
                <a:uFill>
                  <a:solidFill>
                    <a:srgbClr val="ffffff"/>
                  </a:solidFill>
                </a:uFill>
                <a:latin typeface="Arial"/>
              </a:rPr>
              <a:t>Click to edit the title text format</a:t>
            </a:r>
            <a:endParaRPr b="1" lang="en-GB" sz="4760" spc="-1" strike="noStrike">
              <a:solidFill>
                <a:srgbClr val="ffffff"/>
              </a:solidFill>
              <a:uFill>
                <a:solidFill>
                  <a:srgbClr val="ffffff"/>
                </a:solidFill>
              </a:uFill>
              <a:latin typeface="Arial"/>
            </a:endParaRPr>
          </a:p>
        </p:txBody>
      </p:sp>
      <p:sp>
        <p:nvSpPr>
          <p:cNvPr id="83" name="PlaceHolder 2"/>
          <p:cNvSpPr>
            <a:spLocks noGrp="1"/>
          </p:cNvSpPr>
          <p:nvPr>
            <p:ph type="body"/>
          </p:nvPr>
        </p:nvSpPr>
        <p:spPr>
          <a:xfrm>
            <a:off x="503280" y="1824120"/>
            <a:ext cx="9068400" cy="4385880"/>
          </a:xfrm>
          <a:prstGeom prst="rect">
            <a:avLst/>
          </a:prstGeom>
        </p:spPr>
        <p:txBody>
          <a:bodyPr lIns="0" rIns="0" tIns="0" bIns="0"/>
          <a:p>
            <a:pPr marL="432000" indent="-324000">
              <a:buClr>
                <a:srgbClr val="000000"/>
              </a:buClr>
              <a:buSzPct val="45000"/>
              <a:buFont typeface="Wingdings" charset="2"/>
              <a:buChar char=""/>
            </a:pPr>
            <a:r>
              <a:rPr lang="en-GB" sz="2200" spc="-1" strike="noStrike">
                <a:solidFill>
                  <a:srgbClr val="000000"/>
                </a:solidFill>
                <a:uFill>
                  <a:solidFill>
                    <a:srgbClr val="ffffff"/>
                  </a:solidFill>
                </a:uFill>
                <a:latin typeface="Arial"/>
              </a:rPr>
              <a:t>Click to edit the outline text format</a:t>
            </a:r>
            <a:endParaRPr lang="en-GB" sz="2200" spc="-1" strike="noStrike">
              <a:solidFill>
                <a:srgbClr val="000000"/>
              </a:solidFill>
              <a:uFill>
                <a:solidFill>
                  <a:srgbClr val="ffffff"/>
                </a:solidFill>
              </a:uFill>
              <a:latin typeface="Arial"/>
            </a:endParaRPr>
          </a:p>
          <a:p>
            <a:pPr lvl="1" marL="864000" indent="-324000">
              <a:buClr>
                <a:srgbClr val="000000"/>
              </a:buClr>
              <a:buSzPct val="45000"/>
              <a:buFont typeface="Wingdings" charset="2"/>
              <a:buChar char=""/>
            </a:pPr>
            <a:r>
              <a:rPr lang="en-GB" sz="3040" spc="-1" strike="noStrike">
                <a:solidFill>
                  <a:srgbClr val="000000"/>
                </a:solidFill>
                <a:uFill>
                  <a:solidFill>
                    <a:srgbClr val="ffffff"/>
                  </a:solidFill>
                </a:uFill>
                <a:latin typeface="Arial"/>
              </a:rPr>
              <a:t>Second Outline Level</a:t>
            </a:r>
            <a:endParaRPr lang="en-GB" sz="3040" spc="-1" strike="noStrike">
              <a:solidFill>
                <a:srgbClr val="000000"/>
              </a:solidFill>
              <a:uFill>
                <a:solidFill>
                  <a:srgbClr val="ffffff"/>
                </a:solidFill>
              </a:uFill>
              <a:latin typeface="Arial"/>
            </a:endParaRPr>
          </a:p>
          <a:p>
            <a:pPr lvl="2" marL="1296000" indent="-288000">
              <a:buClr>
                <a:srgbClr val="000000"/>
              </a:buClr>
              <a:buSzPct val="75000"/>
              <a:buFont typeface="Symbol" charset="2"/>
              <a:buChar char=""/>
            </a:pPr>
            <a:r>
              <a:rPr lang="en-GB" sz="2600" spc="-1" strike="noStrike">
                <a:solidFill>
                  <a:srgbClr val="000000"/>
                </a:solidFill>
                <a:uFill>
                  <a:solidFill>
                    <a:srgbClr val="ffffff"/>
                  </a:solidFill>
                </a:uFill>
                <a:latin typeface="Arial"/>
              </a:rPr>
              <a:t>Third Outline Level</a:t>
            </a:r>
            <a:endParaRPr lang="en-GB" sz="2600" spc="-1" strike="noStrike">
              <a:solidFill>
                <a:srgbClr val="000000"/>
              </a:solidFill>
              <a:uFill>
                <a:solidFill>
                  <a:srgbClr val="ffffff"/>
                </a:solidFill>
              </a:uFill>
              <a:latin typeface="Arial"/>
            </a:endParaRPr>
          </a:p>
          <a:p>
            <a:pPr lvl="3" marL="1728000" indent="-216000">
              <a:buClr>
                <a:srgbClr val="000000"/>
              </a:buClr>
              <a:buSzPct val="45000"/>
              <a:buFont typeface="Wingdings" charset="2"/>
              <a:buChar char=""/>
            </a:pPr>
            <a:r>
              <a:rPr lang="en-GB" sz="2170" spc="-1" strike="noStrike">
                <a:solidFill>
                  <a:srgbClr val="000000"/>
                </a:solidFill>
                <a:uFill>
                  <a:solidFill>
                    <a:srgbClr val="ffffff"/>
                  </a:solidFill>
                </a:uFill>
                <a:latin typeface="Arial"/>
              </a:rPr>
              <a:t>Fourth Outline Level</a:t>
            </a:r>
            <a:endParaRPr lang="en-GB" sz="2170" spc="-1" strike="noStrike">
              <a:solidFill>
                <a:srgbClr val="000000"/>
              </a:solidFill>
              <a:uFill>
                <a:solidFill>
                  <a:srgbClr val="ffffff"/>
                </a:solidFill>
              </a:uFill>
              <a:latin typeface="Arial"/>
            </a:endParaRPr>
          </a:p>
          <a:p>
            <a:pPr lvl="4" marL="2160000" indent="-216000">
              <a:buClr>
                <a:srgbClr val="000000"/>
              </a:buClr>
              <a:buSzPct val="75000"/>
              <a:buFont typeface="Symbol" charset="2"/>
              <a:buChar char=""/>
            </a:pPr>
            <a:r>
              <a:rPr lang="en-GB" sz="2170" spc="-1" strike="noStrike">
                <a:solidFill>
                  <a:srgbClr val="000000"/>
                </a:solidFill>
                <a:uFill>
                  <a:solidFill>
                    <a:srgbClr val="ffffff"/>
                  </a:solidFill>
                </a:uFill>
                <a:latin typeface="Arial"/>
              </a:rPr>
              <a:t>Fifth Outline Level</a:t>
            </a:r>
            <a:endParaRPr lang="en-GB" sz="217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lang="en-GB" sz="2170" spc="-1" strike="noStrike">
                <a:solidFill>
                  <a:srgbClr val="000000"/>
                </a:solidFill>
                <a:uFill>
                  <a:solidFill>
                    <a:srgbClr val="ffffff"/>
                  </a:solidFill>
                </a:uFill>
                <a:latin typeface="Arial"/>
              </a:rPr>
              <a:t>Sixth Outline Level</a:t>
            </a:r>
            <a:endParaRPr lang="en-GB" sz="217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lang="en-GB" sz="2170" spc="-1" strike="noStrike">
                <a:solidFill>
                  <a:srgbClr val="000000"/>
                </a:solidFill>
                <a:uFill>
                  <a:solidFill>
                    <a:srgbClr val="ffffff"/>
                  </a:solidFill>
                </a:uFill>
                <a:latin typeface="Arial"/>
              </a:rPr>
              <a:t>Seventh Outline Level</a:t>
            </a:r>
            <a:endParaRPr lang="en-GB" sz="2170" spc="-1" strike="noStrike">
              <a:solidFill>
                <a:srgbClr val="000000"/>
              </a:solidFill>
              <a:uFill>
                <a:solidFill>
                  <a:srgbClr val="ffffff"/>
                </a:solidFill>
              </a:uFill>
              <a:latin typeface="Arial"/>
            </a:endParaRPr>
          </a:p>
        </p:txBody>
      </p:sp>
      <p:sp>
        <p:nvSpPr>
          <p:cNvPr id="84" name="PlaceHolder 3"/>
          <p:cNvSpPr>
            <a:spLocks noGrp="1"/>
          </p:cNvSpPr>
          <p:nvPr>
            <p:ph type="dt"/>
          </p:nvPr>
        </p:nvSpPr>
        <p:spPr>
          <a:xfrm>
            <a:off x="4021560" y="7308720"/>
            <a:ext cx="2347560" cy="520920"/>
          </a:xfrm>
          <a:prstGeom prst="rect">
            <a:avLst/>
          </a:prstGeom>
        </p:spPr>
        <p:txBody>
          <a:bodyPr lIns="0" rIns="0" tIns="0" bIns="0"/>
          <a:p>
            <a:r>
              <a:rPr lang="en-GB" sz="1400" spc="-1" strike="noStrike">
                <a:solidFill>
                  <a:srgbClr val="000000"/>
                </a:solidFill>
                <a:uFill>
                  <a:solidFill>
                    <a:srgbClr val="ffffff"/>
                  </a:solidFill>
                </a:uFill>
                <a:latin typeface="Arial"/>
              </a:rPr>
              <a:t>&lt;date/time&gt;</a:t>
            </a:r>
            <a:r>
              <a:rPr lang="en-GB" sz="1400" spc="-1" strike="noStrike">
                <a:solidFill>
                  <a:srgbClr val="000000"/>
                </a:solidFill>
                <a:uFill>
                  <a:solidFill>
                    <a:srgbClr val="ffffff"/>
                  </a:solidFill>
                </a:uFill>
                <a:latin typeface="Arial"/>
              </a:rPr>
              <a:t> </a:t>
            </a:r>
            <a:fld id="{A860E712-F95F-48D9-9C00-13229A1F699C}" type="slidenum">
              <a:rPr lang="en-GB" sz="1400" spc="-1" strike="noStrike">
                <a:solidFill>
                  <a:srgbClr val="000000"/>
                </a:solidFill>
                <a:uFill>
                  <a:solidFill>
                    <a:srgbClr val="ffffff"/>
                  </a:solidFill>
                </a:uFill>
                <a:latin typeface="Arial"/>
              </a:rPr>
              <a:t>&lt;number&gt;</a:t>
            </a:fld>
            <a:endParaRPr lang="en-GB" sz="1400" spc="-1" strike="noStrike">
              <a:solidFill>
                <a:srgbClr val="000000"/>
              </a:solidFill>
              <a:uFill>
                <a:solidFill>
                  <a:srgbClr val="ffffff"/>
                </a:solidFill>
              </a:uFill>
              <a:latin typeface="Times New Roman"/>
            </a:endParaRPr>
          </a:p>
        </p:txBody>
      </p:sp>
      <p:sp>
        <p:nvSpPr>
          <p:cNvPr id="85" name="PlaceHolder 4"/>
          <p:cNvSpPr>
            <a:spLocks noGrp="1"/>
          </p:cNvSpPr>
          <p:nvPr>
            <p:ph type="ftr"/>
          </p:nvPr>
        </p:nvSpPr>
        <p:spPr>
          <a:xfrm>
            <a:off x="3445200" y="6852240"/>
            <a:ext cx="3193560" cy="520920"/>
          </a:xfrm>
          <a:prstGeom prst="rect">
            <a:avLst/>
          </a:prstGeom>
        </p:spPr>
        <p:txBody>
          <a:bodyPr lIns="0" rIns="0" tIns="0" bIns="0"/>
          <a:p>
            <a:pPr algn="ctr"/>
            <a:r>
              <a:rPr lang="en-GB" sz="1400" spc="-1" strike="noStrike">
                <a:solidFill>
                  <a:srgbClr val="000000"/>
                </a:solidFill>
                <a:uFill>
                  <a:solidFill>
                    <a:srgbClr val="ffffff"/>
                  </a:solidFill>
                </a:uFill>
                <a:latin typeface="Times New Roman"/>
              </a:rPr>
              <a:t>&lt;footer&gt;</a:t>
            </a:r>
            <a:endParaRPr lang="en-GB" sz="1400" spc="-1" strike="noStrike">
              <a:solidFill>
                <a:srgbClr val="000000"/>
              </a:solidFill>
              <a:uFill>
                <a:solidFill>
                  <a:srgbClr val="ffffff"/>
                </a:solidFill>
              </a:uFill>
              <a:latin typeface="Times New Roman"/>
            </a:endParaRPr>
          </a:p>
        </p:txBody>
      </p:sp>
      <p:sp>
        <p:nvSpPr>
          <p:cNvPr id="86" name="PlaceHolder 5"/>
          <p:cNvSpPr>
            <a:spLocks noGrp="1"/>
          </p:cNvSpPr>
          <p:nvPr>
            <p:ph type="sldNum"/>
          </p:nvPr>
        </p:nvSpPr>
        <p:spPr>
          <a:xfrm>
            <a:off x="7223760" y="6888240"/>
            <a:ext cx="2347560" cy="520920"/>
          </a:xfrm>
          <a:prstGeom prst="rect">
            <a:avLst/>
          </a:prstGeom>
        </p:spPr>
        <p:txBody>
          <a:bodyPr lIns="0" rIns="0" tIns="0" bIns="0"/>
          <a:p>
            <a:pPr algn="r"/>
            <a:fld id="{29BF0A9E-0C32-4A0D-9E9D-79F518113540}" type="slidenum">
              <a:rPr lang="en-GB" sz="1400" spc="-1" strike="noStrike">
                <a:solidFill>
                  <a:srgbClr val="000000"/>
                </a:solidFill>
                <a:uFill>
                  <a:solidFill>
                    <a:srgbClr val="ffffff"/>
                  </a:solidFill>
                </a:uFill>
                <a:latin typeface="Times New Roman"/>
              </a:rPr>
              <a:t>&lt;number&gt;</a:t>
            </a:fld>
            <a:endParaRPr lang="en-GB" sz="1400" spc="-1" strike="noStrike">
              <a:solidFill>
                <a:srgbClr val="000000"/>
              </a:solidFill>
              <a:uFill>
                <a:solidFill>
                  <a:srgbClr val="ffffff"/>
                </a:solidFill>
              </a:uFill>
              <a:latin typeface="Times New Roman"/>
            </a:endParaRPr>
          </a:p>
        </p:txBody>
      </p:sp>
      <p:sp>
        <p:nvSpPr>
          <p:cNvPr id="87" name="TextShape 6"/>
          <p:cNvSpPr txBox="1"/>
          <p:nvPr/>
        </p:nvSpPr>
        <p:spPr>
          <a:xfrm>
            <a:off x="5940720" y="7299360"/>
            <a:ext cx="4133160" cy="262440"/>
          </a:xfrm>
          <a:prstGeom prst="rect">
            <a:avLst/>
          </a:prstGeom>
          <a:noFill/>
          <a:ln>
            <a:noFill/>
          </a:ln>
        </p:spPr>
        <p:txBody>
          <a:bodyPr lIns="90000" rIns="90000" tIns="45000" bIns="45000"/>
          <a:p>
            <a:r>
              <a:rPr lang="en-GB" sz="1200" spc="-1" strike="noStrike">
                <a:solidFill>
                  <a:srgbClr val="000000"/>
                </a:solidFill>
                <a:uFill>
                  <a:solidFill>
                    <a:srgbClr val="ffffff"/>
                  </a:solidFill>
                </a:uFill>
                <a:latin typeface="Times New Roman"/>
              </a:rPr>
              <a:t>Tagged neutrino beams, What Next (Padova) 01/12/2014</a:t>
            </a:r>
            <a:endParaRPr lang="en-GB" sz="18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2" name="" descr=""/>
          <p:cNvPicPr/>
          <p:nvPr/>
        </p:nvPicPr>
        <p:blipFill>
          <a:blip r:embed="rId2"/>
          <a:stretch/>
        </p:blipFill>
        <p:spPr>
          <a:xfrm>
            <a:off x="720" y="-2520"/>
            <a:ext cx="10074240" cy="7564680"/>
          </a:xfrm>
          <a:prstGeom prst="rect">
            <a:avLst/>
          </a:prstGeom>
          <a:ln>
            <a:noFill/>
          </a:ln>
        </p:spPr>
      </p:pic>
      <p:sp>
        <p:nvSpPr>
          <p:cNvPr id="123" name="PlaceHolder 1"/>
          <p:cNvSpPr>
            <a:spLocks noGrp="1"/>
          </p:cNvSpPr>
          <p:nvPr>
            <p:ph type="title"/>
          </p:nvPr>
        </p:nvSpPr>
        <p:spPr>
          <a:xfrm>
            <a:off x="503640" y="288000"/>
            <a:ext cx="9069120" cy="1248480"/>
          </a:xfrm>
          <a:prstGeom prst="rect">
            <a:avLst/>
          </a:prstGeom>
        </p:spPr>
        <p:txBody>
          <a:bodyPr lIns="0" rIns="0" tIns="0" bIns="0" anchor="ctr"/>
          <a:p>
            <a:pPr algn="ctr"/>
            <a:r>
              <a:rPr b="1" lang="en-GB" sz="4760" spc="-1" strike="noStrike">
                <a:solidFill>
                  <a:srgbClr val="ffffff"/>
                </a:solidFill>
                <a:uFill>
                  <a:solidFill>
                    <a:srgbClr val="ffffff"/>
                  </a:solidFill>
                </a:uFill>
                <a:latin typeface="Arial"/>
              </a:rPr>
              <a:t>Click to edit the title text format</a:t>
            </a:r>
            <a:endParaRPr b="1" lang="en-GB" sz="4760" spc="-1" strike="noStrike">
              <a:solidFill>
                <a:srgbClr val="ffffff"/>
              </a:solidFill>
              <a:uFill>
                <a:solidFill>
                  <a:srgbClr val="ffffff"/>
                </a:solidFill>
              </a:uFill>
              <a:latin typeface="Arial"/>
            </a:endParaRPr>
          </a:p>
        </p:txBody>
      </p:sp>
      <p:sp>
        <p:nvSpPr>
          <p:cNvPr id="124" name="PlaceHolder 2"/>
          <p:cNvSpPr>
            <a:spLocks noGrp="1"/>
          </p:cNvSpPr>
          <p:nvPr>
            <p:ph type="body"/>
          </p:nvPr>
        </p:nvSpPr>
        <p:spPr>
          <a:xfrm>
            <a:off x="503640" y="1824120"/>
            <a:ext cx="9069120" cy="4385520"/>
          </a:xfrm>
          <a:prstGeom prst="rect">
            <a:avLst/>
          </a:prstGeom>
        </p:spPr>
        <p:txBody>
          <a:bodyPr lIns="0" rIns="0" tIns="0" bIns="0"/>
          <a:p>
            <a:pPr marL="432000" indent="-324000">
              <a:buClr>
                <a:srgbClr val="000000"/>
              </a:buClr>
              <a:buSzPct val="45000"/>
              <a:buFont typeface="Wingdings" charset="2"/>
              <a:buChar char=""/>
            </a:pPr>
            <a:r>
              <a:rPr lang="en-GB" sz="2200" spc="-1" strike="noStrike">
                <a:solidFill>
                  <a:srgbClr val="000000"/>
                </a:solidFill>
                <a:uFill>
                  <a:solidFill>
                    <a:srgbClr val="ffffff"/>
                  </a:solidFill>
                </a:uFill>
                <a:latin typeface="Arial"/>
              </a:rPr>
              <a:t>Click to edit the outline text format</a:t>
            </a:r>
            <a:endParaRPr lang="en-GB" sz="2200" spc="-1" strike="noStrike">
              <a:solidFill>
                <a:srgbClr val="000000"/>
              </a:solidFill>
              <a:uFill>
                <a:solidFill>
                  <a:srgbClr val="ffffff"/>
                </a:solidFill>
              </a:uFill>
              <a:latin typeface="Arial"/>
            </a:endParaRPr>
          </a:p>
          <a:p>
            <a:pPr lvl="1" marL="864000" indent="-324000">
              <a:buClr>
                <a:srgbClr val="000000"/>
              </a:buClr>
              <a:buSzPct val="45000"/>
              <a:buFont typeface="Wingdings" charset="2"/>
              <a:buChar char=""/>
            </a:pPr>
            <a:r>
              <a:rPr lang="en-GB" sz="3040" spc="-1" strike="noStrike">
                <a:solidFill>
                  <a:srgbClr val="000000"/>
                </a:solidFill>
                <a:uFill>
                  <a:solidFill>
                    <a:srgbClr val="ffffff"/>
                  </a:solidFill>
                </a:uFill>
                <a:latin typeface="Arial"/>
              </a:rPr>
              <a:t>Second Outline Level</a:t>
            </a:r>
            <a:endParaRPr lang="en-GB" sz="3040" spc="-1" strike="noStrike">
              <a:solidFill>
                <a:srgbClr val="000000"/>
              </a:solidFill>
              <a:uFill>
                <a:solidFill>
                  <a:srgbClr val="ffffff"/>
                </a:solidFill>
              </a:uFill>
              <a:latin typeface="Arial"/>
            </a:endParaRPr>
          </a:p>
          <a:p>
            <a:pPr lvl="2" marL="1296000" indent="-288000">
              <a:buClr>
                <a:srgbClr val="000000"/>
              </a:buClr>
              <a:buSzPct val="75000"/>
              <a:buFont typeface="Symbol" charset="2"/>
              <a:buChar char=""/>
            </a:pPr>
            <a:r>
              <a:rPr lang="en-GB" sz="2600" spc="-1" strike="noStrike">
                <a:solidFill>
                  <a:srgbClr val="000000"/>
                </a:solidFill>
                <a:uFill>
                  <a:solidFill>
                    <a:srgbClr val="ffffff"/>
                  </a:solidFill>
                </a:uFill>
                <a:latin typeface="Arial"/>
              </a:rPr>
              <a:t>Third Outline Level</a:t>
            </a:r>
            <a:endParaRPr lang="en-GB" sz="2600" spc="-1" strike="noStrike">
              <a:solidFill>
                <a:srgbClr val="000000"/>
              </a:solidFill>
              <a:uFill>
                <a:solidFill>
                  <a:srgbClr val="ffffff"/>
                </a:solidFill>
              </a:uFill>
              <a:latin typeface="Arial"/>
            </a:endParaRPr>
          </a:p>
          <a:p>
            <a:pPr lvl="3" marL="1728000" indent="-216000">
              <a:buClr>
                <a:srgbClr val="000000"/>
              </a:buClr>
              <a:buSzPct val="45000"/>
              <a:buFont typeface="Wingdings" charset="2"/>
              <a:buChar char=""/>
            </a:pPr>
            <a:r>
              <a:rPr lang="en-GB" sz="2170" spc="-1" strike="noStrike">
                <a:solidFill>
                  <a:srgbClr val="000000"/>
                </a:solidFill>
                <a:uFill>
                  <a:solidFill>
                    <a:srgbClr val="ffffff"/>
                  </a:solidFill>
                </a:uFill>
                <a:latin typeface="Arial"/>
              </a:rPr>
              <a:t>Fourth Outline Level</a:t>
            </a:r>
            <a:endParaRPr lang="en-GB" sz="2170" spc="-1" strike="noStrike">
              <a:solidFill>
                <a:srgbClr val="000000"/>
              </a:solidFill>
              <a:uFill>
                <a:solidFill>
                  <a:srgbClr val="ffffff"/>
                </a:solidFill>
              </a:uFill>
              <a:latin typeface="Arial"/>
            </a:endParaRPr>
          </a:p>
          <a:p>
            <a:pPr lvl="4" marL="2160000" indent="-216000">
              <a:buClr>
                <a:srgbClr val="000000"/>
              </a:buClr>
              <a:buSzPct val="75000"/>
              <a:buFont typeface="Symbol" charset="2"/>
              <a:buChar char=""/>
            </a:pPr>
            <a:r>
              <a:rPr lang="en-GB" sz="2170" spc="-1" strike="noStrike">
                <a:solidFill>
                  <a:srgbClr val="000000"/>
                </a:solidFill>
                <a:uFill>
                  <a:solidFill>
                    <a:srgbClr val="ffffff"/>
                  </a:solidFill>
                </a:uFill>
                <a:latin typeface="Arial"/>
              </a:rPr>
              <a:t>Fifth Outline Level</a:t>
            </a:r>
            <a:endParaRPr lang="en-GB" sz="217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lang="en-GB" sz="2170" spc="-1" strike="noStrike">
                <a:solidFill>
                  <a:srgbClr val="000000"/>
                </a:solidFill>
                <a:uFill>
                  <a:solidFill>
                    <a:srgbClr val="ffffff"/>
                  </a:solidFill>
                </a:uFill>
                <a:latin typeface="Arial"/>
              </a:rPr>
              <a:t>Sixth Outline Level</a:t>
            </a:r>
            <a:endParaRPr lang="en-GB" sz="217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lang="en-GB" sz="2170" spc="-1" strike="noStrike">
                <a:solidFill>
                  <a:srgbClr val="000000"/>
                </a:solidFill>
                <a:uFill>
                  <a:solidFill>
                    <a:srgbClr val="ffffff"/>
                  </a:solidFill>
                </a:uFill>
                <a:latin typeface="Arial"/>
              </a:rPr>
              <a:t>Seventh Outline Level</a:t>
            </a:r>
            <a:endParaRPr lang="en-GB" sz="2170" spc="-1" strike="noStrike">
              <a:solidFill>
                <a:srgbClr val="000000"/>
              </a:solidFill>
              <a:uFill>
                <a:solidFill>
                  <a:srgbClr val="ffffff"/>
                </a:solidFill>
              </a:uFill>
              <a:latin typeface="Arial"/>
            </a:endParaRPr>
          </a:p>
        </p:txBody>
      </p:sp>
      <p:sp>
        <p:nvSpPr>
          <p:cNvPr id="125" name="PlaceHolder 3"/>
          <p:cNvSpPr>
            <a:spLocks noGrp="1"/>
          </p:cNvSpPr>
          <p:nvPr>
            <p:ph type="dt"/>
          </p:nvPr>
        </p:nvSpPr>
        <p:spPr>
          <a:xfrm>
            <a:off x="4021920" y="7308720"/>
            <a:ext cx="2347560" cy="520920"/>
          </a:xfrm>
          <a:prstGeom prst="rect">
            <a:avLst/>
          </a:prstGeom>
        </p:spPr>
        <p:txBody>
          <a:bodyPr lIns="0" rIns="0" tIns="0" bIns="0"/>
          <a:p>
            <a:r>
              <a:rPr lang="en-GB" sz="1400" spc="-1" strike="noStrike">
                <a:solidFill>
                  <a:srgbClr val="000000"/>
                </a:solidFill>
                <a:uFill>
                  <a:solidFill>
                    <a:srgbClr val="ffffff"/>
                  </a:solidFill>
                </a:uFill>
                <a:latin typeface="Arial"/>
              </a:rPr>
              <a:t>&lt;date/time&gt;</a:t>
            </a:r>
            <a:r>
              <a:rPr lang="en-GB" sz="1400" spc="-1" strike="noStrike">
                <a:solidFill>
                  <a:srgbClr val="000000"/>
                </a:solidFill>
                <a:uFill>
                  <a:solidFill>
                    <a:srgbClr val="ffffff"/>
                  </a:solidFill>
                </a:uFill>
                <a:latin typeface="Arial"/>
              </a:rPr>
              <a:t> </a:t>
            </a:r>
            <a:fld id="{68302FCD-ECA3-437F-8155-C3D2E9839B99}" type="slidenum">
              <a:rPr lang="en-GB" sz="1400" spc="-1" strike="noStrike">
                <a:solidFill>
                  <a:srgbClr val="000000"/>
                </a:solidFill>
                <a:uFill>
                  <a:solidFill>
                    <a:srgbClr val="ffffff"/>
                  </a:solidFill>
                </a:uFill>
                <a:latin typeface="Arial"/>
              </a:rPr>
              <a:t>&lt;number&gt;</a:t>
            </a:fld>
            <a:endParaRPr lang="en-GB" sz="1400" spc="-1" strike="noStrike">
              <a:solidFill>
                <a:srgbClr val="000000"/>
              </a:solidFill>
              <a:uFill>
                <a:solidFill>
                  <a:srgbClr val="ffffff"/>
                </a:solidFill>
              </a:uFill>
              <a:latin typeface="Times New Roman"/>
            </a:endParaRPr>
          </a:p>
        </p:txBody>
      </p:sp>
      <p:sp>
        <p:nvSpPr>
          <p:cNvPr id="126" name="PlaceHolder 4"/>
          <p:cNvSpPr>
            <a:spLocks noGrp="1"/>
          </p:cNvSpPr>
          <p:nvPr>
            <p:ph type="ftr"/>
          </p:nvPr>
        </p:nvSpPr>
        <p:spPr>
          <a:xfrm>
            <a:off x="3445560" y="6852240"/>
            <a:ext cx="3193920" cy="520920"/>
          </a:xfrm>
          <a:prstGeom prst="rect">
            <a:avLst/>
          </a:prstGeom>
        </p:spPr>
        <p:txBody>
          <a:bodyPr lIns="0" rIns="0" tIns="0" bIns="0"/>
          <a:p>
            <a:pPr algn="ctr"/>
            <a:r>
              <a:rPr lang="en-GB" sz="1400" spc="-1" strike="noStrike">
                <a:solidFill>
                  <a:srgbClr val="000000"/>
                </a:solidFill>
                <a:uFill>
                  <a:solidFill>
                    <a:srgbClr val="ffffff"/>
                  </a:solidFill>
                </a:uFill>
                <a:latin typeface="Times New Roman"/>
              </a:rPr>
              <a:t>&lt;footer&gt;</a:t>
            </a:r>
            <a:endParaRPr lang="en-GB" sz="1400" spc="-1" strike="noStrike">
              <a:solidFill>
                <a:srgbClr val="000000"/>
              </a:solidFill>
              <a:uFill>
                <a:solidFill>
                  <a:srgbClr val="ffffff"/>
                </a:solidFill>
              </a:uFill>
              <a:latin typeface="Times New Roman"/>
            </a:endParaRPr>
          </a:p>
        </p:txBody>
      </p:sp>
      <p:sp>
        <p:nvSpPr>
          <p:cNvPr id="127" name="PlaceHolder 5"/>
          <p:cNvSpPr>
            <a:spLocks noGrp="1"/>
          </p:cNvSpPr>
          <p:nvPr>
            <p:ph type="sldNum"/>
          </p:nvPr>
        </p:nvSpPr>
        <p:spPr>
          <a:xfrm>
            <a:off x="7224480" y="6888240"/>
            <a:ext cx="2347560" cy="520920"/>
          </a:xfrm>
          <a:prstGeom prst="rect">
            <a:avLst/>
          </a:prstGeom>
        </p:spPr>
        <p:txBody>
          <a:bodyPr lIns="0" rIns="0" tIns="0" bIns="0"/>
          <a:p>
            <a:pPr algn="r"/>
            <a:fld id="{F07F2A6D-5F48-4434-A80B-46908CC95B22}" type="slidenum">
              <a:rPr lang="en-GB" sz="1400" spc="-1" strike="noStrike">
                <a:solidFill>
                  <a:srgbClr val="000000"/>
                </a:solidFill>
                <a:uFill>
                  <a:solidFill>
                    <a:srgbClr val="ffffff"/>
                  </a:solidFill>
                </a:uFill>
                <a:latin typeface="Times New Roman"/>
              </a:rPr>
              <a:t>&lt;number&gt;</a:t>
            </a:fld>
            <a:endParaRPr lang="en-GB" sz="1400" spc="-1" strike="noStrike">
              <a:solidFill>
                <a:srgbClr val="000000"/>
              </a:solidFill>
              <a:uFill>
                <a:solidFill>
                  <a:srgbClr val="ffffff"/>
                </a:solidFill>
              </a:uFill>
              <a:latin typeface="Times New Roman"/>
            </a:endParaRPr>
          </a:p>
        </p:txBody>
      </p:sp>
      <p:sp>
        <p:nvSpPr>
          <p:cNvPr id="128" name="TextShape 6"/>
          <p:cNvSpPr txBox="1"/>
          <p:nvPr/>
        </p:nvSpPr>
        <p:spPr>
          <a:xfrm>
            <a:off x="5941440" y="7299360"/>
            <a:ext cx="4133520" cy="262440"/>
          </a:xfrm>
          <a:prstGeom prst="rect">
            <a:avLst/>
          </a:prstGeom>
          <a:noFill/>
          <a:ln>
            <a:noFill/>
          </a:ln>
        </p:spPr>
        <p:txBody>
          <a:bodyPr lIns="90000" rIns="90000" tIns="45000" bIns="45000"/>
          <a:p>
            <a:r>
              <a:rPr lang="en-GB" sz="1200" spc="-1" strike="noStrike">
                <a:solidFill>
                  <a:srgbClr val="000000"/>
                </a:solidFill>
                <a:uFill>
                  <a:solidFill>
                    <a:srgbClr val="ffffff"/>
                  </a:solidFill>
                </a:uFill>
                <a:latin typeface="Times New Roman"/>
              </a:rPr>
              <a:t>Tagged neutrino beams, What Next (Padova) 01/12/2014</a:t>
            </a:r>
            <a:endParaRPr lang="en-GB" sz="18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3" name="PlaceHolder 1"/>
          <p:cNvSpPr>
            <a:spLocks noGrp="1"/>
          </p:cNvSpPr>
          <p:nvPr>
            <p:ph type="title"/>
          </p:nvPr>
        </p:nvSpPr>
        <p:spPr>
          <a:xfrm>
            <a:off x="503640" y="301680"/>
            <a:ext cx="9068400" cy="1262520"/>
          </a:xfrm>
          <a:prstGeom prst="rect">
            <a:avLst/>
          </a:prstGeom>
        </p:spPr>
        <p:txBody>
          <a:bodyPr lIns="0" rIns="0" tIns="0" bIns="0" anchor="ctr"/>
          <a:p>
            <a:pPr algn="ctr"/>
            <a:r>
              <a:rPr lang="en-GB" sz="4400" spc="-1" strike="noStrike">
                <a:solidFill>
                  <a:srgbClr val="000000"/>
                </a:solidFill>
                <a:uFill>
                  <a:solidFill>
                    <a:srgbClr val="ffffff"/>
                  </a:solidFill>
                </a:uFill>
                <a:latin typeface="Arial"/>
              </a:rPr>
              <a:t>Click to edit the title text format</a:t>
            </a:r>
            <a:endParaRPr lang="en-GB" sz="4400" spc="-1" strike="noStrike">
              <a:solidFill>
                <a:srgbClr val="000000"/>
              </a:solidFill>
              <a:uFill>
                <a:solidFill>
                  <a:srgbClr val="ffffff"/>
                </a:solidFill>
              </a:uFill>
              <a:latin typeface="Arial"/>
            </a:endParaRPr>
          </a:p>
        </p:txBody>
      </p:sp>
      <p:sp>
        <p:nvSpPr>
          <p:cNvPr id="164" name="PlaceHolder 2"/>
          <p:cNvSpPr>
            <a:spLocks noGrp="1"/>
          </p:cNvSpPr>
          <p:nvPr>
            <p:ph type="body"/>
          </p:nvPr>
        </p:nvSpPr>
        <p:spPr>
          <a:xfrm>
            <a:off x="503640" y="1769400"/>
            <a:ext cx="9068400" cy="4385520"/>
          </a:xfrm>
          <a:prstGeom prst="rect">
            <a:avLst/>
          </a:prstGeom>
        </p:spPr>
        <p:txBody>
          <a:bodyPr lIns="0" rIns="0" tIns="0" bIns="0"/>
          <a:p>
            <a:pPr marL="432000" indent="-324000">
              <a:buClr>
                <a:srgbClr val="000000"/>
              </a:buClr>
              <a:buSzPct val="45000"/>
              <a:buFont typeface="Wingdings" charset="2"/>
              <a:buChar char=""/>
            </a:pPr>
            <a:r>
              <a:rPr lang="en-GB" sz="3200" spc="-1" strike="noStrike">
                <a:solidFill>
                  <a:srgbClr val="000000"/>
                </a:solidFill>
                <a:uFill>
                  <a:solidFill>
                    <a:srgbClr val="ffffff"/>
                  </a:solidFill>
                </a:uFill>
                <a:latin typeface="Arial"/>
              </a:rPr>
              <a:t>Click to edit the outline text format</a:t>
            </a:r>
            <a:endParaRPr lang="en-GB" sz="3200" spc="-1" strike="noStrike">
              <a:solidFill>
                <a:srgbClr val="000000"/>
              </a:solidFill>
              <a:uFill>
                <a:solidFill>
                  <a:srgbClr val="ffffff"/>
                </a:solidFill>
              </a:uFill>
              <a:latin typeface="Arial"/>
            </a:endParaRPr>
          </a:p>
          <a:p>
            <a:pPr lvl="1" marL="864000" indent="-324000">
              <a:buClr>
                <a:srgbClr val="000000"/>
              </a:buClr>
              <a:buSzPct val="75000"/>
              <a:buFont typeface="Symbol" charset="2"/>
              <a:buChar char=""/>
            </a:pPr>
            <a:r>
              <a:rPr lang="en-GB" sz="2800" spc="-1" strike="noStrike">
                <a:solidFill>
                  <a:srgbClr val="000000"/>
                </a:solidFill>
                <a:uFill>
                  <a:solidFill>
                    <a:srgbClr val="ffffff"/>
                  </a:solidFill>
                </a:uFill>
                <a:latin typeface="Arial"/>
              </a:rPr>
              <a:t>Second Outline Level</a:t>
            </a:r>
            <a:endParaRPr lang="en-GB" sz="2800" spc="-1" strike="noStrike">
              <a:solidFill>
                <a:srgbClr val="000000"/>
              </a:solidFill>
              <a:uFill>
                <a:solidFill>
                  <a:srgbClr val="ffffff"/>
                </a:solidFill>
              </a:uFill>
              <a:latin typeface="Arial"/>
            </a:endParaRPr>
          </a:p>
          <a:p>
            <a:pPr lvl="2" marL="1296000" indent="-288000">
              <a:buClr>
                <a:srgbClr val="000000"/>
              </a:buClr>
              <a:buSzPct val="45000"/>
              <a:buFont typeface="Wingdings" charset="2"/>
              <a:buChar char=""/>
            </a:pPr>
            <a:r>
              <a:rPr lang="en-GB" sz="2400" spc="-1" strike="noStrike">
                <a:solidFill>
                  <a:srgbClr val="000000"/>
                </a:solidFill>
                <a:uFill>
                  <a:solidFill>
                    <a:srgbClr val="ffffff"/>
                  </a:solidFill>
                </a:uFill>
                <a:latin typeface="Arial"/>
              </a:rPr>
              <a:t>Third Outline Level</a:t>
            </a:r>
            <a:endParaRPr lang="en-GB" sz="2400" spc="-1" strike="noStrike">
              <a:solidFill>
                <a:srgbClr val="000000"/>
              </a:solidFill>
              <a:uFill>
                <a:solidFill>
                  <a:srgbClr val="ffffff"/>
                </a:solidFill>
              </a:uFill>
              <a:latin typeface="Arial"/>
            </a:endParaRPr>
          </a:p>
          <a:p>
            <a:pPr lvl="3" marL="1728000" indent="-216000">
              <a:buClr>
                <a:srgbClr val="000000"/>
              </a:buClr>
              <a:buSzPct val="75000"/>
              <a:buFont typeface="Symbol" charset="2"/>
              <a:buChar char=""/>
            </a:pPr>
            <a:r>
              <a:rPr lang="en-GB" sz="2000" spc="-1" strike="noStrike">
                <a:solidFill>
                  <a:srgbClr val="000000"/>
                </a:solidFill>
                <a:uFill>
                  <a:solidFill>
                    <a:srgbClr val="ffffff"/>
                  </a:solidFill>
                </a:uFill>
                <a:latin typeface="Arial"/>
              </a:rPr>
              <a:t>Fourth Outline Level</a:t>
            </a:r>
            <a:endParaRPr lang="en-GB" sz="2000" spc="-1" strike="noStrike">
              <a:solidFill>
                <a:srgbClr val="000000"/>
              </a:solidFill>
              <a:uFill>
                <a:solidFill>
                  <a:srgbClr val="ffffff"/>
                </a:solidFill>
              </a:uFill>
              <a:latin typeface="Arial"/>
            </a:endParaRPr>
          </a:p>
          <a:p>
            <a:pPr lvl="4" marL="2160000" indent="-216000">
              <a:buClr>
                <a:srgbClr val="000000"/>
              </a:buClr>
              <a:buSzPct val="45000"/>
              <a:buFont typeface="Wingdings" charset="2"/>
              <a:buChar char=""/>
            </a:pPr>
            <a:r>
              <a:rPr lang="en-GB" sz="2000" spc="-1" strike="noStrike">
                <a:solidFill>
                  <a:srgbClr val="000000"/>
                </a:solidFill>
                <a:uFill>
                  <a:solidFill>
                    <a:srgbClr val="ffffff"/>
                  </a:solidFill>
                </a:uFill>
                <a:latin typeface="Arial"/>
              </a:rPr>
              <a:t>Fifth Outline Level</a:t>
            </a:r>
            <a:endParaRPr lang="en-GB" sz="2000" spc="-1" strike="noStrike">
              <a:solidFill>
                <a:srgbClr val="000000"/>
              </a:solidFill>
              <a:uFill>
                <a:solidFill>
                  <a:srgbClr val="ffffff"/>
                </a:solidFill>
              </a:uFill>
              <a:latin typeface="Arial"/>
            </a:endParaRPr>
          </a:p>
          <a:p>
            <a:pPr lvl="5" marL="2592000" indent="-216000">
              <a:buClr>
                <a:srgbClr val="000000"/>
              </a:buClr>
              <a:buSzPct val="45000"/>
              <a:buFont typeface="Wingdings" charset="2"/>
              <a:buChar char=""/>
            </a:pPr>
            <a:r>
              <a:rPr lang="en-GB" sz="2000" spc="-1" strike="noStrike">
                <a:solidFill>
                  <a:srgbClr val="000000"/>
                </a:solidFill>
                <a:uFill>
                  <a:solidFill>
                    <a:srgbClr val="ffffff"/>
                  </a:solidFill>
                </a:uFill>
                <a:latin typeface="Arial"/>
              </a:rPr>
              <a:t>Sixth Outline Level</a:t>
            </a:r>
            <a:endParaRPr lang="en-GB" sz="2000" spc="-1" strike="noStrike">
              <a:solidFill>
                <a:srgbClr val="000000"/>
              </a:solidFill>
              <a:uFill>
                <a:solidFill>
                  <a:srgbClr val="ffffff"/>
                </a:solidFill>
              </a:uFill>
              <a:latin typeface="Arial"/>
            </a:endParaRPr>
          </a:p>
          <a:p>
            <a:pPr lvl="6" marL="3024000" indent="-216000">
              <a:buClr>
                <a:srgbClr val="000000"/>
              </a:buClr>
              <a:buSzPct val="45000"/>
              <a:buFont typeface="Wingdings" charset="2"/>
              <a:buChar char=""/>
            </a:pPr>
            <a:r>
              <a:rPr lang="en-GB" sz="2000" spc="-1" strike="noStrike">
                <a:solidFill>
                  <a:srgbClr val="000000"/>
                </a:solidFill>
                <a:uFill>
                  <a:solidFill>
                    <a:srgbClr val="ffffff"/>
                  </a:solidFill>
                </a:uFill>
                <a:latin typeface="Arial"/>
              </a:rPr>
              <a:t>Seventh Outline Level</a:t>
            </a:r>
            <a:endParaRPr lang="en-GB"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1.xml"/><Relationship Id="rId6"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1.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hyperlink" Target="http://dx.doi.org/10.1016/j.nima.2016.05.123" TargetMode="External"/><Relationship Id="rId7" Type="http://schemas.openxmlformats.org/officeDocument/2006/relationships/slideLayout" Target="../slideLayouts/slideLayout1.xml"/><Relationship Id="rId8"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emf"/><Relationship Id="rId3" Type="http://schemas.openxmlformats.org/officeDocument/2006/relationships/hyperlink" Target="mailto:longhin@pd.infn.it" TargetMode="External"/><Relationship Id="rId4"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jpe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jpeg"/><Relationship Id="rId11"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1.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1.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4" name="CustomShape 1"/>
          <p:cNvSpPr/>
          <p:nvPr/>
        </p:nvSpPr>
        <p:spPr>
          <a:xfrm>
            <a:off x="-755640" y="6054480"/>
            <a:ext cx="9572760" cy="1435320"/>
          </a:xfrm>
          <a:prstGeom prst="rect">
            <a:avLst/>
          </a:prstGeom>
          <a:noFill/>
          <a:ln>
            <a:noFill/>
          </a:ln>
        </p:spPr>
        <p:style>
          <a:lnRef idx="0"/>
          <a:fillRef idx="0"/>
          <a:effectRef idx="0"/>
          <a:fontRef idx="minor"/>
        </p:style>
        <p:txBody>
          <a:bodyPr lIns="0" rIns="0" tIns="0" bIns="0"/>
          <a:p>
            <a:pPr>
              <a:lnSpc>
                <a:spcPct val="100000"/>
              </a:lnSpc>
            </a:pPr>
            <a:endParaRPr lang="en-GB" sz="1800" spc="-1" strike="noStrike">
              <a:solidFill>
                <a:srgbClr val="000000"/>
              </a:solidFill>
              <a:uFill>
                <a:solidFill>
                  <a:srgbClr val="ffffff"/>
                </a:solidFill>
              </a:uFill>
              <a:latin typeface="Times New Roman"/>
            </a:endParaRPr>
          </a:p>
          <a:p>
            <a:pPr>
              <a:lnSpc>
                <a:spcPct val="100000"/>
              </a:lnSpc>
            </a:pPr>
            <a:endParaRPr lang="en-GB" sz="1800" spc="-1" strike="noStrike">
              <a:solidFill>
                <a:srgbClr val="000000"/>
              </a:solidFill>
              <a:uFill>
                <a:solidFill>
                  <a:srgbClr val="ffffff"/>
                </a:solidFill>
              </a:uFill>
              <a:latin typeface="Times New Roman"/>
            </a:endParaRPr>
          </a:p>
          <a:p>
            <a:pPr>
              <a:lnSpc>
                <a:spcPct val="100000"/>
              </a:lnSpc>
            </a:pPr>
            <a:r>
              <a:rPr lang="en-GB" sz="2600" spc="-1" strike="noStrike">
                <a:solidFill>
                  <a:srgbClr val="000000"/>
                </a:solidFill>
                <a:uFill>
                  <a:solidFill>
                    <a:srgbClr val="ffffff"/>
                  </a:solidFill>
                </a:uFill>
                <a:latin typeface="Times New Roman"/>
              </a:rPr>
              <a:t>                       </a:t>
            </a:r>
            <a:r>
              <a:rPr lang="en-GB" sz="2600" spc="-1" strike="noStrike">
                <a:solidFill>
                  <a:srgbClr val="000000"/>
                </a:solidFill>
                <a:uFill>
                  <a:solidFill>
                    <a:srgbClr val="ffffff"/>
                  </a:solidFill>
                </a:uFill>
                <a:latin typeface="Times New Roman"/>
              </a:rPr>
              <a:t>ERC-Consolidator Grant-2015, n</a:t>
            </a:r>
            <a:r>
              <a:rPr lang="en-GB" sz="2600" spc="-1" strike="noStrike" baseline="101000">
                <a:solidFill>
                  <a:srgbClr val="000000"/>
                </a:solidFill>
                <a:uFill>
                  <a:solidFill>
                    <a:srgbClr val="ffffff"/>
                  </a:solidFill>
                </a:uFill>
                <a:latin typeface="Times New Roman"/>
              </a:rPr>
              <a:t>o</a:t>
            </a:r>
            <a:r>
              <a:rPr lang="en-GB" sz="2600" spc="-1" strike="noStrike">
                <a:solidFill>
                  <a:srgbClr val="000000"/>
                </a:solidFill>
                <a:uFill>
                  <a:solidFill>
                    <a:srgbClr val="ffffff"/>
                  </a:solidFill>
                </a:uFill>
                <a:latin typeface="Times New Roman"/>
              </a:rPr>
              <a:t> 681647 (PE2)</a:t>
            </a:r>
            <a:endParaRPr lang="en-GB" sz="1800" spc="-1" strike="noStrike">
              <a:solidFill>
                <a:srgbClr val="000000"/>
              </a:solidFill>
              <a:uFill>
                <a:solidFill>
                  <a:srgbClr val="ffffff"/>
                </a:solidFill>
              </a:uFill>
              <a:latin typeface="Times New Roman"/>
            </a:endParaRPr>
          </a:p>
        </p:txBody>
      </p:sp>
      <p:sp>
        <p:nvSpPr>
          <p:cNvPr id="205" name="CustomShape 2"/>
          <p:cNvSpPr/>
          <p:nvPr/>
        </p:nvSpPr>
        <p:spPr>
          <a:xfrm>
            <a:off x="323280" y="9720"/>
            <a:ext cx="9571680" cy="962280"/>
          </a:xfrm>
          <a:prstGeom prst="rect">
            <a:avLst/>
          </a:prstGeom>
          <a:noFill/>
          <a:ln>
            <a:noFill/>
          </a:ln>
        </p:spPr>
        <p:style>
          <a:lnRef idx="0"/>
          <a:fillRef idx="0"/>
          <a:effectRef idx="0"/>
          <a:fontRef idx="minor"/>
        </p:style>
        <p:txBody>
          <a:bodyPr lIns="0" rIns="0" tIns="0" bIns="0" anchor="ctr"/>
          <a:p>
            <a:pPr algn="ctr"/>
            <a:r>
              <a:rPr b="1" lang="en-GB" sz="6000" spc="-1" strike="noStrike">
                <a:solidFill>
                  <a:srgbClr val="000000"/>
                </a:solidFill>
                <a:uFill>
                  <a:solidFill>
                    <a:srgbClr val="ffffff"/>
                  </a:solidFill>
                </a:uFill>
                <a:latin typeface="Times New Roman"/>
              </a:rPr>
              <a:t>ENUBET</a:t>
            </a:r>
            <a:endParaRPr lang="en-GB" sz="1800" spc="-1" strike="noStrike">
              <a:solidFill>
                <a:srgbClr val="000000"/>
              </a:solidFill>
              <a:uFill>
                <a:solidFill>
                  <a:srgbClr val="ffffff"/>
                </a:solidFill>
              </a:uFill>
              <a:latin typeface="Times New Roman"/>
            </a:endParaRPr>
          </a:p>
        </p:txBody>
      </p:sp>
      <p:sp>
        <p:nvSpPr>
          <p:cNvPr id="206" name="CustomShape 3"/>
          <p:cNvSpPr/>
          <p:nvPr/>
        </p:nvSpPr>
        <p:spPr>
          <a:xfrm>
            <a:off x="3238560" y="81720"/>
            <a:ext cx="2649600" cy="460440"/>
          </a:xfrm>
          <a:prstGeom prst="rect">
            <a:avLst/>
          </a:prstGeom>
          <a:noFill/>
          <a:ln>
            <a:noFill/>
          </a:ln>
        </p:spPr>
        <p:style>
          <a:lnRef idx="0"/>
          <a:fillRef idx="0"/>
          <a:effectRef idx="0"/>
          <a:fontRef idx="minor"/>
        </p:style>
      </p:sp>
      <p:sp>
        <p:nvSpPr>
          <p:cNvPr id="207" name="CustomShape 4"/>
          <p:cNvSpPr/>
          <p:nvPr/>
        </p:nvSpPr>
        <p:spPr>
          <a:xfrm>
            <a:off x="215280" y="1332360"/>
            <a:ext cx="9717120" cy="609840"/>
          </a:xfrm>
          <a:prstGeom prst="rect">
            <a:avLst/>
          </a:prstGeom>
          <a:noFill/>
          <a:ln>
            <a:noFill/>
          </a:ln>
        </p:spPr>
        <p:style>
          <a:lnRef idx="0"/>
          <a:fillRef idx="0"/>
          <a:effectRef idx="0"/>
          <a:fontRef idx="minor"/>
        </p:style>
        <p:txBody>
          <a:bodyPr lIns="90000" rIns="90000" tIns="45000" bIns="45000"/>
          <a:p>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p:txBody>
      </p:sp>
      <p:sp>
        <p:nvSpPr>
          <p:cNvPr id="208" name="TextShape 5"/>
          <p:cNvSpPr txBox="1"/>
          <p:nvPr/>
        </p:nvSpPr>
        <p:spPr>
          <a:xfrm>
            <a:off x="504000" y="1651320"/>
            <a:ext cx="6408000" cy="1444680"/>
          </a:xfrm>
          <a:prstGeom prst="rect">
            <a:avLst/>
          </a:prstGeom>
          <a:noFill/>
          <a:ln>
            <a:noFill/>
          </a:ln>
        </p:spPr>
        <p:txBody>
          <a:bodyPr lIns="90000" rIns="90000" tIns="45000" bIns="45000"/>
          <a:p>
            <a:r>
              <a:rPr b="1" lang="en-GB" sz="3200" spc="-1" strike="noStrike">
                <a:solidFill>
                  <a:srgbClr val="800000"/>
                </a:solidFill>
                <a:uFill>
                  <a:solidFill>
                    <a:srgbClr val="ffffff"/>
                  </a:solidFill>
                </a:uFill>
                <a:latin typeface="Times New Roman"/>
              </a:rPr>
              <a:t>A. Longhin (PI, INFN-PD) </a:t>
            </a:r>
            <a:endParaRPr lang="en-GB" sz="1800" spc="-1" strike="noStrike">
              <a:solidFill>
                <a:srgbClr val="000000"/>
              </a:solidFill>
              <a:uFill>
                <a:solidFill>
                  <a:srgbClr val="ffffff"/>
                </a:solidFill>
              </a:uFill>
              <a:latin typeface="Times New Roman"/>
            </a:endParaRPr>
          </a:p>
          <a:p>
            <a:r>
              <a:rPr b="1" lang="en-GB" sz="3200" spc="-1" strike="noStrike">
                <a:solidFill>
                  <a:srgbClr val="800000"/>
                </a:solidFill>
                <a:uFill>
                  <a:solidFill>
                    <a:srgbClr val="ffffff"/>
                  </a:solidFill>
                </a:uFill>
                <a:latin typeface="Times New Roman"/>
              </a:rPr>
              <a:t>Hyper-K open meeting</a:t>
            </a:r>
            <a:endParaRPr lang="en-GB" sz="1800" spc="-1" strike="noStrike">
              <a:solidFill>
                <a:srgbClr val="000000"/>
              </a:solidFill>
              <a:uFill>
                <a:solidFill>
                  <a:srgbClr val="ffffff"/>
                </a:solidFill>
              </a:uFill>
              <a:latin typeface="Times New Roman"/>
            </a:endParaRPr>
          </a:p>
          <a:p>
            <a:r>
              <a:rPr b="1" lang="en-GB" sz="3200" spc="-1" strike="noStrike">
                <a:solidFill>
                  <a:srgbClr val="800000"/>
                </a:solidFill>
                <a:uFill>
                  <a:solidFill>
                    <a:srgbClr val="ffffff"/>
                  </a:solidFill>
                </a:uFill>
                <a:latin typeface="Times New Roman"/>
              </a:rPr>
              <a:t>London, 10/07/2016</a:t>
            </a:r>
            <a:endParaRPr lang="en-GB" sz="1800" spc="-1" strike="noStrike">
              <a:solidFill>
                <a:srgbClr val="000000"/>
              </a:solidFill>
              <a:uFill>
                <a:solidFill>
                  <a:srgbClr val="ffffff"/>
                </a:solidFill>
              </a:uFill>
              <a:latin typeface="Times New Roman"/>
            </a:endParaRPr>
          </a:p>
        </p:txBody>
      </p:sp>
      <p:sp>
        <p:nvSpPr>
          <p:cNvPr id="209" name="TextShape 6"/>
          <p:cNvSpPr txBox="1"/>
          <p:nvPr/>
        </p:nvSpPr>
        <p:spPr>
          <a:xfrm>
            <a:off x="215640" y="1008000"/>
            <a:ext cx="9644760" cy="626760"/>
          </a:xfrm>
          <a:prstGeom prst="rect">
            <a:avLst/>
          </a:prstGeom>
          <a:noFill/>
          <a:ln>
            <a:noFill/>
          </a:ln>
        </p:spPr>
        <p:txBody>
          <a:bodyPr lIns="90000" rIns="90000" tIns="45000" bIns="45000"/>
          <a:p>
            <a:pPr algn="ctr"/>
            <a:r>
              <a:rPr b="1" lang="en-GB" sz="3800" spc="-1" strike="noStrike">
                <a:solidFill>
                  <a:srgbClr val="000000"/>
                </a:solidFill>
                <a:uFill>
                  <a:solidFill>
                    <a:srgbClr val="ffffff"/>
                  </a:solidFill>
                </a:uFill>
                <a:latin typeface="Times New Roman"/>
              </a:rPr>
              <a:t>E</a:t>
            </a:r>
            <a:r>
              <a:rPr lang="en-GB" sz="3800" spc="-1" strike="noStrike">
                <a:solidFill>
                  <a:srgbClr val="000000"/>
                </a:solidFill>
                <a:uFill>
                  <a:solidFill>
                    <a:srgbClr val="ffffff"/>
                  </a:solidFill>
                </a:uFill>
                <a:latin typeface="Times New Roman"/>
              </a:rPr>
              <a:t>nhanced </a:t>
            </a:r>
            <a:r>
              <a:rPr b="1" lang="en-GB" sz="3800" spc="-1" strike="noStrike">
                <a:solidFill>
                  <a:srgbClr val="000000"/>
                </a:solidFill>
                <a:uFill>
                  <a:solidFill>
                    <a:srgbClr val="ffffff"/>
                  </a:solidFill>
                </a:uFill>
                <a:latin typeface="Times New Roman"/>
              </a:rPr>
              <a:t>N</a:t>
            </a:r>
            <a:r>
              <a:rPr lang="en-GB" sz="3800" spc="-1" strike="noStrike">
                <a:solidFill>
                  <a:srgbClr val="000000"/>
                </a:solidFill>
                <a:uFill>
                  <a:solidFill>
                    <a:srgbClr val="ffffff"/>
                  </a:solidFill>
                </a:uFill>
                <a:latin typeface="Times New Roman"/>
              </a:rPr>
              <a:t>e</a:t>
            </a:r>
            <a:r>
              <a:rPr b="1" lang="en-GB" sz="3800" spc="-1" strike="noStrike">
                <a:solidFill>
                  <a:srgbClr val="000000"/>
                </a:solidFill>
                <a:uFill>
                  <a:solidFill>
                    <a:srgbClr val="ffffff"/>
                  </a:solidFill>
                </a:uFill>
                <a:latin typeface="Times New Roman"/>
              </a:rPr>
              <a:t>U</a:t>
            </a:r>
            <a:r>
              <a:rPr lang="en-GB" sz="3800" spc="-1" strike="noStrike">
                <a:solidFill>
                  <a:srgbClr val="000000"/>
                </a:solidFill>
                <a:uFill>
                  <a:solidFill>
                    <a:srgbClr val="ffffff"/>
                  </a:solidFill>
                </a:uFill>
                <a:latin typeface="Times New Roman"/>
              </a:rPr>
              <a:t>trino </a:t>
            </a:r>
            <a:r>
              <a:rPr b="1" lang="en-GB" sz="3800" spc="-1" strike="noStrike">
                <a:solidFill>
                  <a:srgbClr val="000000"/>
                </a:solidFill>
                <a:uFill>
                  <a:solidFill>
                    <a:srgbClr val="ffffff"/>
                  </a:solidFill>
                </a:uFill>
                <a:latin typeface="Times New Roman"/>
              </a:rPr>
              <a:t>BE</a:t>
            </a:r>
            <a:r>
              <a:rPr lang="en-GB" sz="3800" spc="-1" strike="noStrike">
                <a:solidFill>
                  <a:srgbClr val="000000"/>
                </a:solidFill>
                <a:uFill>
                  <a:solidFill>
                    <a:srgbClr val="ffffff"/>
                  </a:solidFill>
                </a:uFill>
                <a:latin typeface="Times New Roman"/>
              </a:rPr>
              <a:t>ams from kaon </a:t>
            </a:r>
            <a:r>
              <a:rPr b="1" lang="en-GB" sz="3800" spc="-1" strike="noStrike">
                <a:solidFill>
                  <a:srgbClr val="000000"/>
                </a:solidFill>
                <a:uFill>
                  <a:solidFill>
                    <a:srgbClr val="ffffff"/>
                  </a:solidFill>
                </a:uFill>
                <a:latin typeface="Times New Roman"/>
              </a:rPr>
              <a:t>T</a:t>
            </a:r>
            <a:r>
              <a:rPr lang="en-GB" sz="3800" spc="-1" strike="noStrike">
                <a:solidFill>
                  <a:srgbClr val="000000"/>
                </a:solidFill>
                <a:uFill>
                  <a:solidFill>
                    <a:srgbClr val="ffffff"/>
                  </a:solidFill>
                </a:uFill>
                <a:latin typeface="Times New Roman"/>
              </a:rPr>
              <a:t>agging</a:t>
            </a:r>
            <a:r>
              <a:rPr lang="en-GB" sz="36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p:txBody>
      </p:sp>
      <p:pic>
        <p:nvPicPr>
          <p:cNvPr id="210" name="Immagine 42" descr=""/>
          <p:cNvPicPr/>
          <p:nvPr/>
        </p:nvPicPr>
        <p:blipFill>
          <a:blip r:embed="rId1"/>
          <a:stretch/>
        </p:blipFill>
        <p:spPr>
          <a:xfrm>
            <a:off x="7887240" y="4434840"/>
            <a:ext cx="1400760" cy="1469160"/>
          </a:xfrm>
          <a:prstGeom prst="rect">
            <a:avLst/>
          </a:prstGeom>
          <a:ln>
            <a:noFill/>
          </a:ln>
        </p:spPr>
      </p:pic>
      <p:pic>
        <p:nvPicPr>
          <p:cNvPr id="211" name="" descr=""/>
          <p:cNvPicPr/>
          <p:nvPr/>
        </p:nvPicPr>
        <p:blipFill>
          <a:blip r:embed="rId2"/>
          <a:stretch/>
        </p:blipFill>
        <p:spPr>
          <a:xfrm>
            <a:off x="1151280" y="3204720"/>
            <a:ext cx="5830200" cy="3277080"/>
          </a:xfrm>
          <a:prstGeom prst="rect">
            <a:avLst/>
          </a:prstGeom>
          <a:ln>
            <a:noFill/>
          </a:ln>
        </p:spPr>
      </p:pic>
      <p:sp>
        <p:nvSpPr>
          <p:cNvPr id="212" name="CustomShape 7"/>
          <p:cNvSpPr/>
          <p:nvPr/>
        </p:nvSpPr>
        <p:spPr>
          <a:xfrm>
            <a:off x="1208160" y="5689440"/>
            <a:ext cx="770760" cy="720360"/>
          </a:xfrm>
          <a:prstGeom prst="ellipse">
            <a:avLst/>
          </a:prstGeom>
          <a:solidFill>
            <a:srgbClr val="ffffff">
              <a:alpha val="70000"/>
            </a:srgbClr>
          </a:solidFill>
          <a:ln>
            <a:noFill/>
          </a:ln>
        </p:spPr>
        <p:style>
          <a:lnRef idx="0"/>
          <a:fillRef idx="0"/>
          <a:effectRef idx="0"/>
          <a:fontRef idx="minor"/>
        </p:style>
      </p:sp>
      <p:sp>
        <p:nvSpPr>
          <p:cNvPr id="213" name="Line 8"/>
          <p:cNvSpPr/>
          <p:nvPr/>
        </p:nvSpPr>
        <p:spPr>
          <a:xfrm flipV="1">
            <a:off x="2898720" y="4861080"/>
            <a:ext cx="1239480" cy="361440"/>
          </a:xfrm>
          <a:prstGeom prst="line">
            <a:avLst/>
          </a:prstGeom>
          <a:ln w="72000">
            <a:solidFill>
              <a:srgbClr val="0000ff"/>
            </a:solidFill>
            <a:custDash>
              <a:ds d="0" sp="0"/>
            </a:custDash>
            <a:round/>
          </a:ln>
        </p:spPr>
        <p:style>
          <a:lnRef idx="0"/>
          <a:fillRef idx="0"/>
          <a:effectRef idx="0"/>
          <a:fontRef idx="minor"/>
        </p:style>
      </p:sp>
      <p:sp>
        <p:nvSpPr>
          <p:cNvPr id="214" name="Line 9"/>
          <p:cNvSpPr/>
          <p:nvPr/>
        </p:nvSpPr>
        <p:spPr>
          <a:xfrm flipV="1">
            <a:off x="2892960" y="3744720"/>
            <a:ext cx="705240" cy="1477800"/>
          </a:xfrm>
          <a:prstGeom prst="line">
            <a:avLst/>
          </a:prstGeom>
          <a:ln w="72000">
            <a:solidFill>
              <a:srgbClr val="ff0000"/>
            </a:solidFill>
            <a:round/>
          </a:ln>
        </p:spPr>
        <p:style>
          <a:lnRef idx="0"/>
          <a:fillRef idx="0"/>
          <a:effectRef idx="0"/>
          <a:fontRef idx="minor"/>
        </p:style>
      </p:sp>
      <p:sp>
        <p:nvSpPr>
          <p:cNvPr id="215" name="Line 10"/>
          <p:cNvSpPr/>
          <p:nvPr/>
        </p:nvSpPr>
        <p:spPr>
          <a:xfrm flipV="1">
            <a:off x="1906920" y="5250960"/>
            <a:ext cx="986040" cy="402120"/>
          </a:xfrm>
          <a:prstGeom prst="line">
            <a:avLst/>
          </a:prstGeom>
          <a:ln w="72000">
            <a:solidFill>
              <a:srgbClr val="ffffff"/>
            </a:solidFill>
            <a:round/>
          </a:ln>
        </p:spPr>
        <p:style>
          <a:lnRef idx="0"/>
          <a:fillRef idx="0"/>
          <a:effectRef idx="0"/>
          <a:fontRef idx="minor"/>
        </p:style>
      </p:sp>
      <p:sp>
        <p:nvSpPr>
          <p:cNvPr id="216" name="CustomShape 11"/>
          <p:cNvSpPr/>
          <p:nvPr/>
        </p:nvSpPr>
        <p:spPr>
          <a:xfrm>
            <a:off x="1259280" y="5687280"/>
            <a:ext cx="874800" cy="405000"/>
          </a:xfrm>
          <a:prstGeom prst="rect">
            <a:avLst/>
          </a:prstGeom>
          <a:noFill/>
          <a:ln>
            <a:noFill/>
          </a:ln>
        </p:spPr>
        <p:style>
          <a:lnRef idx="0"/>
          <a:fillRef idx="0"/>
          <a:effectRef idx="0"/>
          <a:fontRef idx="minor"/>
        </p:style>
        <p:txBody>
          <a:bodyPr lIns="90000" rIns="90000" tIns="45000" bIns="45000"/>
          <a:p>
            <a:pPr>
              <a:lnSpc>
                <a:spcPct val="100000"/>
              </a:lnSpc>
            </a:pPr>
            <a:r>
              <a:rPr b="1" lang="en-GB" sz="4000" spc="-1" strike="noStrike">
                <a:solidFill>
                  <a:srgbClr val="000000"/>
                </a:solidFill>
                <a:uFill>
                  <a:solidFill>
                    <a:srgbClr val="ffffff"/>
                  </a:solidFill>
                </a:uFill>
                <a:latin typeface="Times New Roman"/>
                <a:ea typeface="DejaVu Sans"/>
              </a:rPr>
              <a:t>K</a:t>
            </a:r>
            <a:r>
              <a:rPr b="1" lang="en-GB" sz="4000" spc="-1" strike="noStrike" baseline="101000">
                <a:solidFill>
                  <a:srgbClr val="000000"/>
                </a:solidFill>
                <a:uFill>
                  <a:solidFill>
                    <a:srgbClr val="ffffff"/>
                  </a:solidFill>
                </a:uFill>
                <a:latin typeface="Times New Roman"/>
                <a:ea typeface="DejaVu Sans"/>
              </a:rPr>
              <a:t>+</a:t>
            </a:r>
            <a:endParaRPr lang="en-GB" sz="1800" spc="-1" strike="noStrike">
              <a:solidFill>
                <a:srgbClr val="000000"/>
              </a:solidFill>
              <a:uFill>
                <a:solidFill>
                  <a:srgbClr val="ffffff"/>
                </a:solidFill>
              </a:uFill>
              <a:latin typeface="Times New Roman"/>
            </a:endParaRPr>
          </a:p>
        </p:txBody>
      </p:sp>
      <p:sp>
        <p:nvSpPr>
          <p:cNvPr id="217" name="CustomShape 12"/>
          <p:cNvSpPr/>
          <p:nvPr/>
        </p:nvSpPr>
        <p:spPr>
          <a:xfrm>
            <a:off x="2510280" y="3759120"/>
            <a:ext cx="770760" cy="720360"/>
          </a:xfrm>
          <a:prstGeom prst="ellipse">
            <a:avLst/>
          </a:prstGeom>
          <a:solidFill>
            <a:srgbClr val="ffffff">
              <a:alpha val="70000"/>
            </a:srgbClr>
          </a:solidFill>
          <a:ln>
            <a:noFill/>
          </a:ln>
        </p:spPr>
        <p:style>
          <a:lnRef idx="0"/>
          <a:fillRef idx="0"/>
          <a:effectRef idx="0"/>
          <a:fontRef idx="minor"/>
        </p:style>
      </p:sp>
      <p:sp>
        <p:nvSpPr>
          <p:cNvPr id="218" name="CustomShape 13"/>
          <p:cNvSpPr/>
          <p:nvPr/>
        </p:nvSpPr>
        <p:spPr>
          <a:xfrm>
            <a:off x="2608560" y="3731400"/>
            <a:ext cx="737640" cy="405360"/>
          </a:xfrm>
          <a:prstGeom prst="rect">
            <a:avLst/>
          </a:prstGeom>
          <a:noFill/>
          <a:ln>
            <a:noFill/>
          </a:ln>
        </p:spPr>
        <p:style>
          <a:lnRef idx="0"/>
          <a:fillRef idx="0"/>
          <a:effectRef idx="0"/>
          <a:fontRef idx="minor"/>
        </p:style>
        <p:txBody>
          <a:bodyPr lIns="90000" rIns="90000" tIns="45000" bIns="45000"/>
          <a:p>
            <a:pPr>
              <a:lnSpc>
                <a:spcPct val="100000"/>
              </a:lnSpc>
            </a:pPr>
            <a:r>
              <a:rPr lang="en-GB" sz="4000" spc="-1" strike="noStrike">
                <a:solidFill>
                  <a:srgbClr val="ff0000"/>
                </a:solidFill>
                <a:uFill>
                  <a:solidFill>
                    <a:srgbClr val="ffffff"/>
                  </a:solidFill>
                </a:uFill>
                <a:latin typeface="Times New Roman"/>
                <a:ea typeface="DejaVu Sans"/>
              </a:rPr>
              <a:t>e</a:t>
            </a:r>
            <a:r>
              <a:rPr lang="en-GB" sz="4000" spc="-1" strike="noStrike" baseline="101000">
                <a:solidFill>
                  <a:srgbClr val="ff0000"/>
                </a:solidFill>
                <a:uFill>
                  <a:solidFill>
                    <a:srgbClr val="ffffff"/>
                  </a:solidFill>
                </a:uFill>
                <a:latin typeface="Times New Roman"/>
                <a:ea typeface="DejaVu Sans"/>
              </a:rPr>
              <a:t>+</a:t>
            </a:r>
            <a:endParaRPr lang="en-GB" sz="1800" spc="-1" strike="noStrike">
              <a:solidFill>
                <a:srgbClr val="000000"/>
              </a:solidFill>
              <a:uFill>
                <a:solidFill>
                  <a:srgbClr val="ffffff"/>
                </a:solidFill>
              </a:uFill>
              <a:latin typeface="Times New Roman"/>
            </a:endParaRPr>
          </a:p>
        </p:txBody>
      </p:sp>
      <p:sp>
        <p:nvSpPr>
          <p:cNvPr id="219" name="CustomShape 14"/>
          <p:cNvSpPr/>
          <p:nvPr/>
        </p:nvSpPr>
        <p:spPr>
          <a:xfrm>
            <a:off x="2841120" y="5186160"/>
            <a:ext cx="113040" cy="113040"/>
          </a:xfrm>
          <a:prstGeom prst="ellipse">
            <a:avLst/>
          </a:prstGeom>
          <a:solidFill>
            <a:srgbClr val="000000"/>
          </a:solidFill>
          <a:ln>
            <a:solidFill>
              <a:srgbClr val="000000"/>
            </a:solidFill>
          </a:ln>
        </p:spPr>
        <p:style>
          <a:lnRef idx="0"/>
          <a:fillRef idx="0"/>
          <a:effectRef idx="0"/>
          <a:fontRef idx="minor"/>
        </p:style>
      </p:sp>
      <p:sp>
        <p:nvSpPr>
          <p:cNvPr id="220" name="CustomShape 15"/>
          <p:cNvSpPr/>
          <p:nvPr/>
        </p:nvSpPr>
        <p:spPr>
          <a:xfrm>
            <a:off x="3461760" y="5069520"/>
            <a:ext cx="770760" cy="720360"/>
          </a:xfrm>
          <a:prstGeom prst="ellipse">
            <a:avLst/>
          </a:prstGeom>
          <a:solidFill>
            <a:srgbClr val="ffffff">
              <a:alpha val="70000"/>
            </a:srgbClr>
          </a:solidFill>
          <a:ln>
            <a:noFill/>
          </a:ln>
        </p:spPr>
        <p:style>
          <a:lnRef idx="0"/>
          <a:fillRef idx="0"/>
          <a:effectRef idx="0"/>
          <a:fontRef idx="minor"/>
        </p:style>
      </p:sp>
      <p:sp>
        <p:nvSpPr>
          <p:cNvPr id="221" name="CustomShape 16"/>
          <p:cNvSpPr/>
          <p:nvPr/>
        </p:nvSpPr>
        <p:spPr>
          <a:xfrm>
            <a:off x="3490200" y="4959360"/>
            <a:ext cx="713880" cy="709200"/>
          </a:xfrm>
          <a:prstGeom prst="rect">
            <a:avLst/>
          </a:prstGeom>
          <a:noFill/>
          <a:ln>
            <a:noFill/>
          </a:ln>
        </p:spPr>
        <p:style>
          <a:lnRef idx="0"/>
          <a:fillRef idx="0"/>
          <a:effectRef idx="0"/>
          <a:fontRef idx="minor"/>
        </p:style>
        <p:txBody>
          <a:bodyPr lIns="90000" rIns="90000" tIns="45000" bIns="45000"/>
          <a:p>
            <a:pPr>
              <a:lnSpc>
                <a:spcPct val="100000"/>
              </a:lnSpc>
            </a:pPr>
            <a:r>
              <a:rPr b="1" lang="en-GB" sz="4000" spc="-1" strike="noStrike">
                <a:solidFill>
                  <a:srgbClr val="0000ff"/>
                </a:solidFill>
                <a:uFill>
                  <a:solidFill>
                    <a:srgbClr val="ffffff"/>
                  </a:solidFill>
                </a:uFill>
                <a:latin typeface="Standard Symbols L"/>
                <a:ea typeface="DejaVu Sans"/>
              </a:rPr>
              <a:t>n</a:t>
            </a:r>
            <a:r>
              <a:rPr b="1" lang="en-GB" sz="4000" spc="-1" strike="noStrike" baseline="-101000">
                <a:solidFill>
                  <a:srgbClr val="0000ff"/>
                </a:solidFill>
                <a:uFill>
                  <a:solidFill>
                    <a:srgbClr val="ffffff"/>
                  </a:solidFill>
                </a:uFill>
                <a:latin typeface="Times New Roman"/>
                <a:ea typeface="DejaVu Sans"/>
              </a:rPr>
              <a:t>e</a:t>
            </a:r>
            <a:endParaRPr lang="en-GB" sz="1800" spc="-1" strike="noStrike">
              <a:solidFill>
                <a:srgbClr val="000000"/>
              </a:solidFill>
              <a:uFill>
                <a:solidFill>
                  <a:srgbClr val="ffffff"/>
                </a:solidFill>
              </a:uFill>
              <a:latin typeface="Times New Roman"/>
            </a:endParaRPr>
          </a:p>
        </p:txBody>
      </p:sp>
      <p:pic>
        <p:nvPicPr>
          <p:cNvPr id="222" name="" descr=""/>
          <p:cNvPicPr/>
          <p:nvPr/>
        </p:nvPicPr>
        <p:blipFill>
          <a:blip r:embed="rId3"/>
          <a:stretch/>
        </p:blipFill>
        <p:spPr>
          <a:xfrm>
            <a:off x="7272000" y="2088000"/>
            <a:ext cx="2161440" cy="2150640"/>
          </a:xfrm>
          <a:prstGeom prst="rect">
            <a:avLst/>
          </a:prstGeom>
          <a:ln>
            <a:noFill/>
          </a:ln>
        </p:spPr>
      </p:pic>
      <p:sp>
        <p:nvSpPr>
          <p:cNvPr id="223" name="TextShape 17"/>
          <p:cNvSpPr txBox="1"/>
          <p:nvPr/>
        </p:nvSpPr>
        <p:spPr>
          <a:xfrm>
            <a:off x="7812000" y="6018480"/>
            <a:ext cx="1656000" cy="34488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Host Institution</a:t>
            </a:r>
            <a:endParaRPr lang="en-GB" sz="1800" spc="-1" strike="noStrike">
              <a:solidFill>
                <a:srgbClr val="000000"/>
              </a:solidFill>
              <a:uFill>
                <a:solidFill>
                  <a:srgbClr val="ffffff"/>
                </a:solidFill>
              </a:uFill>
              <a:latin typeface="Times New Roman"/>
            </a:endParaRPr>
          </a:p>
        </p:txBody>
      </p:sp>
      <p:pic>
        <p:nvPicPr>
          <p:cNvPr id="224" name="" descr=""/>
          <p:cNvPicPr/>
          <p:nvPr/>
        </p:nvPicPr>
        <p:blipFill>
          <a:blip r:embed="rId4"/>
          <a:stretch/>
        </p:blipFill>
        <p:spPr>
          <a:xfrm>
            <a:off x="5954760" y="1584000"/>
            <a:ext cx="1027800" cy="1571040"/>
          </a:xfrm>
          <a:prstGeom prst="rect">
            <a:avLst/>
          </a:prstGeom>
          <a:ln>
            <a:noFill/>
          </a:ln>
        </p:spPr>
      </p:pic>
    </p:spTree>
  </p:cSld>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1" name="CustomShape 1"/>
          <p:cNvSpPr/>
          <p:nvPr/>
        </p:nvSpPr>
        <p:spPr>
          <a:xfrm>
            <a:off x="431640" y="5005080"/>
            <a:ext cx="9572760" cy="1692360"/>
          </a:xfrm>
          <a:prstGeom prst="rect">
            <a:avLst/>
          </a:prstGeom>
          <a:solidFill>
            <a:srgbClr val="ffffcc"/>
          </a:solidFill>
          <a:ln>
            <a:noFill/>
          </a:ln>
        </p:spPr>
        <p:style>
          <a:lnRef idx="0"/>
          <a:fillRef idx="0"/>
          <a:effectRef idx="0"/>
          <a:fontRef idx="minor"/>
        </p:style>
      </p:sp>
      <p:sp>
        <p:nvSpPr>
          <p:cNvPr id="422" name="TextShape 2"/>
          <p:cNvSpPr txBox="1"/>
          <p:nvPr/>
        </p:nvSpPr>
        <p:spPr>
          <a:xfrm>
            <a:off x="5257080" y="5113080"/>
            <a:ext cx="4891680" cy="734040"/>
          </a:xfrm>
          <a:prstGeom prst="rect">
            <a:avLst/>
          </a:prstGeom>
          <a:noFill/>
          <a:ln>
            <a:noFill/>
          </a:ln>
        </p:spPr>
        <p:txBody>
          <a:bodyPr lIns="90000" rIns="90000" tIns="45000" bIns="45000"/>
          <a:p>
            <a:r>
              <a:rPr b="1" lang="en-GB" sz="2200" spc="-1" strike="noStrike" u="sng">
                <a:solidFill>
                  <a:srgbClr val="ff0000"/>
                </a:solidFill>
                <a:uFill>
                  <a:solidFill>
                    <a:srgbClr val="ffffff"/>
                  </a:solidFill>
                </a:uFill>
                <a:latin typeface="Times New Roman"/>
              </a:rPr>
              <a:t>Unconventional:</a:t>
            </a:r>
            <a:r>
              <a:rPr lang="en-GB" sz="2200" spc="-1" strike="noStrike">
                <a:solidFill>
                  <a:srgbClr val="ff0000"/>
                </a:solidFill>
                <a:uFill>
                  <a:solidFill>
                    <a:srgbClr val="ffffff"/>
                  </a:solidFill>
                </a:uFill>
                <a:latin typeface="Times New Roman"/>
              </a:rPr>
              <a:t> many </a:t>
            </a:r>
            <a:r>
              <a:rPr lang="en-GB" sz="2000" spc="-1" strike="noStrike">
                <a:solidFill>
                  <a:srgbClr val="ff0000"/>
                </a:solidFill>
                <a:uFill>
                  <a:solidFill>
                    <a:srgbClr val="ffffff"/>
                  </a:solidFill>
                </a:uFill>
                <a:latin typeface="Times New Roman"/>
              </a:rPr>
              <a:t>(10</a:t>
            </a:r>
            <a:r>
              <a:rPr lang="en-GB" sz="2000" spc="-1" strike="noStrike" baseline="101000">
                <a:solidFill>
                  <a:srgbClr val="ff0000"/>
                </a:solidFill>
                <a:uFill>
                  <a:solidFill>
                    <a:srgbClr val="ffffff"/>
                  </a:solidFill>
                </a:uFill>
                <a:latin typeface="Times New Roman"/>
              </a:rPr>
              <a:t>8</a:t>
            </a:r>
            <a:r>
              <a:rPr lang="en-GB" sz="2000" spc="-1" strike="noStrike">
                <a:solidFill>
                  <a:srgbClr val="ff0000"/>
                </a:solidFill>
                <a:uFill>
                  <a:solidFill>
                    <a:srgbClr val="ffffff"/>
                  </a:solidFill>
                </a:uFill>
                <a:latin typeface="Times New Roman"/>
              </a:rPr>
              <a:t>)</a:t>
            </a:r>
            <a:r>
              <a:rPr lang="en-GB" sz="2200" spc="-1" strike="noStrike">
                <a:solidFill>
                  <a:srgbClr val="ff0000"/>
                </a:solidFill>
                <a:uFill>
                  <a:solidFill>
                    <a:srgbClr val="ffffff"/>
                  </a:solidFill>
                </a:uFill>
                <a:latin typeface="Times New Roman"/>
              </a:rPr>
              <a:t>, short </a:t>
            </a:r>
            <a:r>
              <a:rPr lang="en-GB" sz="2000" spc="-1" strike="noStrike">
                <a:solidFill>
                  <a:srgbClr val="ff0000"/>
                </a:solidFill>
                <a:uFill>
                  <a:solidFill>
                    <a:srgbClr val="ffffff"/>
                  </a:solidFill>
                </a:uFill>
                <a:latin typeface="Times New Roman"/>
              </a:rPr>
              <a:t>(2 ms)</a:t>
            </a:r>
            <a:r>
              <a:rPr lang="en-GB" sz="2200" spc="-1" strike="noStrike">
                <a:solidFill>
                  <a:srgbClr val="ff0000"/>
                </a:solidFill>
                <a:uFill>
                  <a:solidFill>
                    <a:srgbClr val="ffffff"/>
                  </a:solidFill>
                </a:uFill>
                <a:latin typeface="Times New Roman"/>
              </a:rPr>
              <a:t> pulses with few protons </a:t>
            </a:r>
            <a:r>
              <a:rPr lang="en-GB" sz="2000" spc="-1" strike="noStrike">
                <a:solidFill>
                  <a:srgbClr val="ff0000"/>
                </a:solidFill>
                <a:uFill>
                  <a:solidFill>
                    <a:srgbClr val="ffffff"/>
                  </a:solidFill>
                </a:uFill>
                <a:latin typeface="Times New Roman"/>
              </a:rPr>
              <a:t>(&lt; 3 </a:t>
            </a:r>
            <a:r>
              <a:rPr lang="en-GB" sz="2000" spc="-1" strike="noStrike">
                <a:solidFill>
                  <a:srgbClr val="ff0000"/>
                </a:solidFill>
                <a:uFill>
                  <a:solidFill>
                    <a:srgbClr val="ffffff"/>
                  </a:solidFill>
                </a:uFill>
                <a:latin typeface="Standard Symbols L"/>
                <a:ea typeface="Standard Symbols L"/>
              </a:rPr>
              <a:t>´ </a:t>
            </a:r>
            <a:r>
              <a:rPr lang="en-GB" sz="2000" spc="-1" strike="noStrike">
                <a:solidFill>
                  <a:srgbClr val="ff0000"/>
                </a:solidFill>
                <a:uFill>
                  <a:solidFill>
                    <a:srgbClr val="ffffff"/>
                  </a:solidFill>
                </a:uFill>
                <a:latin typeface="Times New Roman"/>
              </a:rPr>
              <a:t>10</a:t>
            </a:r>
            <a:r>
              <a:rPr lang="en-GB" sz="2000" spc="-1" strike="noStrike" baseline="101000">
                <a:solidFill>
                  <a:srgbClr val="ff0000"/>
                </a:solidFill>
                <a:uFill>
                  <a:solidFill>
                    <a:srgbClr val="ffffff"/>
                  </a:solidFill>
                </a:uFill>
                <a:latin typeface="Times New Roman"/>
              </a:rPr>
              <a:t>11</a:t>
            </a:r>
            <a:r>
              <a:rPr lang="en-GB" sz="2000" spc="-1" strike="noStrike">
                <a:solidFill>
                  <a:srgbClr val="ff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423" name="CustomShape 3"/>
          <p:cNvSpPr/>
          <p:nvPr/>
        </p:nvSpPr>
        <p:spPr>
          <a:xfrm>
            <a:off x="-72000" y="199440"/>
            <a:ext cx="9067680" cy="622080"/>
          </a:xfrm>
          <a:prstGeom prst="rect">
            <a:avLst/>
          </a:prstGeom>
          <a:noFill/>
          <a:ln>
            <a:noFill/>
          </a:ln>
        </p:spPr>
        <p:style>
          <a:lnRef idx="0"/>
          <a:fillRef idx="0"/>
          <a:effectRef idx="0"/>
          <a:fontRef idx="minor"/>
        </p:style>
        <p:txBody>
          <a:bodyPr lIns="0" rIns="0" tIns="0" bIns="0" anchor="ctr"/>
          <a:p>
            <a:pPr algn="ctr">
              <a:lnSpc>
                <a:spcPct val="100000"/>
              </a:lnSpc>
            </a:pPr>
            <a:r>
              <a:rPr b="1" lang="en-GB" sz="4000" spc="-1" strike="noStrike">
                <a:solidFill>
                  <a:srgbClr val="000000"/>
                </a:solidFill>
                <a:uFill>
                  <a:solidFill>
                    <a:srgbClr val="ffffff"/>
                  </a:solidFill>
                </a:uFill>
                <a:latin typeface="Times New Roman"/>
              </a:rPr>
              <a:t> </a:t>
            </a:r>
            <a:r>
              <a:rPr b="1" lang="en-GB" sz="4000" spc="-1" strike="noStrike">
                <a:solidFill>
                  <a:srgbClr val="000000"/>
                </a:solidFill>
                <a:uFill>
                  <a:solidFill>
                    <a:srgbClr val="ffffff"/>
                  </a:solidFill>
                </a:uFill>
                <a:latin typeface="Times New Roman"/>
              </a:rPr>
              <a:t>The hadron beam-line challenge</a:t>
            </a:r>
            <a:endParaRPr lang="en-GB" sz="1800" spc="-1" strike="noStrike">
              <a:solidFill>
                <a:srgbClr val="000000"/>
              </a:solidFill>
              <a:uFill>
                <a:solidFill>
                  <a:srgbClr val="ffffff"/>
                </a:solidFill>
              </a:uFill>
              <a:latin typeface="Times New Roman"/>
            </a:endParaRPr>
          </a:p>
        </p:txBody>
      </p:sp>
      <p:sp>
        <p:nvSpPr>
          <p:cNvPr id="424" name="CustomShape 4"/>
          <p:cNvSpPr/>
          <p:nvPr/>
        </p:nvSpPr>
        <p:spPr>
          <a:xfrm rot="16200000">
            <a:off x="-629280" y="5638320"/>
            <a:ext cx="1691640" cy="431640"/>
          </a:xfrm>
          <a:custGeom>
            <a:avLst/>
            <a:gdLst/>
            <a:ahLst/>
            <a:rect l="0" t="0" r="r" b="b"/>
            <a:pathLst>
              <a:path w="1201" h="4715">
                <a:moveTo>
                  <a:pt x="0" y="4714"/>
                </a:moveTo>
                <a:lnTo>
                  <a:pt x="0" y="14"/>
                </a:lnTo>
                <a:lnTo>
                  <a:pt x="0" y="14"/>
                </a:lnTo>
                <a:lnTo>
                  <a:pt x="600" y="7"/>
                </a:lnTo>
                <a:lnTo>
                  <a:pt x="1200" y="0"/>
                </a:lnTo>
                <a:lnTo>
                  <a:pt x="1200" y="0"/>
                </a:lnTo>
                <a:lnTo>
                  <a:pt x="1200" y="4700"/>
                </a:lnTo>
                <a:lnTo>
                  <a:pt x="0" y="4714"/>
                </a:lnTo>
              </a:path>
            </a:pathLst>
          </a:custGeom>
          <a:gradFill>
            <a:gsLst>
              <a:gs pos="0">
                <a:srgbClr val="800000"/>
              </a:gs>
              <a:gs pos="100000">
                <a:srgbClr val="000000"/>
              </a:gs>
            </a:gsLst>
            <a:lin ang="5400000"/>
          </a:gradFill>
          <a:ln>
            <a:noFill/>
          </a:ln>
        </p:spPr>
        <p:style>
          <a:lnRef idx="0"/>
          <a:fillRef idx="0"/>
          <a:effectRef idx="0"/>
          <a:fontRef idx="minor"/>
        </p:style>
        <p:txBody>
          <a:bodyPr lIns="90000" rIns="90000" tIns="45000" bIns="45000" anchor="ctr"/>
          <a:p>
            <a:pPr algn="ctr"/>
            <a:r>
              <a:rPr b="1" lang="en-GB" sz="2600" spc="-1" strike="noStrike">
                <a:solidFill>
                  <a:srgbClr val="ffffff"/>
                </a:solidFill>
                <a:uFill>
                  <a:solidFill>
                    <a:srgbClr val="ffffff"/>
                  </a:solidFill>
                </a:uFill>
                <a:latin typeface="Times New Roman"/>
              </a:rPr>
              <a:t>Scenarios</a:t>
            </a:r>
            <a:endParaRPr lang="en-GB" sz="1800" spc="-1" strike="noStrike">
              <a:solidFill>
                <a:srgbClr val="000000"/>
              </a:solidFill>
              <a:uFill>
                <a:solidFill>
                  <a:srgbClr val="ffffff"/>
                </a:solidFill>
              </a:uFill>
              <a:latin typeface="Times New Roman"/>
            </a:endParaRPr>
          </a:p>
        </p:txBody>
      </p:sp>
      <p:sp>
        <p:nvSpPr>
          <p:cNvPr id="425" name="TextShape 5"/>
          <p:cNvSpPr txBox="1"/>
          <p:nvPr/>
        </p:nvSpPr>
        <p:spPr>
          <a:xfrm>
            <a:off x="1367280" y="4603320"/>
            <a:ext cx="2735280" cy="430200"/>
          </a:xfrm>
          <a:prstGeom prst="rect">
            <a:avLst/>
          </a:prstGeom>
          <a:noFill/>
          <a:ln>
            <a:noFill/>
          </a:ln>
        </p:spPr>
        <p:txBody>
          <a:bodyPr lIns="90000" rIns="90000" tIns="45000" bIns="45000"/>
          <a:p>
            <a:pPr algn="ctr"/>
            <a:r>
              <a:rPr b="1" lang="en-GB" sz="2400" spc="-1" strike="noStrike">
                <a:solidFill>
                  <a:srgbClr val="800000"/>
                </a:solidFill>
                <a:uFill>
                  <a:solidFill>
                    <a:srgbClr val="ffffff"/>
                  </a:solidFill>
                </a:uFill>
                <a:latin typeface="Times New Roman"/>
              </a:rPr>
              <a:t>Focusing system</a:t>
            </a:r>
            <a:endParaRPr lang="en-GB" sz="1800" spc="-1" strike="noStrike">
              <a:solidFill>
                <a:srgbClr val="000000"/>
              </a:solidFill>
              <a:uFill>
                <a:solidFill>
                  <a:srgbClr val="ffffff"/>
                </a:solidFill>
              </a:uFill>
              <a:latin typeface="Times New Roman"/>
            </a:endParaRPr>
          </a:p>
        </p:txBody>
      </p:sp>
      <p:sp>
        <p:nvSpPr>
          <p:cNvPr id="426" name="TextShape 6"/>
          <p:cNvSpPr txBox="1"/>
          <p:nvPr/>
        </p:nvSpPr>
        <p:spPr>
          <a:xfrm>
            <a:off x="5038200" y="4595400"/>
            <a:ext cx="4822560" cy="430200"/>
          </a:xfrm>
          <a:prstGeom prst="rect">
            <a:avLst/>
          </a:prstGeom>
          <a:noFill/>
          <a:ln>
            <a:noFill/>
          </a:ln>
        </p:spPr>
        <p:txBody>
          <a:bodyPr lIns="90000" rIns="90000" tIns="45000" bIns="45000"/>
          <a:p>
            <a:pPr algn="ctr"/>
            <a:r>
              <a:rPr b="1" lang="en-GB" sz="2400" spc="-1" strike="noStrike">
                <a:solidFill>
                  <a:srgbClr val="800000"/>
                </a:solidFill>
                <a:uFill>
                  <a:solidFill>
                    <a:srgbClr val="ffffff"/>
                  </a:solidFill>
                </a:uFill>
                <a:latin typeface="Times New Roman"/>
              </a:rPr>
              <a:t>Proton extraction from accelerator</a:t>
            </a:r>
            <a:endParaRPr lang="en-GB" sz="1800" spc="-1" strike="noStrike">
              <a:solidFill>
                <a:srgbClr val="000000"/>
              </a:solidFill>
              <a:uFill>
                <a:solidFill>
                  <a:srgbClr val="ffffff"/>
                </a:solidFill>
              </a:uFill>
              <a:latin typeface="Times New Roman"/>
            </a:endParaRPr>
          </a:p>
        </p:txBody>
      </p:sp>
      <p:sp>
        <p:nvSpPr>
          <p:cNvPr id="427" name="TextShape 7"/>
          <p:cNvSpPr txBox="1"/>
          <p:nvPr/>
        </p:nvSpPr>
        <p:spPr>
          <a:xfrm>
            <a:off x="575640" y="5329080"/>
            <a:ext cx="4501440" cy="401760"/>
          </a:xfrm>
          <a:prstGeom prst="rect">
            <a:avLst/>
          </a:prstGeom>
          <a:noFill/>
          <a:ln>
            <a:noFill/>
          </a:ln>
        </p:spPr>
        <p:txBody>
          <a:bodyPr lIns="90000" rIns="90000" tIns="45000" bIns="45000"/>
          <a:p>
            <a:r>
              <a:rPr lang="en-GB" sz="2200" spc="-1" strike="noStrike">
                <a:solidFill>
                  <a:srgbClr val="000000"/>
                </a:solidFill>
                <a:uFill>
                  <a:solidFill>
                    <a:srgbClr val="ffffff"/>
                  </a:solidFill>
                </a:uFill>
                <a:latin typeface="Times New Roman"/>
              </a:rPr>
              <a:t>A:</a:t>
            </a:r>
            <a:r>
              <a:rPr lang="en-GB" sz="2200" spc="-1" strike="noStrike">
                <a:solidFill>
                  <a:srgbClr val="33cc66"/>
                </a:solidFill>
                <a:uFill>
                  <a:solidFill>
                    <a:srgbClr val="ffffff"/>
                  </a:solidFill>
                </a:uFill>
                <a:latin typeface="Times New Roman"/>
              </a:rPr>
              <a:t> </a:t>
            </a:r>
            <a:r>
              <a:rPr b="1" lang="en-GB" sz="2200" spc="-1" strike="noStrike">
                <a:solidFill>
                  <a:srgbClr val="008000"/>
                </a:solidFill>
                <a:uFill>
                  <a:solidFill>
                    <a:srgbClr val="ffffff"/>
                  </a:solidFill>
                </a:uFill>
                <a:latin typeface="Times New Roman"/>
              </a:rPr>
              <a:t>pulsed device</a:t>
            </a:r>
            <a:r>
              <a:rPr b="1" lang="en-GB" sz="22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Times New Roman"/>
              </a:rPr>
              <a:t>(magnetic horn)</a:t>
            </a:r>
            <a:endParaRPr lang="en-GB" sz="1800" spc="-1" strike="noStrike">
              <a:solidFill>
                <a:srgbClr val="000000"/>
              </a:solidFill>
              <a:uFill>
                <a:solidFill>
                  <a:srgbClr val="ffffff"/>
                </a:solidFill>
              </a:uFill>
              <a:latin typeface="Times New Roman"/>
            </a:endParaRPr>
          </a:p>
        </p:txBody>
      </p:sp>
      <p:sp>
        <p:nvSpPr>
          <p:cNvPr id="428" name="TextShape 8"/>
          <p:cNvSpPr txBox="1"/>
          <p:nvPr/>
        </p:nvSpPr>
        <p:spPr>
          <a:xfrm>
            <a:off x="503640" y="6086880"/>
            <a:ext cx="4102560" cy="430560"/>
          </a:xfrm>
          <a:prstGeom prst="rect">
            <a:avLst/>
          </a:prstGeom>
          <a:noFill/>
          <a:ln>
            <a:noFill/>
          </a:ln>
        </p:spPr>
        <p:txBody>
          <a:bodyPr lIns="90000" rIns="90000" tIns="45000" bIns="45000"/>
          <a:p>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B: </a:t>
            </a:r>
            <a:r>
              <a:rPr b="1" lang="en-GB" sz="2200" spc="-1" strike="noStrike">
                <a:solidFill>
                  <a:srgbClr val="ff0000"/>
                </a:solidFill>
                <a:uFill>
                  <a:solidFill>
                    <a:srgbClr val="ffffff"/>
                  </a:solidFill>
                </a:uFill>
                <a:latin typeface="Times New Roman"/>
              </a:rPr>
              <a:t>static devices</a:t>
            </a:r>
            <a:r>
              <a:rPr b="1" lang="en-GB" sz="22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Times New Roman"/>
              </a:rPr>
              <a:t>(DC magnets)</a:t>
            </a:r>
            <a:endParaRPr lang="en-GB" sz="1800" spc="-1" strike="noStrike">
              <a:solidFill>
                <a:srgbClr val="000000"/>
              </a:solidFill>
              <a:uFill>
                <a:solidFill>
                  <a:srgbClr val="ffffff"/>
                </a:solidFill>
              </a:uFill>
              <a:latin typeface="Times New Roman"/>
            </a:endParaRPr>
          </a:p>
        </p:txBody>
      </p:sp>
      <p:sp>
        <p:nvSpPr>
          <p:cNvPr id="429" name="TextShape 9"/>
          <p:cNvSpPr txBox="1"/>
          <p:nvPr/>
        </p:nvSpPr>
        <p:spPr>
          <a:xfrm>
            <a:off x="5254200" y="6157440"/>
            <a:ext cx="4462560" cy="401400"/>
          </a:xfrm>
          <a:prstGeom prst="rect">
            <a:avLst/>
          </a:prstGeom>
          <a:noFill/>
          <a:ln>
            <a:noFill/>
          </a:ln>
        </p:spPr>
        <p:txBody>
          <a:bodyPr lIns="90000" rIns="90000" tIns="45000" bIns="45000"/>
          <a:p>
            <a:pPr lvl="1" marL="432000" indent="-216000">
              <a:buClr>
                <a:srgbClr val="000000"/>
              </a:buClr>
              <a:buSzPct val="45000"/>
              <a:buFont typeface="Wingdings" charset="2"/>
              <a:buChar char=""/>
            </a:pPr>
            <a:r>
              <a:rPr b="1" lang="en-GB" sz="2200" spc="-1" strike="noStrike">
                <a:solidFill>
                  <a:srgbClr val="008000"/>
                </a:solidFill>
                <a:uFill>
                  <a:solidFill>
                    <a:srgbClr val="ffffff"/>
                  </a:solidFill>
                </a:uFill>
                <a:latin typeface="Times New Roman"/>
              </a:rPr>
              <a:t>O(1s) long slow extractions</a:t>
            </a:r>
            <a:endParaRPr lang="en-GB" sz="1800" spc="-1" strike="noStrike">
              <a:solidFill>
                <a:srgbClr val="000000"/>
              </a:solidFill>
              <a:uFill>
                <a:solidFill>
                  <a:srgbClr val="ffffff"/>
                </a:solidFill>
              </a:uFill>
              <a:latin typeface="Times New Roman"/>
            </a:endParaRPr>
          </a:p>
        </p:txBody>
      </p:sp>
      <p:sp>
        <p:nvSpPr>
          <p:cNvPr id="430" name="Line 10"/>
          <p:cNvSpPr/>
          <p:nvPr/>
        </p:nvSpPr>
        <p:spPr>
          <a:xfrm>
            <a:off x="503640" y="5969880"/>
            <a:ext cx="9501120" cy="0"/>
          </a:xfrm>
          <a:prstGeom prst="line">
            <a:avLst/>
          </a:prstGeom>
          <a:ln>
            <a:solidFill>
              <a:srgbClr val="800000"/>
            </a:solidFill>
          </a:ln>
        </p:spPr>
        <p:style>
          <a:lnRef idx="0"/>
          <a:fillRef idx="0"/>
          <a:effectRef idx="0"/>
          <a:fontRef idx="minor"/>
        </p:style>
      </p:sp>
      <p:sp>
        <p:nvSpPr>
          <p:cNvPr id="431" name="Line 11"/>
          <p:cNvSpPr/>
          <p:nvPr/>
        </p:nvSpPr>
        <p:spPr>
          <a:xfrm>
            <a:off x="4606200" y="5545080"/>
            <a:ext cx="575640" cy="0"/>
          </a:xfrm>
          <a:prstGeom prst="line">
            <a:avLst/>
          </a:prstGeom>
          <a:ln w="36000">
            <a:solidFill>
              <a:srgbClr val="000000"/>
            </a:solidFill>
            <a:round/>
            <a:tailEnd len="med" type="triangle" w="med"/>
          </a:ln>
        </p:spPr>
        <p:style>
          <a:lnRef idx="0"/>
          <a:fillRef idx="0"/>
          <a:effectRef idx="0"/>
          <a:fontRef idx="minor"/>
        </p:style>
      </p:sp>
      <p:sp>
        <p:nvSpPr>
          <p:cNvPr id="432" name="Line 12"/>
          <p:cNvSpPr/>
          <p:nvPr/>
        </p:nvSpPr>
        <p:spPr>
          <a:xfrm>
            <a:off x="4606200" y="6337440"/>
            <a:ext cx="575640" cy="0"/>
          </a:xfrm>
          <a:prstGeom prst="line">
            <a:avLst/>
          </a:prstGeom>
          <a:ln w="36000">
            <a:solidFill>
              <a:srgbClr val="000000"/>
            </a:solidFill>
            <a:round/>
            <a:tailEnd len="med" type="triangle" w="med"/>
          </a:ln>
        </p:spPr>
        <p:style>
          <a:lnRef idx="0"/>
          <a:fillRef idx="0"/>
          <a:effectRef idx="0"/>
          <a:fontRef idx="minor"/>
        </p:style>
      </p:sp>
      <p:sp>
        <p:nvSpPr>
          <p:cNvPr id="433" name="CustomShape 13"/>
          <p:cNvSpPr/>
          <p:nvPr/>
        </p:nvSpPr>
        <p:spPr>
          <a:xfrm>
            <a:off x="0" y="4609080"/>
            <a:ext cx="10004760" cy="396000"/>
          </a:xfrm>
          <a:prstGeom prst="rect">
            <a:avLst/>
          </a:prstGeom>
          <a:solidFill>
            <a:srgbClr val="800000">
              <a:alpha val="15000"/>
            </a:srgbClr>
          </a:solidFill>
          <a:ln>
            <a:noFill/>
          </a:ln>
        </p:spPr>
        <p:style>
          <a:lnRef idx="0"/>
          <a:fillRef idx="0"/>
          <a:effectRef idx="0"/>
          <a:fontRef idx="minor"/>
        </p:style>
      </p:sp>
      <p:pic>
        <p:nvPicPr>
          <p:cNvPr id="434" name="" descr=""/>
          <p:cNvPicPr/>
          <p:nvPr/>
        </p:nvPicPr>
        <p:blipFill>
          <a:blip r:embed="rId1"/>
          <a:stretch/>
        </p:blipFill>
        <p:spPr>
          <a:xfrm>
            <a:off x="0" y="1224000"/>
            <a:ext cx="10076400" cy="2794320"/>
          </a:xfrm>
          <a:prstGeom prst="rect">
            <a:avLst/>
          </a:prstGeom>
          <a:ln>
            <a:noFill/>
          </a:ln>
        </p:spPr>
      </p:pic>
      <p:sp>
        <p:nvSpPr>
          <p:cNvPr id="435" name="TextShape 14"/>
          <p:cNvSpPr txBox="1"/>
          <p:nvPr/>
        </p:nvSpPr>
        <p:spPr>
          <a:xfrm>
            <a:off x="288000" y="4018320"/>
            <a:ext cx="2088000" cy="430200"/>
          </a:xfrm>
          <a:prstGeom prst="rect">
            <a:avLst/>
          </a:prstGeom>
          <a:noFill/>
          <a:ln>
            <a:noFill/>
          </a:ln>
        </p:spPr>
      </p:sp>
      <p:sp>
        <p:nvSpPr>
          <p:cNvPr id="436" name="TextShape 15"/>
          <p:cNvSpPr txBox="1"/>
          <p:nvPr/>
        </p:nvSpPr>
        <p:spPr>
          <a:xfrm>
            <a:off x="2736000" y="3990600"/>
            <a:ext cx="5472000" cy="401400"/>
          </a:xfrm>
          <a:prstGeom prst="rect">
            <a:avLst/>
          </a:prstGeom>
          <a:solidFill>
            <a:srgbClr val="ffffcc"/>
          </a:solidFill>
          <a:ln>
            <a:noFill/>
          </a:ln>
        </p:spPr>
        <p:txBody>
          <a:bodyPr lIns="90000" rIns="90000" tIns="45000" bIns="45000"/>
          <a:p>
            <a:pPr algn="ctr"/>
            <a:r>
              <a:rPr b="1" lang="en-GB" sz="2200" spc="-1" strike="noStrike">
                <a:solidFill>
                  <a:srgbClr val="000000"/>
                </a:solidFill>
                <a:uFill>
                  <a:solidFill>
                    <a:srgbClr val="ffffff"/>
                  </a:solidFill>
                </a:uFill>
                <a:latin typeface="Times New Roman"/>
              </a:rPr>
              <a:t>Short</a:t>
            </a:r>
            <a:r>
              <a:rPr lang="en-GB" sz="2200" spc="-1" strike="noStrike">
                <a:solidFill>
                  <a:srgbClr val="000000"/>
                </a:solidFill>
                <a:uFill>
                  <a:solidFill>
                    <a:srgbClr val="ffffff"/>
                  </a:solidFill>
                </a:uFill>
                <a:latin typeface="Times New Roman"/>
              </a:rPr>
              <a:t> transport line to prevent early decays</a:t>
            </a:r>
            <a:endParaRPr lang="en-GB" sz="1800" spc="-1" strike="noStrike">
              <a:solidFill>
                <a:srgbClr val="000000"/>
              </a:solidFill>
              <a:uFill>
                <a:solidFill>
                  <a:srgbClr val="ffffff"/>
                </a:solidFill>
              </a:uFill>
              <a:latin typeface="Times New Roman"/>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7" name="TextShape 1"/>
          <p:cNvSpPr txBox="1"/>
          <p:nvPr/>
        </p:nvSpPr>
        <p:spPr>
          <a:xfrm>
            <a:off x="180000" y="144000"/>
            <a:ext cx="6840000" cy="820800"/>
          </a:xfrm>
          <a:prstGeom prst="rect">
            <a:avLst/>
          </a:prstGeom>
          <a:noFill/>
          <a:ln>
            <a:noFill/>
          </a:ln>
        </p:spPr>
        <p:txBody>
          <a:bodyPr lIns="90000" rIns="90000" tIns="45000" bIns="45000"/>
          <a:p>
            <a:pPr algn="ctr">
              <a:lnSpc>
                <a:spcPct val="100000"/>
              </a:lnSpc>
            </a:pPr>
            <a:r>
              <a:rPr b="1" lang="en-GB" sz="4000" spc="-1" strike="noStrike">
                <a:solidFill>
                  <a:srgbClr val="000000"/>
                </a:solidFill>
                <a:uFill>
                  <a:solidFill>
                    <a:srgbClr val="ffffff"/>
                  </a:solidFill>
                </a:uFill>
                <a:latin typeface="Times New Roman"/>
              </a:rPr>
              <a:t>Hadron beam-line: scenario A </a:t>
            </a:r>
            <a:endParaRPr lang="en-GB" sz="1800" spc="-1" strike="noStrike">
              <a:solidFill>
                <a:srgbClr val="000000"/>
              </a:solidFill>
              <a:uFill>
                <a:solidFill>
                  <a:srgbClr val="ffffff"/>
                </a:solidFill>
              </a:uFill>
              <a:latin typeface="Times New Roman"/>
            </a:endParaRPr>
          </a:p>
        </p:txBody>
      </p:sp>
      <p:sp>
        <p:nvSpPr>
          <p:cNvPr id="438" name="TextShape 2"/>
          <p:cNvSpPr txBox="1"/>
          <p:nvPr/>
        </p:nvSpPr>
        <p:spPr>
          <a:xfrm>
            <a:off x="503640" y="253800"/>
            <a:ext cx="9069120" cy="512280"/>
          </a:xfrm>
          <a:prstGeom prst="rect">
            <a:avLst/>
          </a:prstGeom>
          <a:noFill/>
          <a:ln>
            <a:noFill/>
          </a:ln>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439" name="TextShape 3"/>
          <p:cNvSpPr txBox="1"/>
          <p:nvPr/>
        </p:nvSpPr>
        <p:spPr>
          <a:xfrm>
            <a:off x="-72000" y="1269000"/>
            <a:ext cx="10224000" cy="1621080"/>
          </a:xfrm>
          <a:prstGeom prst="rect">
            <a:avLst/>
          </a:prstGeom>
          <a:noFill/>
          <a:ln>
            <a:noFill/>
          </a:ln>
        </p:spPr>
        <p:txBody>
          <a:bodyPr lIns="90000" rIns="90000" tIns="45000" bIns="45000"/>
          <a:p>
            <a:pPr marL="432000" indent="-324000">
              <a:buClr>
                <a:srgbClr val="000000"/>
              </a:buClr>
              <a:buSzPct val="45000"/>
              <a:buFont typeface="Wingdings" charset="2"/>
              <a:buChar char=""/>
            </a:pPr>
            <a:r>
              <a:rPr lang="en-GB" sz="2400" spc="-1" strike="noStrike">
                <a:solidFill>
                  <a:srgbClr val="0000ff"/>
                </a:solidFill>
                <a:uFill>
                  <a:solidFill>
                    <a:srgbClr val="ffffff"/>
                  </a:solidFill>
                </a:uFill>
                <a:latin typeface="Times New Roman"/>
                <a:ea typeface="Arial"/>
              </a:rPr>
              <a:t>Magnetic horns. Good collection. Pulsed devices.</a:t>
            </a:r>
            <a:r>
              <a:rPr lang="en-GB" sz="2400" spc="-1" strike="noStrike">
                <a:solidFill>
                  <a:srgbClr val="000000"/>
                </a:solidFill>
                <a:uFill>
                  <a:solidFill>
                    <a:srgbClr val="ffffff"/>
                  </a:solidFill>
                </a:uFill>
                <a:latin typeface="Times New Roman"/>
                <a:ea typeface="Arial"/>
              </a:rPr>
              <a:t> </a:t>
            </a:r>
            <a:endParaRPr lang="en-GB" sz="1800" spc="-1" strike="noStrike">
              <a:solidFill>
                <a:srgbClr val="000000"/>
              </a:solidFill>
              <a:uFill>
                <a:solidFill>
                  <a:srgbClr val="ffffff"/>
                </a:solidFill>
              </a:uFill>
              <a:latin typeface="Times New Roman"/>
            </a:endParaRPr>
          </a:p>
          <a:p>
            <a:pPr marL="432000" indent="-324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ea typeface="Arial"/>
              </a:rPr>
              <a:t>t</a:t>
            </a:r>
            <a:r>
              <a:rPr lang="en-GB" sz="2400" spc="-1" strike="noStrike" baseline="-33000">
                <a:solidFill>
                  <a:srgbClr val="000000"/>
                </a:solidFill>
                <a:uFill>
                  <a:solidFill>
                    <a:srgbClr val="ffffff"/>
                  </a:solidFill>
                </a:uFill>
                <a:latin typeface="Times New Roman"/>
                <a:ea typeface="Arial"/>
              </a:rPr>
              <a:t>impulse</a:t>
            </a:r>
            <a:r>
              <a:rPr lang="en-GB" sz="2400" spc="-1" strike="noStrike">
                <a:solidFill>
                  <a:srgbClr val="000000"/>
                </a:solidFill>
                <a:uFill>
                  <a:solidFill>
                    <a:srgbClr val="ffffff"/>
                  </a:solidFill>
                </a:uFill>
                <a:latin typeface="Times New Roman"/>
                <a:ea typeface="Arial"/>
              </a:rPr>
              <a:t> &lt; 10 ms (Joule heating, I ~ O(100) kA)</a:t>
            </a:r>
            <a:endParaRPr lang="en-GB" sz="1800" spc="-1" strike="noStrike">
              <a:solidFill>
                <a:srgbClr val="000000"/>
              </a:solidFill>
              <a:uFill>
                <a:solidFill>
                  <a:srgbClr val="ffffff"/>
                </a:solidFill>
              </a:uFill>
              <a:latin typeface="Times New Roman"/>
            </a:endParaRPr>
          </a:p>
          <a:p>
            <a:pPr marL="432000" indent="-324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ea typeface="Arial"/>
              </a:rPr>
              <a:t>tagger rate limit: 10</a:t>
            </a:r>
            <a:r>
              <a:rPr lang="en-GB" sz="2400" spc="-1" strike="noStrike" baseline="101000">
                <a:solidFill>
                  <a:srgbClr val="000000"/>
                </a:solidFill>
                <a:uFill>
                  <a:solidFill>
                    <a:srgbClr val="ffffff"/>
                  </a:solidFill>
                </a:uFill>
                <a:latin typeface="Times New Roman"/>
                <a:ea typeface="Arial"/>
              </a:rPr>
              <a:t>10</a:t>
            </a:r>
            <a:r>
              <a:rPr lang="en-GB" sz="2400" spc="-1" strike="noStrike">
                <a:solidFill>
                  <a:srgbClr val="000000"/>
                </a:solidFill>
                <a:uFill>
                  <a:solidFill>
                    <a:srgbClr val="ffffff"/>
                  </a:solidFill>
                </a:uFill>
                <a:latin typeface="Times New Roman"/>
                <a:ea typeface="Arial"/>
              </a:rPr>
              <a:t> </a:t>
            </a:r>
            <a:r>
              <a:rPr lang="en-GB" sz="2400" spc="-1" strike="noStrike">
                <a:solidFill>
                  <a:srgbClr val="000000"/>
                </a:solidFill>
                <a:uFill>
                  <a:solidFill>
                    <a:srgbClr val="ffffff"/>
                  </a:solidFill>
                </a:uFill>
                <a:latin typeface="Times New Roman"/>
                <a:ea typeface="Times New Roman"/>
              </a:rPr>
              <a:t>π</a:t>
            </a:r>
            <a:r>
              <a:rPr lang="en-GB" sz="2400" spc="-1" strike="noStrike" baseline="101000">
                <a:solidFill>
                  <a:srgbClr val="000000"/>
                </a:solidFill>
                <a:uFill>
                  <a:solidFill>
                    <a:srgbClr val="ffffff"/>
                  </a:solidFill>
                </a:uFill>
                <a:latin typeface="Times New Roman"/>
                <a:ea typeface="Times New Roman"/>
              </a:rPr>
              <a:t>+</a:t>
            </a:r>
            <a:r>
              <a:rPr lang="en-GB" sz="2400" spc="-1" strike="noStrike">
                <a:solidFill>
                  <a:srgbClr val="000000"/>
                </a:solidFill>
                <a:uFill>
                  <a:solidFill>
                    <a:srgbClr val="ffffff"/>
                  </a:solidFill>
                </a:uFill>
                <a:latin typeface="Times New Roman"/>
                <a:ea typeface="Times New Roman"/>
              </a:rPr>
              <a:t> in 2 ms</a:t>
            </a:r>
            <a:r>
              <a:rPr lang="en-GB" sz="2400" spc="-1" strike="noStrike">
                <a:solidFill>
                  <a:srgbClr val="000000"/>
                </a:solidFill>
                <a:uFill>
                  <a:solidFill>
                    <a:srgbClr val="ffffff"/>
                  </a:solidFill>
                </a:uFill>
                <a:latin typeface="Times New Roman"/>
                <a:ea typeface="Arial"/>
              </a:rPr>
              <a:t> ~ (collection eff.) </a:t>
            </a:r>
            <a:r>
              <a:rPr b="1" lang="en-GB" sz="2400" spc="-1" strike="noStrike">
                <a:solidFill>
                  <a:srgbClr val="000000"/>
                </a:solidFill>
                <a:uFill>
                  <a:solidFill>
                    <a:srgbClr val="ffffff"/>
                  </a:solidFill>
                </a:uFill>
                <a:latin typeface="Times New Roman"/>
                <a:ea typeface="Arial"/>
              </a:rPr>
              <a:t>0.3-2.5 </a:t>
            </a:r>
            <a:r>
              <a:rPr b="1" lang="en-GB" sz="2600" spc="-1" strike="noStrike">
                <a:solidFill>
                  <a:srgbClr val="000000"/>
                </a:solidFill>
                <a:uFill>
                  <a:solidFill>
                    <a:srgbClr val="ffffff"/>
                  </a:solidFill>
                </a:uFill>
                <a:latin typeface="Times New Roman"/>
                <a:ea typeface="Times New Roman"/>
              </a:rPr>
              <a:t>× </a:t>
            </a:r>
            <a:r>
              <a:rPr b="1" lang="en-GB" sz="2400" spc="-1" strike="noStrike">
                <a:solidFill>
                  <a:srgbClr val="000000"/>
                </a:solidFill>
                <a:uFill>
                  <a:solidFill>
                    <a:srgbClr val="ffffff"/>
                  </a:solidFill>
                </a:uFill>
                <a:latin typeface="Times New Roman"/>
                <a:ea typeface="Arial"/>
              </a:rPr>
              <a:t>10</a:t>
            </a:r>
            <a:r>
              <a:rPr b="1" lang="en-GB" sz="2400" spc="-1" strike="noStrike" baseline="33000">
                <a:solidFill>
                  <a:srgbClr val="000000"/>
                </a:solidFill>
                <a:uFill>
                  <a:solidFill>
                    <a:srgbClr val="ffffff"/>
                  </a:solidFill>
                </a:uFill>
                <a:latin typeface="Times New Roman"/>
                <a:ea typeface="Arial"/>
              </a:rPr>
              <a:t>12</a:t>
            </a:r>
            <a:r>
              <a:rPr b="1" lang="en-GB" sz="2400" spc="-1" strike="noStrike">
                <a:solidFill>
                  <a:srgbClr val="000000"/>
                </a:solidFill>
                <a:uFill>
                  <a:solidFill>
                    <a:srgbClr val="ffffff"/>
                  </a:solidFill>
                </a:uFill>
                <a:latin typeface="Times New Roman"/>
                <a:ea typeface="Arial"/>
              </a:rPr>
              <a:t> PoT/spill</a:t>
            </a:r>
            <a:r>
              <a:rPr lang="en-GB" sz="2400" spc="-1" strike="noStrike">
                <a:solidFill>
                  <a:srgbClr val="000000"/>
                </a:solidFill>
                <a:uFill>
                  <a:solidFill>
                    <a:srgbClr val="ffffff"/>
                  </a:solidFill>
                </a:uFill>
                <a:latin typeface="Times New Roman"/>
                <a:ea typeface="Arial"/>
              </a:rPr>
              <a:t> depending on E</a:t>
            </a:r>
            <a:r>
              <a:rPr lang="en-GB" sz="2400" spc="-1" strike="noStrike" baseline="-33000">
                <a:solidFill>
                  <a:srgbClr val="000000"/>
                </a:solidFill>
                <a:uFill>
                  <a:solidFill>
                    <a:srgbClr val="ffffff"/>
                  </a:solidFill>
                </a:uFill>
                <a:latin typeface="Times New Roman"/>
                <a:ea typeface="Arial"/>
              </a:rPr>
              <a:t>p</a:t>
            </a:r>
            <a:endParaRPr lang="en-GB" sz="1800" spc="-1" strike="noStrike">
              <a:solidFill>
                <a:srgbClr val="000000"/>
              </a:solidFill>
              <a:uFill>
                <a:solidFill>
                  <a:srgbClr val="ffffff"/>
                </a:solidFill>
              </a:uFill>
              <a:latin typeface="Times New Roman"/>
            </a:endParaRPr>
          </a:p>
        </p:txBody>
      </p:sp>
      <p:pic>
        <p:nvPicPr>
          <p:cNvPr id="440" name="" descr=""/>
          <p:cNvPicPr/>
          <p:nvPr/>
        </p:nvPicPr>
        <p:blipFill>
          <a:blip r:embed="rId1"/>
          <a:stretch/>
        </p:blipFill>
        <p:spPr>
          <a:xfrm>
            <a:off x="183600" y="3024000"/>
            <a:ext cx="7896240" cy="2592360"/>
          </a:xfrm>
          <a:prstGeom prst="rect">
            <a:avLst/>
          </a:prstGeom>
          <a:ln>
            <a:noFill/>
          </a:ln>
        </p:spPr>
      </p:pic>
      <p:sp>
        <p:nvSpPr>
          <p:cNvPr id="441" name="CustomShape 4"/>
          <p:cNvSpPr/>
          <p:nvPr/>
        </p:nvSpPr>
        <p:spPr>
          <a:xfrm>
            <a:off x="6444000" y="3384000"/>
            <a:ext cx="792000" cy="2088000"/>
          </a:xfrm>
          <a:custGeom>
            <a:avLst/>
            <a:gdLst/>
            <a:ahLst/>
            <a:rect l="0" t="0" r="r" b="b"/>
            <a:pathLst>
              <a:path w="2202" h="5802">
                <a:moveTo>
                  <a:pt x="366" y="0"/>
                </a:moveTo>
                <a:cubicBezTo>
                  <a:pt x="183" y="0"/>
                  <a:pt x="0" y="183"/>
                  <a:pt x="0" y="366"/>
                </a:cubicBezTo>
                <a:lnTo>
                  <a:pt x="0" y="5434"/>
                </a:lnTo>
                <a:cubicBezTo>
                  <a:pt x="0" y="5617"/>
                  <a:pt x="183" y="5801"/>
                  <a:pt x="366" y="5801"/>
                </a:cubicBezTo>
                <a:lnTo>
                  <a:pt x="1834" y="5801"/>
                </a:lnTo>
                <a:cubicBezTo>
                  <a:pt x="2017" y="5801"/>
                  <a:pt x="2201" y="5617"/>
                  <a:pt x="2201" y="5434"/>
                </a:cubicBezTo>
                <a:lnTo>
                  <a:pt x="2201" y="366"/>
                </a:lnTo>
                <a:cubicBezTo>
                  <a:pt x="2201" y="183"/>
                  <a:pt x="2017" y="0"/>
                  <a:pt x="1834" y="0"/>
                </a:cubicBezTo>
                <a:lnTo>
                  <a:pt x="366" y="0"/>
                </a:lnTo>
              </a:path>
            </a:pathLst>
          </a:custGeom>
          <a:noFill/>
          <a:ln w="36720">
            <a:solidFill>
              <a:srgbClr val="2300dc"/>
            </a:solidFill>
            <a:round/>
          </a:ln>
        </p:spPr>
        <p:style>
          <a:lnRef idx="0"/>
          <a:fillRef idx="0"/>
          <a:effectRef idx="0"/>
          <a:fontRef idx="minor"/>
        </p:style>
      </p:sp>
      <p:sp>
        <p:nvSpPr>
          <p:cNvPr id="442" name="Line 5"/>
          <p:cNvSpPr/>
          <p:nvPr/>
        </p:nvSpPr>
        <p:spPr>
          <a:xfrm>
            <a:off x="3733920" y="4222080"/>
            <a:ext cx="690840" cy="0"/>
          </a:xfrm>
          <a:prstGeom prst="line">
            <a:avLst/>
          </a:prstGeom>
          <a:ln>
            <a:solidFill>
              <a:srgbClr val="0000ff"/>
            </a:solidFill>
            <a:tailEnd len="med" type="triangle" w="med"/>
          </a:ln>
        </p:spPr>
        <p:style>
          <a:lnRef idx="0"/>
          <a:fillRef idx="0"/>
          <a:effectRef idx="0"/>
          <a:fontRef idx="minor"/>
        </p:style>
      </p:sp>
      <p:sp>
        <p:nvSpPr>
          <p:cNvPr id="443" name="Line 6"/>
          <p:cNvSpPr/>
          <p:nvPr/>
        </p:nvSpPr>
        <p:spPr>
          <a:xfrm>
            <a:off x="5339880" y="4222080"/>
            <a:ext cx="867240" cy="0"/>
          </a:xfrm>
          <a:prstGeom prst="line">
            <a:avLst/>
          </a:prstGeom>
          <a:ln>
            <a:solidFill>
              <a:srgbClr val="0000ff"/>
            </a:solidFill>
            <a:tailEnd len="med" type="triangle" w="med"/>
          </a:ln>
        </p:spPr>
        <p:style>
          <a:lnRef idx="0"/>
          <a:fillRef idx="0"/>
          <a:effectRef idx="0"/>
          <a:fontRef idx="minor"/>
        </p:style>
      </p:sp>
      <p:sp>
        <p:nvSpPr>
          <p:cNvPr id="444" name="TextShape 7"/>
          <p:cNvSpPr txBox="1"/>
          <p:nvPr/>
        </p:nvSpPr>
        <p:spPr>
          <a:xfrm>
            <a:off x="5304960" y="4320720"/>
            <a:ext cx="1678320" cy="469080"/>
          </a:xfrm>
          <a:prstGeom prst="rect">
            <a:avLst/>
          </a:prstGeom>
          <a:noFill/>
          <a:ln>
            <a:noFill/>
          </a:ln>
        </p:spPr>
        <p:txBody>
          <a:bodyPr lIns="90000" rIns="90000" tIns="45000" bIns="45000"/>
          <a:p>
            <a:r>
              <a:rPr lang="en-GB" sz="1200" spc="-1" strike="noStrike">
                <a:solidFill>
                  <a:srgbClr val="0000ff"/>
                </a:solidFill>
                <a:uFill>
                  <a:solidFill>
                    <a:srgbClr val="ffffff"/>
                  </a:solidFill>
                </a:uFill>
                <a:latin typeface="Times New Roman"/>
              </a:rPr>
              <a:t>Simple </a:t>
            </a:r>
            <a:endParaRPr lang="en-GB" sz="1800" spc="-1" strike="noStrike">
              <a:solidFill>
                <a:srgbClr val="000000"/>
              </a:solidFill>
              <a:uFill>
                <a:solidFill>
                  <a:srgbClr val="ffffff"/>
                </a:solidFill>
              </a:uFill>
              <a:latin typeface="Times New Roman"/>
            </a:endParaRPr>
          </a:p>
          <a:p>
            <a:r>
              <a:rPr lang="en-GB" sz="1200" spc="-1" strike="noStrike">
                <a:solidFill>
                  <a:srgbClr val="0000ff"/>
                </a:solidFill>
                <a:uFill>
                  <a:solidFill>
                    <a:srgbClr val="ffffff"/>
                  </a:solidFill>
                </a:uFill>
                <a:latin typeface="Times New Roman"/>
              </a:rPr>
              <a:t>conversion</a:t>
            </a:r>
            <a:endParaRPr lang="en-GB" sz="1800" spc="-1" strike="noStrike">
              <a:solidFill>
                <a:srgbClr val="000000"/>
              </a:solidFill>
              <a:uFill>
                <a:solidFill>
                  <a:srgbClr val="ffffff"/>
                </a:solidFill>
              </a:uFill>
              <a:latin typeface="Times New Roman"/>
            </a:endParaRPr>
          </a:p>
        </p:txBody>
      </p:sp>
      <p:sp>
        <p:nvSpPr>
          <p:cNvPr id="445" name="TextShape 8"/>
          <p:cNvSpPr txBox="1"/>
          <p:nvPr/>
        </p:nvSpPr>
        <p:spPr>
          <a:xfrm>
            <a:off x="3656160" y="4320720"/>
            <a:ext cx="1677960" cy="469080"/>
          </a:xfrm>
          <a:prstGeom prst="rect">
            <a:avLst/>
          </a:prstGeom>
          <a:noFill/>
          <a:ln>
            <a:noFill/>
          </a:ln>
        </p:spPr>
        <p:txBody>
          <a:bodyPr lIns="90000" rIns="90000" tIns="45000" bIns="45000"/>
          <a:p>
            <a:r>
              <a:rPr lang="en-GB" sz="1200" spc="-1" strike="noStrike">
                <a:solidFill>
                  <a:srgbClr val="0000ff"/>
                </a:solidFill>
                <a:uFill>
                  <a:solidFill>
                    <a:srgbClr val="ffffff"/>
                  </a:solidFill>
                </a:uFill>
                <a:latin typeface="Times New Roman"/>
              </a:rPr>
              <a:t>Simple </a:t>
            </a:r>
            <a:endParaRPr lang="en-GB" sz="1800" spc="-1" strike="noStrike">
              <a:solidFill>
                <a:srgbClr val="000000"/>
              </a:solidFill>
              <a:uFill>
                <a:solidFill>
                  <a:srgbClr val="ffffff"/>
                </a:solidFill>
              </a:uFill>
              <a:latin typeface="Times New Roman"/>
            </a:endParaRPr>
          </a:p>
          <a:p>
            <a:r>
              <a:rPr lang="en-GB" sz="1200" spc="-1" strike="noStrike">
                <a:solidFill>
                  <a:srgbClr val="0000ff"/>
                </a:solidFill>
                <a:uFill>
                  <a:solidFill>
                    <a:srgbClr val="ffffff"/>
                  </a:solidFill>
                </a:uFill>
                <a:latin typeface="Times New Roman"/>
              </a:rPr>
              <a:t>conversion</a:t>
            </a:r>
            <a:endParaRPr lang="en-GB" sz="1800" spc="-1" strike="noStrike">
              <a:solidFill>
                <a:srgbClr val="000000"/>
              </a:solidFill>
              <a:uFill>
                <a:solidFill>
                  <a:srgbClr val="ffffff"/>
                </a:solidFill>
              </a:uFill>
              <a:latin typeface="Times New Roman"/>
            </a:endParaRPr>
          </a:p>
        </p:txBody>
      </p:sp>
      <p:sp>
        <p:nvSpPr>
          <p:cNvPr id="446" name="TextShape 9"/>
          <p:cNvSpPr txBox="1"/>
          <p:nvPr/>
        </p:nvSpPr>
        <p:spPr>
          <a:xfrm>
            <a:off x="0" y="5868000"/>
            <a:ext cx="9864000" cy="1689840"/>
          </a:xfrm>
          <a:prstGeom prst="rect">
            <a:avLst/>
          </a:prstGeom>
          <a:solidFill>
            <a:srgbClr val="ffffff"/>
          </a:solidFill>
          <a:ln>
            <a:noFill/>
          </a:ln>
        </p:spPr>
        <p:txBody>
          <a:bodyPr lIns="90000" rIns="90000" tIns="45000" bIns="45000"/>
          <a:p>
            <a:pPr marL="216000" indent="-216000">
              <a:buClr>
                <a:srgbClr val="000000"/>
              </a:buClr>
              <a:buSzPct val="45000"/>
              <a:buFont typeface="Wingdings" charset="2"/>
              <a:buChar char=""/>
            </a:pPr>
            <a:r>
              <a:rPr b="1" lang="en-GB" sz="2600" spc="-1" strike="noStrike">
                <a:solidFill>
                  <a:srgbClr val="000000"/>
                </a:solidFill>
                <a:uFill>
                  <a:solidFill>
                    <a:srgbClr val="ffffff"/>
                  </a:solidFill>
                </a:uFill>
                <a:latin typeface="Times New Roman"/>
              </a:rPr>
              <a:t>PoT </a:t>
            </a:r>
            <a:r>
              <a:rPr b="1" lang="en-GB" sz="2400" spc="-1" strike="noStrike">
                <a:solidFill>
                  <a:srgbClr val="000000"/>
                </a:solidFill>
                <a:uFill>
                  <a:solidFill>
                    <a:srgbClr val="ffffff"/>
                  </a:solidFill>
                </a:uFill>
                <a:latin typeface="Times New Roman"/>
                <a:ea typeface="Arial"/>
              </a:rPr>
              <a:t>to get 10</a:t>
            </a:r>
            <a:r>
              <a:rPr b="1" lang="en-GB" sz="2400" spc="-1" strike="noStrike" baseline="101000">
                <a:solidFill>
                  <a:srgbClr val="000000"/>
                </a:solidFill>
                <a:uFill>
                  <a:solidFill>
                    <a:srgbClr val="ffffff"/>
                  </a:solidFill>
                </a:uFill>
                <a:latin typeface="Times New Roman"/>
                <a:ea typeface="Arial"/>
              </a:rPr>
              <a:t>4</a:t>
            </a:r>
            <a:r>
              <a:rPr b="1" lang="en-GB" sz="2400" spc="-1" strike="noStrike">
                <a:solidFill>
                  <a:srgbClr val="000000"/>
                </a:solidFill>
                <a:uFill>
                  <a:solidFill>
                    <a:srgbClr val="ffffff"/>
                  </a:solidFill>
                </a:uFill>
                <a:latin typeface="Times New Roman"/>
                <a:ea typeface="Arial"/>
              </a:rPr>
              <a:t> </a:t>
            </a:r>
            <a:r>
              <a:rPr b="1" lang="en-GB" sz="2400" spc="-1" strike="noStrike">
                <a:solidFill>
                  <a:srgbClr val="000000"/>
                </a:solidFill>
                <a:uFill>
                  <a:solidFill>
                    <a:srgbClr val="ffffff"/>
                  </a:solidFill>
                </a:uFill>
                <a:latin typeface="Times New Roman"/>
                <a:ea typeface="Times New Roman"/>
              </a:rPr>
              <a:t>ν</a:t>
            </a:r>
            <a:r>
              <a:rPr b="1" lang="en-GB" sz="2400" spc="-1" strike="noStrike" baseline="-101000">
                <a:solidFill>
                  <a:srgbClr val="000000"/>
                </a:solidFill>
                <a:uFill>
                  <a:solidFill>
                    <a:srgbClr val="ffffff"/>
                  </a:solidFill>
                </a:uFill>
                <a:latin typeface="Times New Roman"/>
                <a:ea typeface="Arial"/>
              </a:rPr>
              <a:t>e</a:t>
            </a:r>
            <a:r>
              <a:rPr b="1" lang="en-GB" sz="2400" spc="-1" strike="noStrike" baseline="101000">
                <a:solidFill>
                  <a:srgbClr val="000000"/>
                </a:solidFill>
                <a:uFill>
                  <a:solidFill>
                    <a:srgbClr val="ffffff"/>
                  </a:solidFill>
                </a:uFill>
                <a:latin typeface="Times New Roman"/>
                <a:ea typeface="Arial"/>
              </a:rPr>
              <a:t>CC</a:t>
            </a:r>
            <a:r>
              <a:rPr b="1" lang="en-GB" sz="2600" spc="-1" strike="noStrike">
                <a:solidFill>
                  <a:srgbClr val="000000"/>
                </a:solidFill>
                <a:uFill>
                  <a:solidFill>
                    <a:srgbClr val="ffffff"/>
                  </a:solidFill>
                </a:uFill>
                <a:latin typeface="Times New Roman"/>
              </a:rPr>
              <a:t>: 0.5-5 </a:t>
            </a:r>
            <a:r>
              <a:rPr b="1" lang="en-GB" sz="2600" spc="-1" strike="noStrike">
                <a:solidFill>
                  <a:srgbClr val="000000"/>
                </a:solidFill>
                <a:uFill>
                  <a:solidFill>
                    <a:srgbClr val="ffffff"/>
                  </a:solidFill>
                </a:uFill>
                <a:latin typeface="Times New Roman"/>
                <a:ea typeface="Times New Roman"/>
              </a:rPr>
              <a:t>× </a:t>
            </a:r>
            <a:r>
              <a:rPr b="1" lang="en-GB" sz="2600" spc="-1" strike="noStrike">
                <a:solidFill>
                  <a:srgbClr val="000000"/>
                </a:solidFill>
                <a:uFill>
                  <a:solidFill>
                    <a:srgbClr val="ffffff"/>
                  </a:solidFill>
                </a:uFill>
                <a:latin typeface="Times New Roman"/>
              </a:rPr>
              <a:t>10</a:t>
            </a:r>
            <a:r>
              <a:rPr b="1" lang="en-GB" sz="2800" spc="-1" strike="noStrike" baseline="33000">
                <a:solidFill>
                  <a:srgbClr val="000000"/>
                </a:solidFill>
                <a:uFill>
                  <a:solidFill>
                    <a:srgbClr val="ffffff"/>
                  </a:solidFill>
                </a:uFill>
                <a:latin typeface="Times New Roman"/>
              </a:rPr>
              <a:t>20</a:t>
            </a:r>
            <a:r>
              <a:rPr lang="en-GB" sz="2600" spc="-1" strike="noStrike">
                <a:solidFill>
                  <a:srgbClr val="000000"/>
                </a:solidFill>
                <a:uFill>
                  <a:solidFill>
                    <a:srgbClr val="ffffff"/>
                  </a:solidFill>
                </a:uFill>
                <a:latin typeface="Times New Roman"/>
              </a:rPr>
              <a:t> </a:t>
            </a:r>
            <a:r>
              <a:rPr lang="en-GB" sz="2600" spc="-1" strike="noStrike">
                <a:solidFill>
                  <a:srgbClr val="00cc33"/>
                </a:solidFill>
                <a:uFill>
                  <a:solidFill>
                    <a:srgbClr val="ffffff"/>
                  </a:solidFill>
                </a:uFill>
                <a:latin typeface="Times New Roman"/>
              </a:rPr>
              <a:t>OK with present acc. performances!</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600" spc="-1" strike="noStrike">
                <a:solidFill>
                  <a:srgbClr val="000000"/>
                </a:solidFill>
                <a:uFill>
                  <a:solidFill>
                    <a:srgbClr val="ffffff"/>
                  </a:solidFill>
                </a:uFill>
                <a:latin typeface="Times New Roman"/>
              </a:rPr>
              <a:t>Number of spills: ~ 2 </a:t>
            </a:r>
            <a:r>
              <a:rPr b="1" lang="en-GB" sz="2600" spc="-1" strike="noStrike">
                <a:solidFill>
                  <a:srgbClr val="000000"/>
                </a:solidFill>
                <a:uFill>
                  <a:solidFill>
                    <a:srgbClr val="ffffff"/>
                  </a:solidFill>
                </a:uFill>
                <a:latin typeface="Times New Roman"/>
                <a:ea typeface="Times New Roman"/>
              </a:rPr>
              <a:t>×</a:t>
            </a:r>
            <a:r>
              <a:rPr b="1" lang="en-GB" sz="2600" spc="-1" strike="noStrike">
                <a:solidFill>
                  <a:srgbClr val="000000"/>
                </a:solidFill>
                <a:uFill>
                  <a:solidFill>
                    <a:srgbClr val="ffffff"/>
                  </a:solidFill>
                </a:uFill>
                <a:latin typeface="Times New Roman"/>
              </a:rPr>
              <a:t> 10</a:t>
            </a:r>
            <a:r>
              <a:rPr b="1" lang="en-GB" sz="2600" spc="-1" strike="noStrike" baseline="101000">
                <a:solidFill>
                  <a:srgbClr val="000000"/>
                </a:solidFill>
                <a:uFill>
                  <a:solidFill>
                    <a:srgbClr val="ffffff"/>
                  </a:solidFill>
                </a:uFill>
                <a:latin typeface="Times New Roman"/>
              </a:rPr>
              <a:t>8</a:t>
            </a:r>
            <a:r>
              <a:rPr lang="en-GB" sz="2600" spc="-1" strike="noStrike">
                <a:solidFill>
                  <a:srgbClr val="000000"/>
                </a:solidFill>
                <a:uFill>
                  <a:solidFill>
                    <a:srgbClr val="ffffff"/>
                  </a:solidFill>
                </a:uFill>
                <a:latin typeface="Times New Roman"/>
              </a:rPr>
              <a:t>. </a:t>
            </a:r>
            <a:r>
              <a:rPr lang="en-GB" sz="2600" spc="-1" strike="noStrike">
                <a:solidFill>
                  <a:srgbClr val="ff3333"/>
                </a:solidFill>
                <a:uFill>
                  <a:solidFill>
                    <a:srgbClr val="ffffff"/>
                  </a:solidFill>
                </a:uFill>
                <a:latin typeface="Times New Roman"/>
              </a:rPr>
              <a:t>More challenging:</a:t>
            </a:r>
            <a:r>
              <a:rPr lang="en-GB" sz="26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600" spc="-1" strike="noStrike">
                <a:solidFill>
                  <a:srgbClr val="ff3333"/>
                </a:solidFill>
                <a:uFill>
                  <a:solidFill>
                    <a:srgbClr val="ffffff"/>
                  </a:solidFill>
                </a:uFill>
                <a:latin typeface="Times New Roman"/>
              </a:rPr>
              <a:t>R&amp;D </a:t>
            </a:r>
            <a:r>
              <a:rPr b="1" lang="en-GB" sz="2600" spc="-1" strike="noStrike">
                <a:solidFill>
                  <a:srgbClr val="ff3333"/>
                </a:solidFill>
                <a:uFill>
                  <a:solidFill>
                    <a:srgbClr val="ffffff"/>
                  </a:solidFill>
                </a:uFill>
                <a:latin typeface="Times New Roman"/>
              </a:rPr>
              <a:t>multi-Hz slow resonant extraction</a:t>
            </a:r>
            <a:r>
              <a:rPr lang="en-GB" sz="2600" spc="-1" strike="noStrike">
                <a:solidFill>
                  <a:srgbClr val="ff3333"/>
                </a:solidFill>
                <a:uFill>
                  <a:solidFill>
                    <a:srgbClr val="ffffff"/>
                  </a:solidFill>
                </a:uFill>
                <a:latin typeface="Times New Roman"/>
              </a:rPr>
              <a:t> (machine studies), horn</a:t>
            </a:r>
            <a:r>
              <a:rPr lang="en-GB" sz="26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p:txBody>
      </p:sp>
      <p:sp>
        <p:nvSpPr>
          <p:cNvPr id="447" name="TextShape 10"/>
          <p:cNvSpPr txBox="1"/>
          <p:nvPr/>
        </p:nvSpPr>
        <p:spPr>
          <a:xfrm>
            <a:off x="7484400" y="4032000"/>
            <a:ext cx="2415600" cy="793440"/>
          </a:xfrm>
          <a:prstGeom prst="rect">
            <a:avLst/>
          </a:prstGeom>
          <a:solidFill>
            <a:srgbClr val="ffff99"/>
          </a:solidFill>
          <a:ln>
            <a:noFill/>
          </a:ln>
        </p:spPr>
        <p:txBody>
          <a:bodyPr lIns="90000" rIns="90000" tIns="45000" bIns="45000"/>
          <a:p>
            <a:pPr algn="ctr"/>
            <a:r>
              <a:rPr lang="en-GB" sz="1600" spc="-1" strike="noStrike">
                <a:solidFill>
                  <a:srgbClr val="000000"/>
                </a:solidFill>
                <a:uFill>
                  <a:solidFill>
                    <a:srgbClr val="ffffff"/>
                  </a:solidFill>
                </a:uFill>
                <a:latin typeface="Times New Roman"/>
              </a:rPr>
              <a:t>* J-PARC &gt; 1.5 x 10</a:t>
            </a:r>
            <a:r>
              <a:rPr lang="en-GB" sz="1600" spc="-1" strike="noStrike" baseline="101000">
                <a:solidFill>
                  <a:srgbClr val="000000"/>
                </a:solidFill>
                <a:uFill>
                  <a:solidFill>
                    <a:srgbClr val="ffffff"/>
                  </a:solidFill>
                </a:uFill>
                <a:latin typeface="Times New Roman"/>
              </a:rPr>
              <a:t>21</a:t>
            </a:r>
            <a:r>
              <a:rPr lang="en-GB" sz="1600" spc="-1" strike="noStrike">
                <a:solidFill>
                  <a:srgbClr val="000000"/>
                </a:solidFill>
                <a:uFill>
                  <a:solidFill>
                    <a:srgbClr val="ffffff"/>
                  </a:solidFill>
                </a:uFill>
                <a:latin typeface="Times New Roman"/>
              </a:rPr>
              <a:t> PoT</a:t>
            </a:r>
            <a:endParaRPr lang="en-GB" sz="1800" spc="-1" strike="noStrike">
              <a:solidFill>
                <a:srgbClr val="000000"/>
              </a:solidFill>
              <a:uFill>
                <a:solidFill>
                  <a:srgbClr val="ffffff"/>
                </a:solidFill>
              </a:uFill>
              <a:latin typeface="Times New Roman"/>
            </a:endParaRPr>
          </a:p>
          <a:p>
            <a:pPr algn="ctr"/>
            <a:r>
              <a:rPr lang="en-GB" sz="1600" spc="-1" strike="noStrike">
                <a:solidFill>
                  <a:srgbClr val="000000"/>
                </a:solidFill>
                <a:uFill>
                  <a:solidFill>
                    <a:srgbClr val="ffffff"/>
                  </a:solidFill>
                </a:uFill>
                <a:latin typeface="Times New Roman"/>
              </a:rPr>
              <a:t>CNGS = 1.8 x 10</a:t>
            </a:r>
            <a:r>
              <a:rPr lang="en-GB" sz="1600" spc="-1" strike="noStrike" baseline="101000">
                <a:solidFill>
                  <a:srgbClr val="000000"/>
                </a:solidFill>
                <a:uFill>
                  <a:solidFill>
                    <a:srgbClr val="ffffff"/>
                  </a:solidFill>
                </a:uFill>
                <a:latin typeface="Times New Roman"/>
              </a:rPr>
              <a:t>20</a:t>
            </a:r>
            <a:r>
              <a:rPr lang="en-GB" sz="1600" spc="-1" strike="noStrike">
                <a:solidFill>
                  <a:srgbClr val="000000"/>
                </a:solidFill>
                <a:uFill>
                  <a:solidFill>
                    <a:srgbClr val="ffffff"/>
                  </a:solidFill>
                </a:uFill>
                <a:latin typeface="Times New Roman"/>
              </a:rPr>
              <a:t> PoT</a:t>
            </a:r>
            <a:endParaRPr lang="en-GB" sz="1800" spc="-1" strike="noStrike">
              <a:solidFill>
                <a:srgbClr val="000000"/>
              </a:solidFill>
              <a:uFill>
                <a:solidFill>
                  <a:srgbClr val="ffffff"/>
                </a:solidFill>
              </a:uFill>
              <a:latin typeface="Times New Roman"/>
            </a:endParaRPr>
          </a:p>
          <a:p>
            <a:r>
              <a:rPr lang="en-GB" sz="1600" spc="-1" strike="noStrike">
                <a:solidFill>
                  <a:srgbClr val="000000"/>
                </a:solidFill>
                <a:uFill>
                  <a:solidFill>
                    <a:srgbClr val="ffffff"/>
                  </a:solidFill>
                </a:uFill>
                <a:latin typeface="Times New Roman"/>
              </a:rPr>
              <a:t>   </a:t>
            </a:r>
            <a:r>
              <a:rPr lang="en-GB" sz="1600" spc="-1" strike="noStrike">
                <a:solidFill>
                  <a:srgbClr val="000000"/>
                </a:solidFill>
                <a:uFill>
                  <a:solidFill>
                    <a:srgbClr val="ffffff"/>
                  </a:solidFill>
                </a:uFill>
                <a:latin typeface="Times New Roman"/>
              </a:rPr>
              <a:t>NuMI = 1.1 x 10</a:t>
            </a:r>
            <a:r>
              <a:rPr lang="en-GB" sz="1600" spc="-1" strike="noStrike" baseline="101000">
                <a:solidFill>
                  <a:srgbClr val="000000"/>
                </a:solidFill>
                <a:uFill>
                  <a:solidFill>
                    <a:srgbClr val="ffffff"/>
                  </a:solidFill>
                </a:uFill>
                <a:latin typeface="Times New Roman"/>
              </a:rPr>
              <a:t>21</a:t>
            </a:r>
            <a:r>
              <a:rPr lang="en-GB" sz="1600" spc="-1" strike="noStrike">
                <a:solidFill>
                  <a:srgbClr val="000000"/>
                </a:solidFill>
                <a:uFill>
                  <a:solidFill>
                    <a:srgbClr val="ffffff"/>
                  </a:solidFill>
                </a:uFill>
                <a:latin typeface="Times New Roman"/>
              </a:rPr>
              <a:t> PoT</a:t>
            </a:r>
            <a:endParaRPr lang="en-GB" sz="1800" spc="-1" strike="noStrike">
              <a:solidFill>
                <a:srgbClr val="000000"/>
              </a:solidFill>
              <a:uFill>
                <a:solidFill>
                  <a:srgbClr val="ffffff"/>
                </a:solidFill>
              </a:uFill>
              <a:latin typeface="Times New Roman"/>
            </a:endParaRPr>
          </a:p>
        </p:txBody>
      </p:sp>
      <p:sp>
        <p:nvSpPr>
          <p:cNvPr id="448" name="TextShape 11"/>
          <p:cNvSpPr txBox="1"/>
          <p:nvPr/>
        </p:nvSpPr>
        <p:spPr>
          <a:xfrm>
            <a:off x="5075280" y="4701600"/>
            <a:ext cx="1653120" cy="486360"/>
          </a:xfrm>
          <a:prstGeom prst="rect">
            <a:avLst/>
          </a:prstGeom>
          <a:noFill/>
          <a:ln>
            <a:noFill/>
          </a:ln>
        </p:spPr>
        <p:txBody>
          <a:bodyPr lIns="90000" rIns="90000" tIns="45000" bIns="45000"/>
          <a:p>
            <a:r>
              <a:rPr lang="en-GB" sz="1200" spc="-1" strike="noStrike">
                <a:solidFill>
                  <a:srgbClr val="0000ff"/>
                </a:solidFill>
                <a:uFill>
                  <a:solidFill>
                    <a:srgbClr val="ffffff"/>
                  </a:solidFill>
                </a:uFill>
                <a:latin typeface="Times New Roman"/>
                <a:ea typeface="Arial"/>
              </a:rPr>
              <a:t>1.94 </a:t>
            </a:r>
            <a:r>
              <a:rPr lang="en-GB" sz="1200" spc="-1" strike="noStrike">
                <a:solidFill>
                  <a:srgbClr val="0000ff"/>
                </a:solidFill>
                <a:uFill>
                  <a:solidFill>
                    <a:srgbClr val="ffffff"/>
                  </a:solidFill>
                </a:uFill>
                <a:latin typeface="Times New Roman"/>
                <a:ea typeface="Times New Roman"/>
              </a:rPr>
              <a:t>×</a:t>
            </a:r>
            <a:r>
              <a:rPr lang="en-GB" sz="1200" spc="-1" strike="noStrike">
                <a:solidFill>
                  <a:srgbClr val="0000ff"/>
                </a:solidFill>
                <a:uFill>
                  <a:solidFill>
                    <a:srgbClr val="ffffff"/>
                  </a:solidFill>
                </a:uFill>
                <a:latin typeface="Times New Roman"/>
                <a:ea typeface="Arial"/>
              </a:rPr>
              <a:t> 10</a:t>
            </a:r>
            <a:r>
              <a:rPr lang="en-GB" sz="1200" spc="-1" strike="noStrike" baseline="101000">
                <a:solidFill>
                  <a:srgbClr val="0000ff"/>
                </a:solidFill>
                <a:uFill>
                  <a:solidFill>
                    <a:srgbClr val="ffffff"/>
                  </a:solidFill>
                </a:uFill>
                <a:latin typeface="Times New Roman"/>
                <a:ea typeface="Arial"/>
              </a:rPr>
              <a:t>13</a:t>
            </a:r>
            <a:r>
              <a:rPr lang="en-GB" sz="1200" spc="-1" strike="noStrike">
                <a:solidFill>
                  <a:srgbClr val="0000ff"/>
                </a:solidFill>
                <a:uFill>
                  <a:solidFill>
                    <a:srgbClr val="ffffff"/>
                  </a:solidFill>
                </a:uFill>
                <a:latin typeface="Times New Roman"/>
                <a:ea typeface="Arial"/>
              </a:rPr>
              <a:t> K</a:t>
            </a:r>
            <a:r>
              <a:rPr lang="en-GB" sz="1200" spc="-1" strike="noStrike" baseline="101000">
                <a:solidFill>
                  <a:srgbClr val="0000ff"/>
                </a:solidFill>
                <a:uFill>
                  <a:solidFill>
                    <a:srgbClr val="ffffff"/>
                  </a:solidFill>
                </a:uFill>
                <a:latin typeface="Times New Roman"/>
                <a:ea typeface="Arial"/>
              </a:rPr>
              <a:t>+</a:t>
            </a:r>
            <a:r>
              <a:rPr lang="en-GB" sz="1200" spc="-1" strike="noStrike">
                <a:solidFill>
                  <a:srgbClr val="0000ff"/>
                </a:solidFill>
                <a:uFill>
                  <a:solidFill>
                    <a:srgbClr val="ffffff"/>
                  </a:solidFill>
                </a:uFill>
                <a:latin typeface="Times New Roman"/>
                <a:ea typeface="Arial"/>
              </a:rPr>
              <a:t> / </a:t>
            </a:r>
            <a:r>
              <a:rPr lang="en-GB" sz="1200" spc="-1" strike="noStrike">
                <a:solidFill>
                  <a:srgbClr val="0000ff"/>
                </a:solidFill>
                <a:uFill>
                  <a:solidFill>
                    <a:srgbClr val="ffffff"/>
                  </a:solidFill>
                </a:uFill>
                <a:latin typeface="Times New Roman"/>
                <a:ea typeface="Times New Roman"/>
              </a:rPr>
              <a:t>ν</a:t>
            </a:r>
            <a:r>
              <a:rPr lang="en-GB" sz="1200" spc="-1" strike="noStrike" baseline="-101000">
                <a:solidFill>
                  <a:srgbClr val="0000ff"/>
                </a:solidFill>
                <a:uFill>
                  <a:solidFill>
                    <a:srgbClr val="ffffff"/>
                  </a:solidFill>
                </a:uFill>
                <a:latin typeface="Times New Roman"/>
                <a:ea typeface="Arial"/>
              </a:rPr>
              <a:t>e</a:t>
            </a:r>
            <a:r>
              <a:rPr lang="en-GB" sz="1200" spc="-1" strike="noStrike" baseline="101000">
                <a:solidFill>
                  <a:srgbClr val="0000ff"/>
                </a:solidFill>
                <a:uFill>
                  <a:solidFill>
                    <a:srgbClr val="ffffff"/>
                  </a:solidFill>
                </a:uFill>
                <a:latin typeface="Times New Roman"/>
                <a:ea typeface="Arial"/>
              </a:rPr>
              <a:t>CC </a:t>
            </a:r>
            <a:endParaRPr lang="en-GB" sz="1800" spc="-1" strike="noStrike">
              <a:solidFill>
                <a:srgbClr val="000000"/>
              </a:solidFill>
              <a:uFill>
                <a:solidFill>
                  <a:srgbClr val="ffffff"/>
                </a:solidFill>
              </a:uFill>
              <a:latin typeface="Times New Roman"/>
            </a:endParaRPr>
          </a:p>
        </p:txBody>
      </p:sp>
      <p:pic>
        <p:nvPicPr>
          <p:cNvPr id="449" name="" descr=""/>
          <p:cNvPicPr/>
          <p:nvPr/>
        </p:nvPicPr>
        <p:blipFill>
          <a:blip r:embed="rId2"/>
          <a:stretch/>
        </p:blipFill>
        <p:spPr>
          <a:xfrm>
            <a:off x="7200000" y="45000"/>
            <a:ext cx="2843280" cy="1827000"/>
          </a:xfrm>
          <a:prstGeom prst="rect">
            <a:avLst/>
          </a:prstGeom>
          <a:ln>
            <a:noFill/>
          </a:ln>
        </p:spPr>
      </p:pic>
      <p:sp>
        <p:nvSpPr>
          <p:cNvPr id="450" name="CustomShape 12"/>
          <p:cNvSpPr/>
          <p:nvPr/>
        </p:nvSpPr>
        <p:spPr>
          <a:xfrm>
            <a:off x="468360" y="3672360"/>
            <a:ext cx="6731640" cy="288000"/>
          </a:xfrm>
          <a:prstGeom prst="flowChartAlternateProcess">
            <a:avLst/>
          </a:prstGeom>
          <a:noFill/>
          <a:ln w="54720">
            <a:solidFill>
              <a:srgbClr val="0000ff"/>
            </a:solidFill>
            <a:round/>
          </a:ln>
        </p:spPr>
        <p:style>
          <a:lnRef idx="0"/>
          <a:fillRef idx="0"/>
          <a:effectRef idx="0"/>
          <a:fontRef idx="minor"/>
        </p:style>
      </p:sp>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51" name="" descr=""/>
          <p:cNvPicPr/>
          <p:nvPr/>
        </p:nvPicPr>
        <p:blipFill>
          <a:blip r:embed="rId1"/>
          <a:srcRect l="0" t="0" r="1497" b="0"/>
          <a:stretch/>
        </p:blipFill>
        <p:spPr>
          <a:xfrm>
            <a:off x="111600" y="4968000"/>
            <a:ext cx="6620400" cy="2182680"/>
          </a:xfrm>
          <a:prstGeom prst="rect">
            <a:avLst/>
          </a:prstGeom>
          <a:ln>
            <a:noFill/>
          </a:ln>
        </p:spPr>
      </p:pic>
      <p:sp>
        <p:nvSpPr>
          <p:cNvPr id="452" name="TextShape 1"/>
          <p:cNvSpPr txBox="1"/>
          <p:nvPr/>
        </p:nvSpPr>
        <p:spPr>
          <a:xfrm>
            <a:off x="1949400" y="5873760"/>
            <a:ext cx="4341240" cy="779400"/>
          </a:xfrm>
          <a:prstGeom prst="rect">
            <a:avLst/>
          </a:prstGeom>
          <a:noFill/>
          <a:ln>
            <a:noFill/>
          </a:ln>
        </p:spPr>
        <p:txBody>
          <a:bodyPr lIns="90000" rIns="90000" tIns="45000" bIns="45000"/>
          <a:p>
            <a:r>
              <a:rPr lang="en-GB" sz="1800" spc="-1" strike="noStrike">
                <a:solidFill>
                  <a:srgbClr val="ff00ff"/>
                </a:solidFill>
                <a:uFill>
                  <a:solidFill>
                    <a:srgbClr val="ffffff"/>
                  </a:solidFill>
                </a:uFill>
                <a:latin typeface="Times New Roman"/>
              </a:rPr>
              <a:t>SHiP: arXiv:1504.04956</a:t>
            </a:r>
            <a:endParaRPr lang="en-GB" sz="1800" spc="-1" strike="noStrike">
              <a:solidFill>
                <a:srgbClr val="000000"/>
              </a:solidFill>
              <a:uFill>
                <a:solidFill>
                  <a:srgbClr val="ffffff"/>
                </a:solidFill>
              </a:uFill>
              <a:latin typeface="Times New Roman"/>
            </a:endParaRPr>
          </a:p>
        </p:txBody>
      </p:sp>
      <p:sp>
        <p:nvSpPr>
          <p:cNvPr id="453" name="TextShape 2"/>
          <p:cNvSpPr txBox="1"/>
          <p:nvPr/>
        </p:nvSpPr>
        <p:spPr>
          <a:xfrm>
            <a:off x="-31320" y="0"/>
            <a:ext cx="8743320" cy="820800"/>
          </a:xfrm>
          <a:prstGeom prst="rect">
            <a:avLst/>
          </a:prstGeom>
          <a:noFill/>
          <a:ln>
            <a:noFill/>
          </a:ln>
        </p:spPr>
        <p:txBody>
          <a:bodyPr lIns="90000" rIns="90000" tIns="45000" bIns="45000"/>
          <a:p>
            <a:pPr algn="ctr">
              <a:lnSpc>
                <a:spcPct val="100000"/>
              </a:lnSpc>
            </a:pPr>
            <a:r>
              <a:rPr b="1" lang="en-GB" sz="4000" spc="-1" strike="noStrike">
                <a:solidFill>
                  <a:srgbClr val="000000"/>
                </a:solidFill>
                <a:uFill>
                  <a:solidFill>
                    <a:srgbClr val="ffffff"/>
                  </a:solidFill>
                </a:uFill>
                <a:latin typeface="Times New Roman"/>
              </a:rPr>
              <a:t>Hadron beam-line: scenario B</a:t>
            </a:r>
            <a:r>
              <a:rPr b="1" lang="en-GB" sz="4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p:txBody>
      </p:sp>
      <p:sp>
        <p:nvSpPr>
          <p:cNvPr id="454" name="TextShape 3"/>
          <p:cNvSpPr txBox="1"/>
          <p:nvPr/>
        </p:nvSpPr>
        <p:spPr>
          <a:xfrm>
            <a:off x="503640" y="182880"/>
            <a:ext cx="9069120" cy="823320"/>
          </a:xfrm>
          <a:prstGeom prst="rect">
            <a:avLst/>
          </a:prstGeom>
          <a:noFill/>
          <a:ln>
            <a:noFill/>
          </a:ln>
        </p:spPr>
        <p:txBody>
          <a:bodyPr lIns="0" rIns="0" tIns="0" bIns="0" anchor="ctr"/>
          <a:p>
            <a:pPr algn="ctr"/>
            <a:endParaRPr b="1" lang="en-GB" sz="4400" spc="-1" strike="noStrike">
              <a:solidFill>
                <a:srgbClr val="000000"/>
              </a:solidFill>
              <a:uFill>
                <a:solidFill>
                  <a:srgbClr val="ffffff"/>
                </a:solidFill>
              </a:uFill>
              <a:latin typeface="Times New Roman"/>
            </a:endParaRPr>
          </a:p>
        </p:txBody>
      </p:sp>
      <p:sp>
        <p:nvSpPr>
          <p:cNvPr id="455" name="TextShape 4"/>
          <p:cNvSpPr txBox="1"/>
          <p:nvPr/>
        </p:nvSpPr>
        <p:spPr>
          <a:xfrm>
            <a:off x="144000" y="892800"/>
            <a:ext cx="9864000" cy="389520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600" spc="-1" strike="noStrike">
                <a:solidFill>
                  <a:srgbClr val="0000ff"/>
                </a:solidFill>
                <a:uFill>
                  <a:solidFill>
                    <a:srgbClr val="ffffff"/>
                  </a:solidFill>
                </a:uFill>
                <a:latin typeface="Times New Roman"/>
                <a:ea typeface="Arial"/>
              </a:rPr>
              <a:t>Static focusing: </a:t>
            </a:r>
            <a:r>
              <a:rPr b="1" lang="en-GB" sz="2600" spc="-1" strike="noStrike">
                <a:solidFill>
                  <a:srgbClr val="0000ff"/>
                </a:solidFill>
                <a:uFill>
                  <a:solidFill>
                    <a:srgbClr val="ffffff"/>
                  </a:solidFill>
                </a:uFill>
                <a:latin typeface="Times New Roman"/>
                <a:ea typeface="Arial"/>
              </a:rPr>
              <a:t>large aperture radiation-hard quadrupoles</a:t>
            </a:r>
            <a:r>
              <a:rPr lang="en-GB" sz="2600" spc="-1" strike="noStrike">
                <a:solidFill>
                  <a:srgbClr val="0000ff"/>
                </a:solidFill>
                <a:uFill>
                  <a:solidFill>
                    <a:srgbClr val="ffffff"/>
                  </a:solidFill>
                </a:uFill>
                <a:latin typeface="Times New Roman"/>
                <a:ea typeface="Arial"/>
              </a:rPr>
              <a:t>.</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600" spc="-1" strike="noStrike">
                <a:solidFill>
                  <a:srgbClr val="000000"/>
                </a:solidFill>
                <a:uFill>
                  <a:solidFill>
                    <a:srgbClr val="ffffff"/>
                  </a:solidFill>
                </a:uFill>
                <a:latin typeface="Times New Roman"/>
                <a:ea typeface="Arial"/>
              </a:rPr>
              <a:t>Disadvantage: </a:t>
            </a:r>
            <a:r>
              <a:rPr b="1" lang="en-GB" sz="2600" spc="-1" strike="noStrike">
                <a:solidFill>
                  <a:srgbClr val="000000"/>
                </a:solidFill>
                <a:uFill>
                  <a:solidFill>
                    <a:srgbClr val="ffffff"/>
                  </a:solidFill>
                </a:uFill>
                <a:latin typeface="Times New Roman"/>
                <a:ea typeface="Arial"/>
              </a:rPr>
              <a:t>loss of acceptance</a:t>
            </a:r>
            <a:r>
              <a:rPr lang="en-GB" sz="2600" spc="-1" strike="noStrike">
                <a:solidFill>
                  <a:srgbClr val="000000"/>
                </a:solidFill>
                <a:uFill>
                  <a:solidFill>
                    <a:srgbClr val="ffffff"/>
                  </a:solidFill>
                </a:uFill>
                <a:latin typeface="Times New Roman"/>
                <a:ea typeface="Arial"/>
              </a:rPr>
              <a:t> w.r.t. horn-based focusing.</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b="1" lang="en-GB" sz="2600" spc="-1" strike="noStrike">
                <a:solidFill>
                  <a:srgbClr val="000000"/>
                </a:solidFill>
                <a:uFill>
                  <a:solidFill>
                    <a:srgbClr val="ffffff"/>
                  </a:solidFill>
                </a:uFill>
                <a:latin typeface="Times New Roman"/>
                <a:ea typeface="Arial"/>
              </a:rPr>
              <a:t>PoT to get 10</a:t>
            </a:r>
            <a:r>
              <a:rPr b="1" lang="en-GB" sz="2600" spc="-1" strike="noStrike" baseline="101000">
                <a:solidFill>
                  <a:srgbClr val="000000"/>
                </a:solidFill>
                <a:uFill>
                  <a:solidFill>
                    <a:srgbClr val="ffffff"/>
                  </a:solidFill>
                </a:uFill>
                <a:latin typeface="Times New Roman"/>
                <a:ea typeface="Arial"/>
              </a:rPr>
              <a:t>4</a:t>
            </a:r>
            <a:r>
              <a:rPr b="1" lang="en-GB" sz="2600" spc="-1" strike="noStrike">
                <a:solidFill>
                  <a:srgbClr val="000000"/>
                </a:solidFill>
                <a:uFill>
                  <a:solidFill>
                    <a:srgbClr val="ffffff"/>
                  </a:solidFill>
                </a:uFill>
                <a:latin typeface="Times New Roman"/>
                <a:ea typeface="Arial"/>
              </a:rPr>
              <a:t> </a:t>
            </a:r>
            <a:r>
              <a:rPr b="1" lang="en-GB" sz="2600" spc="-1" strike="noStrike">
                <a:solidFill>
                  <a:srgbClr val="000000"/>
                </a:solidFill>
                <a:uFill>
                  <a:solidFill>
                    <a:srgbClr val="ffffff"/>
                  </a:solidFill>
                </a:uFill>
                <a:latin typeface="Times New Roman"/>
                <a:ea typeface="Times New Roman"/>
              </a:rPr>
              <a:t>ν</a:t>
            </a:r>
            <a:r>
              <a:rPr b="1" lang="en-GB" sz="2600" spc="-1" strike="noStrike" baseline="-101000">
                <a:solidFill>
                  <a:srgbClr val="000000"/>
                </a:solidFill>
                <a:uFill>
                  <a:solidFill>
                    <a:srgbClr val="ffffff"/>
                  </a:solidFill>
                </a:uFill>
                <a:latin typeface="Times New Roman"/>
                <a:ea typeface="Arial"/>
              </a:rPr>
              <a:t>e</a:t>
            </a:r>
            <a:r>
              <a:rPr b="1" lang="en-GB" sz="2600" spc="-1" strike="noStrike" baseline="101000">
                <a:solidFill>
                  <a:srgbClr val="000000"/>
                </a:solidFill>
                <a:uFill>
                  <a:solidFill>
                    <a:srgbClr val="ffffff"/>
                  </a:solidFill>
                </a:uFill>
                <a:latin typeface="Times New Roman"/>
                <a:ea typeface="Arial"/>
              </a:rPr>
              <a:t>CC</a:t>
            </a:r>
            <a:r>
              <a:rPr b="1" lang="en-GB" sz="2600" spc="-1" strike="noStrike">
                <a:solidFill>
                  <a:srgbClr val="000000"/>
                </a:solidFill>
                <a:uFill>
                  <a:solidFill>
                    <a:srgbClr val="ffffff"/>
                  </a:solidFill>
                </a:uFill>
                <a:latin typeface="Times New Roman"/>
                <a:ea typeface="Arial"/>
              </a:rPr>
              <a:t>: 0.5-7 </a:t>
            </a:r>
            <a:r>
              <a:rPr b="1" lang="en-GB" sz="2600" spc="-1" strike="noStrike">
                <a:solidFill>
                  <a:srgbClr val="000000"/>
                </a:solidFill>
                <a:uFill>
                  <a:solidFill>
                    <a:srgbClr val="ffffff"/>
                  </a:solidFill>
                </a:uFill>
                <a:latin typeface="Times New Roman"/>
                <a:ea typeface="Times New Roman"/>
              </a:rPr>
              <a:t>× </a:t>
            </a:r>
            <a:r>
              <a:rPr b="1" lang="en-GB" sz="2600" spc="-1" strike="noStrike">
                <a:solidFill>
                  <a:srgbClr val="000000"/>
                </a:solidFill>
                <a:uFill>
                  <a:solidFill>
                    <a:srgbClr val="ffffff"/>
                  </a:solidFill>
                </a:uFill>
                <a:latin typeface="Times New Roman"/>
                <a:ea typeface="Arial"/>
              </a:rPr>
              <a:t>10</a:t>
            </a:r>
            <a:r>
              <a:rPr b="1" lang="en-GB" sz="2600" spc="-1" strike="noStrike" baseline="33000">
                <a:solidFill>
                  <a:srgbClr val="000000"/>
                </a:solidFill>
                <a:uFill>
                  <a:solidFill>
                    <a:srgbClr val="ffffff"/>
                  </a:solidFill>
                </a:uFill>
                <a:latin typeface="Times New Roman"/>
                <a:ea typeface="Arial"/>
              </a:rPr>
              <a:t>21</a:t>
            </a:r>
            <a:r>
              <a:rPr lang="en-GB" sz="2600" spc="-1" strike="noStrike">
                <a:solidFill>
                  <a:srgbClr val="000000"/>
                </a:solidFill>
                <a:uFill>
                  <a:solidFill>
                    <a:srgbClr val="ffffff"/>
                  </a:solidFill>
                </a:uFill>
                <a:latin typeface="Times New Roman"/>
                <a:ea typeface="Arial"/>
              </a:rPr>
              <a:t> </a:t>
            </a:r>
            <a:r>
              <a:rPr lang="en-GB" sz="2600" spc="-1" strike="noStrike">
                <a:solidFill>
                  <a:srgbClr val="00cc00"/>
                </a:solidFill>
                <a:uFill>
                  <a:solidFill>
                    <a:srgbClr val="ffffff"/>
                  </a:solidFill>
                </a:uFill>
                <a:latin typeface="Times New Roman"/>
                <a:ea typeface="Arial"/>
              </a:rPr>
              <a:t>O(~10 </a:t>
            </a:r>
            <a:r>
              <a:rPr b="1" lang="en-GB" sz="2600" spc="-1" strike="noStrike">
                <a:solidFill>
                  <a:srgbClr val="00cc00"/>
                </a:solidFill>
                <a:uFill>
                  <a:solidFill>
                    <a:srgbClr val="ffffff"/>
                  </a:solidFill>
                </a:uFill>
                <a:latin typeface="Times New Roman"/>
                <a:ea typeface="Times New Roman"/>
              </a:rPr>
              <a:t>×</a:t>
            </a:r>
            <a:r>
              <a:rPr lang="en-GB" sz="2600" spc="-1" strike="noStrike">
                <a:solidFill>
                  <a:srgbClr val="00cc00"/>
                </a:solidFill>
                <a:uFill>
                  <a:solidFill>
                    <a:srgbClr val="ffffff"/>
                  </a:solidFill>
                </a:uFill>
                <a:latin typeface="Times New Roman"/>
                <a:ea typeface="Arial"/>
              </a:rPr>
              <a:t>) more but still feasible.</a:t>
            </a:r>
            <a:r>
              <a:rPr lang="en-GB" sz="2600" spc="-1" strike="noStrike">
                <a:solidFill>
                  <a:srgbClr val="00cc33"/>
                </a:solidFill>
                <a:uFill>
                  <a:solidFill>
                    <a:srgbClr val="ffffff"/>
                  </a:solidFill>
                </a:uFill>
                <a:latin typeface="Times New Roman"/>
                <a:ea typeface="Arial"/>
              </a:rPr>
              <a:t> </a:t>
            </a:r>
            <a:r>
              <a:rPr lang="en-GB" sz="2600" spc="-1" strike="noStrike">
                <a:solidFill>
                  <a:srgbClr val="000000"/>
                </a:solidFill>
                <a:uFill>
                  <a:solidFill>
                    <a:srgbClr val="ffffff"/>
                  </a:solidFill>
                </a:uFill>
                <a:latin typeface="Times New Roman"/>
                <a:ea typeface="Arial"/>
              </a:rPr>
              <a:t>Can be compensated by </a:t>
            </a:r>
            <a:r>
              <a:rPr b="1" lang="en-GB" sz="2600" spc="-1" strike="noStrike">
                <a:solidFill>
                  <a:srgbClr val="000000"/>
                </a:solidFill>
                <a:uFill>
                  <a:solidFill>
                    <a:srgbClr val="ffffff"/>
                  </a:solidFill>
                </a:uFill>
                <a:latin typeface="Times New Roman"/>
                <a:ea typeface="Arial"/>
              </a:rPr>
              <a:t>(data taking x detector mass)</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600" spc="-1" strike="noStrike">
                <a:solidFill>
                  <a:srgbClr val="000000"/>
                </a:solidFill>
                <a:uFill>
                  <a:solidFill>
                    <a:srgbClr val="ffffff"/>
                  </a:solidFill>
                </a:uFill>
                <a:latin typeface="Times New Roman"/>
                <a:ea typeface="Arial"/>
              </a:rPr>
              <a:t>Far from tagger maximal rates</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b="1" lang="en-GB" sz="2600" spc="-1" strike="noStrike">
                <a:solidFill>
                  <a:srgbClr val="ff3333"/>
                </a:solidFill>
                <a:uFill>
                  <a:solidFill>
                    <a:srgbClr val="ffffff"/>
                  </a:solidFill>
                </a:uFill>
                <a:latin typeface="Times New Roman"/>
                <a:ea typeface="Arial"/>
              </a:rPr>
              <a:t>R&amp;D on static focusing beam-line</a:t>
            </a:r>
            <a:r>
              <a:rPr lang="en-GB" sz="2600" spc="-1" strike="noStrike">
                <a:solidFill>
                  <a:srgbClr val="ff3333"/>
                </a:solidFill>
                <a:uFill>
                  <a:solidFill>
                    <a:srgbClr val="ffffff"/>
                  </a:solidFill>
                </a:uFill>
                <a:latin typeface="Times New Roman"/>
                <a:ea typeface="Arial"/>
              </a:rPr>
              <a:t> </a:t>
            </a:r>
            <a:r>
              <a:rPr lang="en-GB" sz="2600" spc="-1" strike="noStrike">
                <a:solidFill>
                  <a:srgbClr val="000000"/>
                </a:solidFill>
                <a:uFill>
                  <a:solidFill>
                    <a:srgbClr val="ffffff"/>
                  </a:solidFill>
                </a:uFill>
                <a:latin typeface="Times New Roman"/>
                <a:ea typeface="Arial"/>
              </a:rPr>
              <a:t>to maximize the collection efficiency (~ increase “useful” hadrons/PoT). </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600" spc="-1" strike="noStrike">
                <a:solidFill>
                  <a:srgbClr val="000000"/>
                </a:solidFill>
                <a:uFill>
                  <a:solidFill>
                    <a:srgbClr val="ffffff"/>
                  </a:solidFill>
                </a:uFill>
                <a:latin typeface="Times New Roman"/>
                <a:ea typeface="Arial"/>
              </a:rPr>
              <a:t>the single </a:t>
            </a:r>
            <a:r>
              <a:rPr b="1" lang="en-GB" sz="2600" spc="-1" strike="noStrike">
                <a:solidFill>
                  <a:srgbClr val="00cc33"/>
                </a:solidFill>
                <a:uFill>
                  <a:solidFill>
                    <a:srgbClr val="ffffff"/>
                  </a:solidFill>
                </a:uFill>
                <a:latin typeface="Times New Roman"/>
                <a:ea typeface="Arial"/>
              </a:rPr>
              <a:t>resonant slow extraction</a:t>
            </a:r>
            <a:r>
              <a:rPr lang="en-GB" sz="2600" spc="-1" strike="noStrike">
                <a:solidFill>
                  <a:srgbClr val="000000"/>
                </a:solidFill>
                <a:uFill>
                  <a:solidFill>
                    <a:srgbClr val="ffffff"/>
                  </a:solidFill>
                </a:uFill>
                <a:latin typeface="Times New Roman"/>
                <a:ea typeface="Arial"/>
              </a:rPr>
              <a:t> over O(s) times is less challenging than the multi-Hz version. Sinergies with the needs of </a:t>
            </a:r>
            <a:r>
              <a:rPr b="1" lang="en-GB" sz="2600" spc="-1" strike="noStrike">
                <a:solidFill>
                  <a:srgbClr val="000000"/>
                </a:solidFill>
                <a:uFill>
                  <a:solidFill>
                    <a:srgbClr val="ffffff"/>
                  </a:solidFill>
                </a:uFill>
                <a:latin typeface="Times New Roman"/>
                <a:ea typeface="Arial"/>
              </a:rPr>
              <a:t>SHiP</a:t>
            </a:r>
            <a:r>
              <a:rPr lang="en-GB" sz="2600" spc="-1" strike="noStrike">
                <a:solidFill>
                  <a:srgbClr val="000000"/>
                </a:solidFill>
                <a:uFill>
                  <a:solidFill>
                    <a:srgbClr val="ffffff"/>
                  </a:solidFill>
                </a:uFill>
                <a:latin typeface="Times New Roman"/>
                <a:ea typeface="Arial"/>
              </a:rPr>
              <a:t> proposal at CERN. </a:t>
            </a:r>
            <a:endParaRPr lang="en-GB" sz="1800" spc="-1" strike="noStrike">
              <a:solidFill>
                <a:srgbClr val="000000"/>
              </a:solidFill>
              <a:uFill>
                <a:solidFill>
                  <a:srgbClr val="ffffff"/>
                </a:solidFill>
              </a:uFill>
              <a:latin typeface="Times New Roman"/>
            </a:endParaRPr>
          </a:p>
        </p:txBody>
      </p:sp>
      <p:pic>
        <p:nvPicPr>
          <p:cNvPr id="456" name="" descr=""/>
          <p:cNvPicPr/>
          <p:nvPr/>
        </p:nvPicPr>
        <p:blipFill>
          <a:blip r:embed="rId2"/>
          <a:stretch/>
        </p:blipFill>
        <p:spPr>
          <a:xfrm>
            <a:off x="8388000" y="5040000"/>
            <a:ext cx="1304640" cy="1665720"/>
          </a:xfrm>
          <a:prstGeom prst="rect">
            <a:avLst/>
          </a:prstGeom>
          <a:ln>
            <a:noFill/>
          </a:ln>
        </p:spPr>
      </p:pic>
      <p:pic>
        <p:nvPicPr>
          <p:cNvPr id="457" name="" descr=""/>
          <p:cNvPicPr/>
          <p:nvPr/>
        </p:nvPicPr>
        <p:blipFill>
          <a:blip r:embed="rId3"/>
          <a:stretch/>
        </p:blipFill>
        <p:spPr>
          <a:xfrm>
            <a:off x="7054560" y="5040000"/>
            <a:ext cx="1405440" cy="1728000"/>
          </a:xfrm>
          <a:prstGeom prst="rect">
            <a:avLst/>
          </a:prstGeom>
          <a:ln>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58" name="TextShape 1"/>
          <p:cNvSpPr txBox="1"/>
          <p:nvPr/>
        </p:nvSpPr>
        <p:spPr>
          <a:xfrm>
            <a:off x="0" y="144000"/>
            <a:ext cx="8743320" cy="820800"/>
          </a:xfrm>
          <a:prstGeom prst="rect">
            <a:avLst/>
          </a:prstGeom>
          <a:noFill/>
          <a:ln>
            <a:noFill/>
          </a:ln>
        </p:spPr>
        <p:txBody>
          <a:bodyPr lIns="90000" rIns="90000" tIns="45000" bIns="45000"/>
          <a:p>
            <a:pPr algn="ctr">
              <a:lnSpc>
                <a:spcPct val="100000"/>
              </a:lnSpc>
            </a:pPr>
            <a:r>
              <a:rPr b="1" lang="en-GB" sz="4000" spc="-1" strike="noStrike">
                <a:solidFill>
                  <a:srgbClr val="000000"/>
                </a:solidFill>
                <a:uFill>
                  <a:solidFill>
                    <a:srgbClr val="ffffff"/>
                  </a:solidFill>
                </a:uFill>
                <a:latin typeface="Times New Roman"/>
              </a:rPr>
              <a:t>Scenario B: ''time tagging'' !</a:t>
            </a:r>
            <a:endParaRPr lang="en-GB" sz="1800" spc="-1" strike="noStrike">
              <a:solidFill>
                <a:srgbClr val="000000"/>
              </a:solidFill>
              <a:uFill>
                <a:solidFill>
                  <a:srgbClr val="ffffff"/>
                </a:solidFill>
              </a:uFill>
              <a:latin typeface="Times New Roman"/>
            </a:endParaRPr>
          </a:p>
        </p:txBody>
      </p:sp>
      <p:sp>
        <p:nvSpPr>
          <p:cNvPr id="459" name="TextShape 2"/>
          <p:cNvSpPr txBox="1"/>
          <p:nvPr/>
        </p:nvSpPr>
        <p:spPr>
          <a:xfrm>
            <a:off x="144000" y="4716000"/>
            <a:ext cx="9792000" cy="2511000"/>
          </a:xfrm>
          <a:prstGeom prst="rect">
            <a:avLst/>
          </a:prstGeom>
          <a:noFill/>
          <a:ln>
            <a:noFill/>
          </a:ln>
        </p:spPr>
        <p:txBody>
          <a:bodyPr lIns="90000" rIns="90000" tIns="45000" bIns="45000"/>
          <a:p>
            <a:r>
              <a:rPr lang="en-GB" sz="2400" spc="-1" strike="noStrike">
                <a:solidFill>
                  <a:srgbClr val="ff0000"/>
                </a:solidFill>
                <a:uFill>
                  <a:solidFill>
                    <a:srgbClr val="ffffff"/>
                  </a:solidFill>
                </a:uFill>
                <a:latin typeface="Times New Roman"/>
              </a:rPr>
              <a:t>Accidental tag probability: </a:t>
            </a:r>
            <a:r>
              <a:rPr b="1" lang="en-GB" sz="3200" spc="-1" strike="noStrike">
                <a:solidFill>
                  <a:srgbClr val="ff0000"/>
                </a:solidFill>
                <a:uFill>
                  <a:solidFill>
                    <a:srgbClr val="ffffff"/>
                  </a:solidFill>
                </a:uFill>
                <a:latin typeface="Times New Roman"/>
              </a:rPr>
              <a:t>A ~ 2 </a:t>
            </a:r>
            <a:r>
              <a:rPr b="1" lang="en-GB" sz="3200" spc="-1" strike="noStrike">
                <a:solidFill>
                  <a:srgbClr val="ff0000"/>
                </a:solidFill>
                <a:uFill>
                  <a:solidFill>
                    <a:srgbClr val="ffffff"/>
                  </a:solidFill>
                </a:uFill>
                <a:latin typeface="Standard Symbols L"/>
                <a:ea typeface="Standard Symbols L"/>
              </a:rPr>
              <a:t>´ </a:t>
            </a:r>
            <a:r>
              <a:rPr b="1" lang="en-GB" sz="3200" spc="-1" strike="noStrike">
                <a:solidFill>
                  <a:srgbClr val="ff0000"/>
                </a:solidFill>
                <a:uFill>
                  <a:solidFill>
                    <a:srgbClr val="ffffff"/>
                  </a:solidFill>
                </a:uFill>
                <a:latin typeface="Times New Roman"/>
              </a:rPr>
              <a:t>10</a:t>
            </a:r>
            <a:r>
              <a:rPr b="1" lang="en-GB" sz="3200" spc="-1" strike="noStrike" baseline="33000">
                <a:solidFill>
                  <a:srgbClr val="ff0000"/>
                </a:solidFill>
                <a:uFill>
                  <a:solidFill>
                    <a:srgbClr val="ffffff"/>
                  </a:solidFill>
                </a:uFill>
                <a:latin typeface="Times New Roman"/>
              </a:rPr>
              <a:t>7</a:t>
            </a:r>
            <a:r>
              <a:rPr b="1" lang="en-GB" sz="3200" spc="-1" strike="noStrike">
                <a:solidFill>
                  <a:srgbClr val="ff0000"/>
                </a:solidFill>
                <a:uFill>
                  <a:solidFill>
                    <a:srgbClr val="ffffff"/>
                  </a:solidFill>
                </a:uFill>
                <a:latin typeface="Times New Roman"/>
              </a:rPr>
              <a:t> </a:t>
            </a:r>
            <a:r>
              <a:rPr b="1" lang="en-GB" sz="3200" spc="-1" strike="noStrike">
                <a:solidFill>
                  <a:srgbClr val="ff0000"/>
                </a:solidFill>
                <a:uFill>
                  <a:solidFill>
                    <a:srgbClr val="ffffff"/>
                  </a:solidFill>
                </a:uFill>
                <a:latin typeface="Standard Symbols L"/>
              </a:rPr>
              <a:t>d</a:t>
            </a:r>
            <a:r>
              <a:rPr b="1" lang="en-GB" sz="3200" spc="-1" strike="noStrike">
                <a:solidFill>
                  <a:srgbClr val="ff0000"/>
                </a:solidFill>
                <a:uFill>
                  <a:solidFill>
                    <a:srgbClr val="ffffff"/>
                  </a:solidFill>
                </a:uFill>
                <a:latin typeface="Times New Roman"/>
              </a:rPr>
              <a:t>/T</a:t>
            </a:r>
            <a:r>
              <a:rPr b="1" lang="en-GB" sz="3200" spc="-1" strike="noStrike" baseline="-33000">
                <a:solidFill>
                  <a:srgbClr val="ff0000"/>
                </a:solidFill>
                <a:uFill>
                  <a:solidFill>
                    <a:srgbClr val="ffffff"/>
                  </a:solidFill>
                </a:uFill>
                <a:latin typeface="Times New Roman"/>
              </a:rPr>
              <a:t>extr</a:t>
            </a:r>
            <a:r>
              <a:rPr b="1" lang="en-GB" sz="3200" spc="-1" strike="noStrike">
                <a:solidFill>
                  <a:srgbClr val="ff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b="1" lang="en-GB" sz="2600" spc="-1" strike="noStrike">
                <a:solidFill>
                  <a:srgbClr val="0000ff"/>
                </a:solidFill>
                <a:uFill>
                  <a:solidFill>
                    <a:srgbClr val="ffffff"/>
                  </a:solidFill>
                </a:uFill>
                <a:latin typeface="Times New Roman"/>
              </a:rPr>
              <a:t>T</a:t>
            </a:r>
            <a:r>
              <a:rPr b="1" lang="en-GB" sz="2600" spc="-1" strike="noStrike" baseline="-101000">
                <a:solidFill>
                  <a:srgbClr val="0000ff"/>
                </a:solidFill>
                <a:uFill>
                  <a:solidFill>
                    <a:srgbClr val="ffffff"/>
                  </a:solidFill>
                </a:uFill>
                <a:latin typeface="Times New Roman"/>
              </a:rPr>
              <a:t>extr</a:t>
            </a:r>
            <a:r>
              <a:rPr b="1" lang="en-GB" sz="2600" spc="-1" strike="noStrike">
                <a:solidFill>
                  <a:srgbClr val="0000ff"/>
                </a:solidFill>
                <a:uFill>
                  <a:solidFill>
                    <a:srgbClr val="ffffff"/>
                  </a:solidFill>
                </a:uFill>
                <a:latin typeface="Times New Roman"/>
              </a:rPr>
              <a:t>= 1s</a:t>
            </a:r>
            <a:r>
              <a:rPr b="1" lang="en-GB" sz="2600" spc="-1" strike="noStrike">
                <a:solidFill>
                  <a:srgbClr val="000000"/>
                </a:solidFill>
                <a:uFill>
                  <a:solidFill>
                    <a:srgbClr val="ffffff"/>
                  </a:solidFill>
                </a:uFill>
                <a:latin typeface="Times New Roman"/>
              </a:rPr>
              <a:t> </a:t>
            </a:r>
            <a:r>
              <a:rPr lang="en-GB" sz="2600" spc="-1" strike="noStrike">
                <a:solidFill>
                  <a:srgbClr val="000000"/>
                </a:solidFill>
                <a:uFill>
                  <a:solidFill>
                    <a:srgbClr val="ffffff"/>
                  </a:solidFill>
                </a:uFill>
                <a:latin typeface="Times New Roman"/>
              </a:rPr>
              <a:t>(~ 1 observed e</a:t>
            </a:r>
            <a:r>
              <a:rPr lang="en-GB" sz="2600" spc="-1" strike="noStrike" baseline="33000">
                <a:solidFill>
                  <a:srgbClr val="000000"/>
                </a:solidFill>
                <a:uFill>
                  <a:solidFill>
                    <a:srgbClr val="ffffff"/>
                  </a:solidFill>
                </a:uFill>
                <a:latin typeface="Times New Roman"/>
              </a:rPr>
              <a:t>+</a:t>
            </a:r>
            <a:r>
              <a:rPr lang="en-GB" sz="2600" spc="-1" strike="noStrike">
                <a:solidFill>
                  <a:srgbClr val="000000"/>
                </a:solidFill>
                <a:uFill>
                  <a:solidFill>
                    <a:srgbClr val="ffffff"/>
                  </a:solidFill>
                </a:uFill>
                <a:latin typeface="Times New Roman"/>
              </a:rPr>
              <a:t> / 30 ns) +</a:t>
            </a:r>
            <a:r>
              <a:rPr b="1" lang="en-GB" sz="2600" spc="-1" strike="noStrike">
                <a:solidFill>
                  <a:srgbClr val="000000"/>
                </a:solidFill>
                <a:uFill>
                  <a:solidFill>
                    <a:srgbClr val="ffffff"/>
                  </a:solidFill>
                </a:uFill>
                <a:latin typeface="Times New Roman"/>
              </a:rPr>
              <a:t> </a:t>
            </a:r>
            <a:r>
              <a:rPr b="1" lang="en-GB" sz="2600" spc="-1" strike="noStrike">
                <a:solidFill>
                  <a:srgbClr val="0000ff"/>
                </a:solidFill>
                <a:uFill>
                  <a:solidFill>
                    <a:srgbClr val="ffffff"/>
                  </a:solidFill>
                </a:uFill>
                <a:latin typeface="Times New Roman"/>
                <a:ea typeface="Times New Roman"/>
              </a:rPr>
              <a:t>δ</a:t>
            </a:r>
            <a:r>
              <a:rPr b="1" lang="en-GB" sz="2600" spc="-1" strike="noStrike">
                <a:solidFill>
                  <a:srgbClr val="0000ff"/>
                </a:solidFill>
                <a:uFill>
                  <a:solidFill>
                    <a:srgbClr val="ffffff"/>
                  </a:solidFill>
                </a:uFill>
                <a:latin typeface="Times New Roman"/>
              </a:rPr>
              <a:t> = 1 ns </a:t>
            </a:r>
            <a:r>
              <a:rPr b="1" lang="en-GB" sz="2600" spc="-1" strike="noStrike">
                <a:solidFill>
                  <a:srgbClr val="000000"/>
                </a:solidFill>
                <a:uFill>
                  <a:solidFill>
                    <a:srgbClr val="ffffff"/>
                  </a:solidFill>
                </a:uFill>
                <a:latin typeface="Times New Roman"/>
              </a:rPr>
              <a:t>→ </a:t>
            </a:r>
            <a:r>
              <a:rPr b="1" lang="en-GB" sz="2600" spc="-1" strike="noStrike">
                <a:solidFill>
                  <a:srgbClr val="ff3333"/>
                </a:solidFill>
                <a:uFill>
                  <a:solidFill>
                    <a:srgbClr val="ffffff"/>
                  </a:solidFill>
                </a:uFill>
                <a:latin typeface="Times New Roman"/>
              </a:rPr>
              <a:t>A = 2 %</a:t>
            </a:r>
            <a:r>
              <a:rPr b="1" lang="en-GB" sz="2600" spc="-1" strike="noStrike">
                <a:solidFill>
                  <a:srgbClr val="0000ff"/>
                </a:solidFill>
                <a:uFill>
                  <a:solidFill>
                    <a:srgbClr val="ffffff"/>
                  </a:solidFill>
                </a:uFill>
                <a:latin typeface="Times New Roman"/>
              </a:rPr>
              <a:t>  </a:t>
            </a:r>
            <a:r>
              <a:rPr b="1" lang="en-GB" sz="2600" spc="-1" strike="noStrike">
                <a:solidFill>
                  <a:srgbClr val="009933"/>
                </a:solidFill>
                <a:uFill>
                  <a:solidFill>
                    <a:srgbClr val="ffffff"/>
                  </a:solidFill>
                </a:uFill>
                <a:latin typeface="Times New Roman"/>
              </a:rPr>
              <a:t>OK !</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lang="en-GB" sz="2200" spc="-1" strike="noStrike">
                <a:solidFill>
                  <a:srgbClr val="000000"/>
                </a:solidFill>
                <a:uFill>
                  <a:solidFill>
                    <a:srgbClr val="ffffff"/>
                  </a:solidFill>
                </a:uFill>
                <a:latin typeface="Times New Roman"/>
              </a:rPr>
              <a:t>N.B. horn focusing (scenario A) is not viable if we are interested in time-tagging.</a:t>
            </a:r>
            <a:endParaRPr lang="en-GB" sz="1800" spc="-1" strike="noStrike">
              <a:solidFill>
                <a:srgbClr val="000000"/>
              </a:solidFill>
              <a:uFill>
                <a:solidFill>
                  <a:srgbClr val="ffffff"/>
                </a:solidFill>
              </a:uFill>
              <a:latin typeface="Times New Roman"/>
            </a:endParaRPr>
          </a:p>
          <a:p>
            <a:r>
              <a:rPr lang="en-GB" sz="2200" spc="-1" strike="noStrike">
                <a:solidFill>
                  <a:srgbClr val="000000"/>
                </a:solidFill>
                <a:uFill>
                  <a:solidFill>
                    <a:srgbClr val="ffffff"/>
                  </a:solidFill>
                </a:uFill>
                <a:latin typeface="Times New Roman"/>
              </a:rPr>
              <a:t>T</a:t>
            </a:r>
            <a:r>
              <a:rPr lang="en-GB" sz="2200" spc="-1" strike="noStrike" baseline="-101000">
                <a:solidFill>
                  <a:srgbClr val="000000"/>
                </a:solidFill>
                <a:uFill>
                  <a:solidFill>
                    <a:srgbClr val="ffffff"/>
                  </a:solidFill>
                </a:uFill>
                <a:latin typeface="Times New Roman"/>
              </a:rPr>
              <a:t>extr</a:t>
            </a:r>
            <a:r>
              <a:rPr lang="en-GB" sz="2200" spc="-1" strike="noStrike">
                <a:solidFill>
                  <a:srgbClr val="000000"/>
                </a:solidFill>
                <a:uFill>
                  <a:solidFill>
                    <a:srgbClr val="ffffff"/>
                  </a:solidFill>
                </a:uFill>
                <a:latin typeface="Times New Roman"/>
              </a:rPr>
              <a:t> = 2 ms (1 e</a:t>
            </a:r>
            <a:r>
              <a:rPr lang="en-GB" sz="2200" spc="-1" strike="noStrike" baseline="101000">
                <a:solidFill>
                  <a:srgbClr val="000000"/>
                </a:solidFill>
                <a:uFill>
                  <a:solidFill>
                    <a:srgbClr val="ffffff"/>
                  </a:solidFill>
                </a:uFill>
                <a:latin typeface="Times New Roman"/>
              </a:rPr>
              <a:t>+</a:t>
            </a:r>
            <a:r>
              <a:rPr lang="en-GB" sz="2200" spc="-1" strike="noStrike">
                <a:solidFill>
                  <a:srgbClr val="000000"/>
                </a:solidFill>
                <a:uFill>
                  <a:solidFill>
                    <a:srgbClr val="ffffff"/>
                  </a:solidFill>
                </a:uFill>
                <a:latin typeface="Times New Roman"/>
              </a:rPr>
              <a:t> / 70 ps) even </a:t>
            </a:r>
            <a:r>
              <a:rPr lang="en-GB" sz="2200" spc="-1" strike="noStrike">
                <a:solidFill>
                  <a:srgbClr val="000000"/>
                </a:solidFill>
                <a:uFill>
                  <a:solidFill>
                    <a:srgbClr val="ffffff"/>
                  </a:solidFill>
                </a:uFill>
                <a:latin typeface="Times New Roman"/>
                <a:ea typeface="Times New Roman"/>
              </a:rPr>
              <a:t>δ</a:t>
            </a:r>
            <a:r>
              <a:rPr lang="en-GB" sz="2200" spc="-1" strike="noStrike">
                <a:solidFill>
                  <a:srgbClr val="000000"/>
                </a:solidFill>
                <a:uFill>
                  <a:solidFill>
                    <a:srgbClr val="ffffff"/>
                  </a:solidFill>
                </a:uFill>
                <a:latin typeface="Times New Roman"/>
              </a:rPr>
              <a:t> = 50 ps gives A = 50%.</a:t>
            </a:r>
            <a:endParaRPr lang="en-GB" sz="1800" spc="-1" strike="noStrike">
              <a:solidFill>
                <a:srgbClr val="000000"/>
              </a:solidFill>
              <a:uFill>
                <a:solidFill>
                  <a:srgbClr val="ffffff"/>
                </a:solidFill>
              </a:uFill>
              <a:latin typeface="Times New Roman"/>
            </a:endParaRPr>
          </a:p>
        </p:txBody>
      </p:sp>
      <p:sp>
        <p:nvSpPr>
          <p:cNvPr id="460" name="CustomShape 3"/>
          <p:cNvSpPr/>
          <p:nvPr/>
        </p:nvSpPr>
        <p:spPr>
          <a:xfrm>
            <a:off x="3875760" y="3675240"/>
            <a:ext cx="2559600" cy="101520"/>
          </a:xfrm>
          <a:prstGeom prst="rect">
            <a:avLst/>
          </a:prstGeom>
          <a:solidFill>
            <a:srgbClr val="ffcc00"/>
          </a:solidFill>
          <a:ln>
            <a:solidFill>
              <a:srgbClr val="ffffff"/>
            </a:solidFill>
          </a:ln>
        </p:spPr>
        <p:style>
          <a:lnRef idx="0"/>
          <a:fillRef idx="0"/>
          <a:effectRef idx="0"/>
          <a:fontRef idx="minor"/>
        </p:style>
      </p:sp>
      <p:sp>
        <p:nvSpPr>
          <p:cNvPr id="461" name="CustomShape 4"/>
          <p:cNvSpPr/>
          <p:nvPr/>
        </p:nvSpPr>
        <p:spPr>
          <a:xfrm>
            <a:off x="3875760" y="3276360"/>
            <a:ext cx="2559600" cy="101520"/>
          </a:xfrm>
          <a:prstGeom prst="rect">
            <a:avLst/>
          </a:prstGeom>
          <a:solidFill>
            <a:srgbClr val="ffcc00"/>
          </a:solidFill>
          <a:ln>
            <a:solidFill>
              <a:srgbClr val="ffffff"/>
            </a:solidFill>
          </a:ln>
        </p:spPr>
        <p:style>
          <a:lnRef idx="0"/>
          <a:fillRef idx="0"/>
          <a:effectRef idx="0"/>
          <a:fontRef idx="minor"/>
        </p:style>
      </p:sp>
      <p:sp>
        <p:nvSpPr>
          <p:cNvPr id="462" name="CustomShape 5"/>
          <p:cNvSpPr/>
          <p:nvPr/>
        </p:nvSpPr>
        <p:spPr>
          <a:xfrm>
            <a:off x="8994600" y="3139560"/>
            <a:ext cx="822600" cy="731880"/>
          </a:xfrm>
          <a:prstGeom prst="rect">
            <a:avLst/>
          </a:prstGeom>
          <a:solidFill>
            <a:srgbClr val="ffcc00"/>
          </a:solidFill>
          <a:ln>
            <a:solidFill>
              <a:srgbClr val="ffffff"/>
            </a:solidFill>
          </a:ln>
        </p:spPr>
        <p:style>
          <a:lnRef idx="0"/>
          <a:fillRef idx="0"/>
          <a:effectRef idx="0"/>
          <a:fontRef idx="minor"/>
        </p:style>
      </p:sp>
      <p:sp>
        <p:nvSpPr>
          <p:cNvPr id="463" name="Line 6"/>
          <p:cNvSpPr/>
          <p:nvPr/>
        </p:nvSpPr>
        <p:spPr>
          <a:xfrm>
            <a:off x="3676320" y="3524760"/>
            <a:ext cx="6141240" cy="0"/>
          </a:xfrm>
          <a:prstGeom prst="line">
            <a:avLst/>
          </a:prstGeom>
          <a:ln>
            <a:solidFill>
              <a:srgbClr val="000000"/>
            </a:solidFill>
            <a:custDash/>
          </a:ln>
        </p:spPr>
        <p:style>
          <a:lnRef idx="0"/>
          <a:fillRef idx="0"/>
          <a:effectRef idx="0"/>
          <a:fontRef idx="minor"/>
        </p:style>
      </p:sp>
      <p:sp>
        <p:nvSpPr>
          <p:cNvPr id="464" name="Line 7"/>
          <p:cNvSpPr/>
          <p:nvPr/>
        </p:nvSpPr>
        <p:spPr>
          <a:xfrm flipV="1">
            <a:off x="4972680" y="3377880"/>
            <a:ext cx="1005480" cy="146880"/>
          </a:xfrm>
          <a:prstGeom prst="line">
            <a:avLst/>
          </a:prstGeom>
          <a:ln>
            <a:solidFill>
              <a:srgbClr val="000000"/>
            </a:solidFill>
          </a:ln>
        </p:spPr>
        <p:style>
          <a:lnRef idx="0"/>
          <a:fillRef idx="0"/>
          <a:effectRef idx="0"/>
          <a:fontRef idx="minor"/>
        </p:style>
      </p:sp>
      <p:sp>
        <p:nvSpPr>
          <p:cNvPr id="465" name="Line 8"/>
          <p:cNvSpPr/>
          <p:nvPr/>
        </p:nvSpPr>
        <p:spPr>
          <a:xfrm>
            <a:off x="5978160" y="3195000"/>
            <a:ext cx="0" cy="914760"/>
          </a:xfrm>
          <a:prstGeom prst="line">
            <a:avLst/>
          </a:prstGeom>
          <a:ln>
            <a:solidFill>
              <a:srgbClr val="000000"/>
            </a:solidFill>
          </a:ln>
        </p:spPr>
        <p:style>
          <a:lnRef idx="0"/>
          <a:fillRef idx="0"/>
          <a:effectRef idx="0"/>
          <a:fontRef idx="minor"/>
        </p:style>
      </p:sp>
      <p:sp>
        <p:nvSpPr>
          <p:cNvPr id="466" name="Line 9"/>
          <p:cNvSpPr/>
          <p:nvPr/>
        </p:nvSpPr>
        <p:spPr>
          <a:xfrm flipV="1">
            <a:off x="9360360" y="3348360"/>
            <a:ext cx="216000" cy="29520"/>
          </a:xfrm>
          <a:prstGeom prst="line">
            <a:avLst/>
          </a:prstGeom>
          <a:ln>
            <a:solidFill>
              <a:srgbClr val="000000"/>
            </a:solidFill>
          </a:ln>
        </p:spPr>
        <p:style>
          <a:lnRef idx="0"/>
          <a:fillRef idx="0"/>
          <a:effectRef idx="0"/>
          <a:fontRef idx="minor"/>
        </p:style>
      </p:sp>
      <p:sp>
        <p:nvSpPr>
          <p:cNvPr id="467" name="Line 10"/>
          <p:cNvSpPr/>
          <p:nvPr/>
        </p:nvSpPr>
        <p:spPr>
          <a:xfrm>
            <a:off x="9360360" y="3377880"/>
            <a:ext cx="182880" cy="0"/>
          </a:xfrm>
          <a:prstGeom prst="line">
            <a:avLst/>
          </a:prstGeom>
          <a:ln>
            <a:solidFill>
              <a:srgbClr val="000000"/>
            </a:solidFill>
          </a:ln>
        </p:spPr>
        <p:style>
          <a:lnRef idx="0"/>
          <a:fillRef idx="0"/>
          <a:effectRef idx="0"/>
          <a:fontRef idx="minor"/>
        </p:style>
      </p:sp>
      <p:sp>
        <p:nvSpPr>
          <p:cNvPr id="468" name="Line 11"/>
          <p:cNvSpPr/>
          <p:nvPr/>
        </p:nvSpPr>
        <p:spPr>
          <a:xfrm>
            <a:off x="9360360" y="3377880"/>
            <a:ext cx="182880" cy="42480"/>
          </a:xfrm>
          <a:prstGeom prst="line">
            <a:avLst/>
          </a:prstGeom>
          <a:ln>
            <a:solidFill>
              <a:srgbClr val="000000"/>
            </a:solidFill>
          </a:ln>
        </p:spPr>
        <p:style>
          <a:lnRef idx="0"/>
          <a:fillRef idx="0"/>
          <a:effectRef idx="0"/>
          <a:fontRef idx="minor"/>
        </p:style>
      </p:sp>
      <p:sp>
        <p:nvSpPr>
          <p:cNvPr id="469" name="Line 12"/>
          <p:cNvSpPr/>
          <p:nvPr/>
        </p:nvSpPr>
        <p:spPr>
          <a:xfrm>
            <a:off x="9361080" y="3195000"/>
            <a:ext cx="0" cy="914760"/>
          </a:xfrm>
          <a:prstGeom prst="line">
            <a:avLst/>
          </a:prstGeom>
          <a:ln>
            <a:solidFill>
              <a:srgbClr val="000000"/>
            </a:solidFill>
          </a:ln>
        </p:spPr>
        <p:style>
          <a:lnRef idx="0"/>
          <a:fillRef idx="0"/>
          <a:effectRef idx="0"/>
          <a:fontRef idx="minor"/>
        </p:style>
      </p:sp>
      <p:sp>
        <p:nvSpPr>
          <p:cNvPr id="470" name="Line 13"/>
          <p:cNvSpPr/>
          <p:nvPr/>
        </p:nvSpPr>
        <p:spPr>
          <a:xfrm>
            <a:off x="6033600" y="3962520"/>
            <a:ext cx="3291480" cy="0"/>
          </a:xfrm>
          <a:prstGeom prst="line">
            <a:avLst/>
          </a:prstGeom>
          <a:ln>
            <a:solidFill>
              <a:srgbClr val="000000"/>
            </a:solidFill>
            <a:headEnd len="med" type="triangle" w="med"/>
            <a:tailEnd len="med" type="triangle" w="med"/>
          </a:ln>
        </p:spPr>
        <p:style>
          <a:lnRef idx="0"/>
          <a:fillRef idx="0"/>
          <a:effectRef idx="0"/>
          <a:fontRef idx="minor"/>
        </p:style>
      </p:sp>
      <p:sp>
        <p:nvSpPr>
          <p:cNvPr id="471" name="TextShape 14"/>
          <p:cNvSpPr txBox="1"/>
          <p:nvPr/>
        </p:nvSpPr>
        <p:spPr>
          <a:xfrm>
            <a:off x="7485480" y="3622680"/>
            <a:ext cx="320760" cy="398160"/>
          </a:xfrm>
          <a:prstGeom prst="rect">
            <a:avLst/>
          </a:prstGeom>
          <a:noFill/>
          <a:ln>
            <a:noFill/>
          </a:ln>
        </p:spPr>
        <p:txBody>
          <a:bodyPr lIns="0" rIns="0" tIns="0" bIns="0"/>
          <a:p>
            <a:pPr algn="ctr"/>
            <a:r>
              <a:rPr lang="en-GB" sz="2400" spc="-1" strike="noStrike">
                <a:solidFill>
                  <a:srgbClr val="000000"/>
                </a:solidFill>
                <a:uFill>
                  <a:solidFill>
                    <a:srgbClr val="ffffff"/>
                  </a:solidFill>
                </a:uFill>
                <a:latin typeface="Standard Symbols L"/>
              </a:rPr>
              <a:t>D</a:t>
            </a:r>
            <a:endParaRPr lang="en-GB" sz="2400" spc="-1" strike="noStrike">
              <a:solidFill>
                <a:srgbClr val="000000"/>
              </a:solidFill>
              <a:uFill>
                <a:solidFill>
                  <a:srgbClr val="ffffff"/>
                </a:solidFill>
              </a:uFill>
              <a:latin typeface="Times New Roman"/>
            </a:endParaRPr>
          </a:p>
        </p:txBody>
      </p:sp>
      <p:sp>
        <p:nvSpPr>
          <p:cNvPr id="472" name="Line 15"/>
          <p:cNvSpPr/>
          <p:nvPr/>
        </p:nvSpPr>
        <p:spPr>
          <a:xfrm>
            <a:off x="4934520" y="3195000"/>
            <a:ext cx="0" cy="914760"/>
          </a:xfrm>
          <a:prstGeom prst="line">
            <a:avLst/>
          </a:prstGeom>
          <a:ln>
            <a:solidFill>
              <a:srgbClr val="000000"/>
            </a:solidFill>
          </a:ln>
        </p:spPr>
        <p:style>
          <a:lnRef idx="0"/>
          <a:fillRef idx="0"/>
          <a:effectRef idx="0"/>
          <a:fontRef idx="minor"/>
        </p:style>
      </p:sp>
      <p:sp>
        <p:nvSpPr>
          <p:cNvPr id="473" name="Line 16"/>
          <p:cNvSpPr/>
          <p:nvPr/>
        </p:nvSpPr>
        <p:spPr>
          <a:xfrm flipV="1">
            <a:off x="4972680" y="3377880"/>
            <a:ext cx="4387680" cy="146880"/>
          </a:xfrm>
          <a:prstGeom prst="line">
            <a:avLst/>
          </a:prstGeom>
          <a:ln>
            <a:solidFill>
              <a:srgbClr val="000000"/>
            </a:solidFill>
            <a:custDash/>
          </a:ln>
        </p:spPr>
        <p:style>
          <a:lnRef idx="0"/>
          <a:fillRef idx="0"/>
          <a:effectRef idx="0"/>
          <a:fontRef idx="minor"/>
        </p:style>
      </p:sp>
      <p:sp>
        <p:nvSpPr>
          <p:cNvPr id="474" name="TextShape 17"/>
          <p:cNvSpPr txBox="1"/>
          <p:nvPr/>
        </p:nvSpPr>
        <p:spPr>
          <a:xfrm>
            <a:off x="5960880" y="2926800"/>
            <a:ext cx="377280" cy="385200"/>
          </a:xfrm>
          <a:prstGeom prst="rect">
            <a:avLst/>
          </a:prstGeom>
          <a:noFill/>
          <a:ln>
            <a:noFill/>
          </a:ln>
        </p:spPr>
        <p:txBody>
          <a:bodyPr lIns="90000" rIns="90000" tIns="45000" bIns="45000"/>
          <a:p>
            <a:r>
              <a:rPr lang="en-GB" sz="2000" spc="-1" strike="noStrike">
                <a:solidFill>
                  <a:srgbClr val="000000"/>
                </a:solidFill>
                <a:uFill>
                  <a:solidFill>
                    <a:srgbClr val="ffffff"/>
                  </a:solidFill>
                </a:uFill>
                <a:latin typeface="Times New Roman"/>
              </a:rPr>
              <a:t>e</a:t>
            </a:r>
            <a:r>
              <a:rPr lang="en-GB" sz="20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475" name="TextShape 18"/>
          <p:cNvSpPr txBox="1"/>
          <p:nvPr/>
        </p:nvSpPr>
        <p:spPr>
          <a:xfrm>
            <a:off x="9324360" y="2844360"/>
            <a:ext cx="560160" cy="468000"/>
          </a:xfrm>
          <a:prstGeom prst="rect">
            <a:avLst/>
          </a:prstGeom>
          <a:noFill/>
          <a:ln>
            <a:noFill/>
          </a:ln>
        </p:spPr>
        <p:txBody>
          <a:bodyPr lIns="90000" rIns="90000" tIns="45000" bIns="45000"/>
          <a:p>
            <a:r>
              <a:rPr lang="en-GB" sz="2000" spc="-1" strike="noStrike">
                <a:solidFill>
                  <a:srgbClr val="000000"/>
                </a:solidFill>
                <a:uFill>
                  <a:solidFill>
                    <a:srgbClr val="ffffff"/>
                  </a:solidFill>
                </a:uFill>
                <a:latin typeface="Times New Roman"/>
                <a:ea typeface="Times New Roman"/>
              </a:rPr>
              <a:t>ν</a:t>
            </a:r>
            <a:r>
              <a:rPr lang="en-GB" sz="2000" spc="-1" strike="noStrike" baseline="-101000">
                <a:solidFill>
                  <a:srgbClr val="000000"/>
                </a:solidFill>
                <a:uFill>
                  <a:solidFill>
                    <a:srgbClr val="ffffff"/>
                  </a:solidFill>
                </a:uFill>
                <a:latin typeface="Times New Roman"/>
              </a:rPr>
              <a:t>e</a:t>
            </a:r>
            <a:r>
              <a:rPr lang="en-GB" sz="2000" spc="-1" strike="noStrike" baseline="101000">
                <a:solidFill>
                  <a:srgbClr val="000000"/>
                </a:solidFill>
                <a:uFill>
                  <a:solidFill>
                    <a:srgbClr val="ffffff"/>
                  </a:solidFill>
                </a:uFill>
                <a:latin typeface="Times New Roman"/>
              </a:rPr>
              <a:t>CC</a:t>
            </a:r>
            <a:endParaRPr lang="en-GB" sz="1800" spc="-1" strike="noStrike">
              <a:solidFill>
                <a:srgbClr val="000000"/>
              </a:solidFill>
              <a:uFill>
                <a:solidFill>
                  <a:srgbClr val="ffffff"/>
                </a:solidFill>
              </a:uFill>
              <a:latin typeface="Times New Roman"/>
            </a:endParaRPr>
          </a:p>
        </p:txBody>
      </p:sp>
      <p:sp>
        <p:nvSpPr>
          <p:cNvPr id="476" name="TextShape 19"/>
          <p:cNvSpPr txBox="1"/>
          <p:nvPr/>
        </p:nvSpPr>
        <p:spPr>
          <a:xfrm>
            <a:off x="190440" y="2929680"/>
            <a:ext cx="7225560" cy="1502640"/>
          </a:xfrm>
          <a:prstGeom prst="rect">
            <a:avLst/>
          </a:prstGeom>
          <a:noFill/>
          <a:ln>
            <a:noFill/>
          </a:ln>
        </p:spPr>
        <p:txBody>
          <a:bodyPr lIns="90000" rIns="90000" tIns="45000" bIns="45000"/>
          <a:p>
            <a:r>
              <a:rPr lang="en-GB" sz="2200" spc="-1" strike="noStrike">
                <a:solidFill>
                  <a:srgbClr val="000000"/>
                </a:solidFill>
                <a:uFill>
                  <a:solidFill>
                    <a:srgbClr val="ffffff"/>
                  </a:solidFill>
                </a:uFill>
                <a:latin typeface="Times New Roman"/>
              </a:rPr>
              <a:t>Time coincidence of </a:t>
            </a:r>
            <a:endParaRPr lang="en-GB" sz="1800" spc="-1" strike="noStrike">
              <a:solidFill>
                <a:srgbClr val="000000"/>
              </a:solidFill>
              <a:uFill>
                <a:solidFill>
                  <a:srgbClr val="ffffff"/>
                </a:solidFill>
              </a:uFill>
              <a:latin typeface="Times New Roman"/>
            </a:endParaRPr>
          </a:p>
          <a:p>
            <a:r>
              <a:rPr lang="en-GB" sz="2200" spc="-1" strike="noStrike">
                <a:solidFill>
                  <a:srgbClr val="000000"/>
                </a:solidFill>
                <a:uFill>
                  <a:solidFill>
                    <a:srgbClr val="ffffff"/>
                  </a:solidFill>
                </a:uFill>
                <a:latin typeface="Times New Roman"/>
                <a:ea typeface="Times New Roman"/>
              </a:rPr>
              <a:t>ν</a:t>
            </a:r>
            <a:r>
              <a:rPr lang="en-GB" sz="2200" spc="-1" strike="noStrike" baseline="-101000">
                <a:solidFill>
                  <a:srgbClr val="000000"/>
                </a:solidFill>
                <a:uFill>
                  <a:solidFill>
                    <a:srgbClr val="ffffff"/>
                  </a:solidFill>
                </a:uFill>
                <a:latin typeface="Times New Roman"/>
              </a:rPr>
              <a:t>e</a:t>
            </a:r>
            <a:r>
              <a:rPr lang="en-GB" sz="2200" spc="-1" strike="noStrike" baseline="101000">
                <a:solidFill>
                  <a:srgbClr val="000000"/>
                </a:solidFill>
                <a:uFill>
                  <a:solidFill>
                    <a:srgbClr val="ffffff"/>
                  </a:solidFill>
                </a:uFill>
                <a:latin typeface="Times New Roman"/>
              </a:rPr>
              <a:t>CC </a:t>
            </a:r>
            <a:r>
              <a:rPr lang="en-GB" sz="2200" spc="-1" strike="noStrike">
                <a:solidFill>
                  <a:srgbClr val="000000"/>
                </a:solidFill>
                <a:uFill>
                  <a:solidFill>
                    <a:srgbClr val="ffffff"/>
                  </a:solidFill>
                </a:uFill>
                <a:latin typeface="Times New Roman"/>
              </a:rPr>
              <a:t>and e</a:t>
            </a:r>
            <a:r>
              <a:rPr lang="en-GB" sz="2200" spc="-1" strike="noStrike" baseline="101000">
                <a:solidFill>
                  <a:srgbClr val="000000"/>
                </a:solidFill>
                <a:uFill>
                  <a:solidFill>
                    <a:srgbClr val="ffffff"/>
                  </a:solidFill>
                </a:uFill>
                <a:latin typeface="Times New Roman"/>
              </a:rPr>
              <a:t>+       </a:t>
            </a:r>
            <a:r>
              <a:rPr lang="en-GB" sz="2200" spc="-1" strike="noStrike">
                <a:solidFill>
                  <a:srgbClr val="0000ff"/>
                </a:solidFill>
                <a:uFill>
                  <a:solidFill>
                    <a:srgbClr val="ffffff"/>
                  </a:solidFill>
                </a:uFill>
                <a:latin typeface="Times New Roman"/>
              </a:rPr>
              <a:t>|</a:t>
            </a:r>
            <a:r>
              <a:rPr lang="en-GB" sz="2200" spc="-1" strike="noStrike">
                <a:solidFill>
                  <a:srgbClr val="0000ff"/>
                </a:solidFill>
                <a:uFill>
                  <a:solidFill>
                    <a:srgbClr val="ffffff"/>
                  </a:solidFill>
                </a:uFill>
                <a:latin typeface="Times New Roman"/>
                <a:ea typeface="Times New Roman"/>
              </a:rPr>
              <a:t>δ</a:t>
            </a:r>
            <a:r>
              <a:rPr lang="en-GB" sz="2200" spc="-1" strike="noStrike">
                <a:solidFill>
                  <a:srgbClr val="0000ff"/>
                </a:solidFill>
                <a:uFill>
                  <a:solidFill>
                    <a:srgbClr val="ffffff"/>
                  </a:solidFill>
                </a:uFill>
                <a:latin typeface="Times New Roman"/>
              </a:rPr>
              <a:t>t - </a:t>
            </a:r>
            <a:r>
              <a:rPr lang="en-GB" sz="2200" spc="-1" strike="noStrike">
                <a:solidFill>
                  <a:srgbClr val="0000ff"/>
                </a:solidFill>
                <a:uFill>
                  <a:solidFill>
                    <a:srgbClr val="ffffff"/>
                  </a:solidFill>
                </a:uFill>
                <a:latin typeface="Times New Roman"/>
                <a:ea typeface="Times New Roman"/>
              </a:rPr>
              <a:t>Δ</a:t>
            </a:r>
            <a:r>
              <a:rPr lang="en-GB" sz="2200" spc="-1" strike="noStrike">
                <a:solidFill>
                  <a:srgbClr val="0000ff"/>
                </a:solidFill>
                <a:uFill>
                  <a:solidFill>
                    <a:srgbClr val="ffffff"/>
                  </a:solidFill>
                </a:uFill>
                <a:latin typeface="Times New Roman"/>
              </a:rPr>
              <a:t>/c| &lt; </a:t>
            </a:r>
            <a:r>
              <a:rPr lang="en-GB" sz="2200" spc="-1" strike="noStrike">
                <a:solidFill>
                  <a:srgbClr val="0000ff"/>
                </a:solidFill>
                <a:uFill>
                  <a:solidFill>
                    <a:srgbClr val="ffffff"/>
                  </a:solidFill>
                </a:uFill>
                <a:latin typeface="Times New Roman"/>
                <a:ea typeface="Times New Roman"/>
              </a:rPr>
              <a:t>δ</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lang="en-GB" sz="2400" spc="-1" strike="noStrike">
                <a:solidFill>
                  <a:srgbClr val="0000ff"/>
                </a:solidFill>
                <a:uFill>
                  <a:solidFill>
                    <a:srgbClr val="ffffff"/>
                  </a:solidFill>
                </a:uFill>
                <a:latin typeface="Times New Roman"/>
                <a:ea typeface="Times New Roman"/>
              </a:rPr>
              <a:t>δ</a:t>
            </a:r>
            <a:r>
              <a:rPr lang="en-GB" sz="2000" spc="-1" strike="noStrike">
                <a:solidFill>
                  <a:srgbClr val="0000ff"/>
                </a:solidFill>
                <a:uFill>
                  <a:solidFill>
                    <a:srgbClr val="ffffff"/>
                  </a:solidFill>
                </a:uFill>
                <a:latin typeface="Times New Roman"/>
                <a:ea typeface="Times New Roman"/>
              </a:rPr>
              <a:t> = combined t-resolution (e</a:t>
            </a:r>
            <a:r>
              <a:rPr lang="en-GB" sz="2000" spc="-1" strike="noStrike" baseline="101000">
                <a:solidFill>
                  <a:srgbClr val="0000ff"/>
                </a:solidFill>
                <a:uFill>
                  <a:solidFill>
                    <a:srgbClr val="ffffff"/>
                  </a:solidFill>
                </a:uFill>
                <a:latin typeface="Times New Roman"/>
                <a:ea typeface="Times New Roman"/>
              </a:rPr>
              <a:t>+</a:t>
            </a:r>
            <a:r>
              <a:rPr lang="en-GB" sz="2000" spc="-1" strike="noStrike">
                <a:solidFill>
                  <a:srgbClr val="0000ff"/>
                </a:solidFill>
                <a:uFill>
                  <a:solidFill>
                    <a:srgbClr val="ffffff"/>
                  </a:solidFill>
                </a:uFill>
                <a:latin typeface="Times New Roman"/>
                <a:ea typeface="Times New Roman"/>
              </a:rPr>
              <a:t> tagger and </a:t>
            </a:r>
            <a:r>
              <a:rPr lang="en-GB" sz="2000" spc="-1" strike="noStrike">
                <a:solidFill>
                  <a:srgbClr val="0000ff"/>
                </a:solidFill>
                <a:uFill>
                  <a:solidFill>
                    <a:srgbClr val="ffffff"/>
                  </a:solidFill>
                </a:uFill>
                <a:latin typeface="Standard Symbols L"/>
                <a:ea typeface="Times New Roman"/>
              </a:rPr>
              <a:t>n</a:t>
            </a:r>
            <a:r>
              <a:rPr lang="en-GB" sz="2000" spc="-1" strike="noStrike">
                <a:solidFill>
                  <a:srgbClr val="0000ff"/>
                </a:solidFill>
                <a:uFill>
                  <a:solidFill>
                    <a:srgbClr val="ffffff"/>
                  </a:solidFill>
                </a:uFill>
                <a:latin typeface="Times New Roman"/>
                <a:ea typeface="Times New Roman"/>
              </a:rPr>
              <a:t> detector) </a:t>
            </a:r>
            <a:endParaRPr lang="en-GB" sz="1800" spc="-1" strike="noStrike">
              <a:solidFill>
                <a:srgbClr val="000000"/>
              </a:solidFill>
              <a:uFill>
                <a:solidFill>
                  <a:srgbClr val="ffffff"/>
                </a:solidFill>
              </a:uFill>
              <a:latin typeface="Times New Roman"/>
            </a:endParaRPr>
          </a:p>
        </p:txBody>
      </p:sp>
      <p:sp>
        <p:nvSpPr>
          <p:cNvPr id="477" name="TextShape 20"/>
          <p:cNvSpPr txBox="1"/>
          <p:nvPr/>
        </p:nvSpPr>
        <p:spPr>
          <a:xfrm>
            <a:off x="109080" y="792000"/>
            <a:ext cx="9790920" cy="222660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ea typeface="Arial"/>
              </a:rPr>
              <a:t>Event time dilution → </a:t>
            </a:r>
            <a:r>
              <a:rPr b="1" lang="en-GB" sz="2400" spc="-1" strike="noStrike">
                <a:solidFill>
                  <a:srgbClr val="000000"/>
                </a:solidFill>
                <a:uFill>
                  <a:solidFill>
                    <a:srgbClr val="ffffff"/>
                  </a:solidFill>
                </a:uFill>
                <a:latin typeface="Times New Roman"/>
                <a:ea typeface="Arial"/>
              </a:rPr>
              <a:t>Time-tagging</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ea typeface="Arial"/>
              </a:rPr>
              <a:t>Associating a single neutrino interaction to a tagged e</a:t>
            </a:r>
            <a:r>
              <a:rPr b="1" lang="en-GB" sz="2400" spc="-1" strike="noStrike" baseline="33000">
                <a:solidFill>
                  <a:srgbClr val="000000"/>
                </a:solidFill>
                <a:uFill>
                  <a:solidFill>
                    <a:srgbClr val="ffffff"/>
                  </a:solidFill>
                </a:uFill>
                <a:latin typeface="Times New Roman"/>
                <a:ea typeface="Arial"/>
              </a:rPr>
              <a:t>+</a:t>
            </a:r>
            <a:r>
              <a:rPr b="1" lang="en-GB" sz="2400" spc="-1" strike="noStrike">
                <a:solidFill>
                  <a:srgbClr val="000000"/>
                </a:solidFill>
                <a:uFill>
                  <a:solidFill>
                    <a:srgbClr val="ffffff"/>
                  </a:solidFill>
                </a:uFill>
                <a:latin typeface="Times New Roman"/>
                <a:ea typeface="Arial"/>
              </a:rPr>
              <a:t> with a </a:t>
            </a:r>
            <a:endParaRPr lang="en-GB" sz="1800" spc="-1" strike="noStrike">
              <a:solidFill>
                <a:srgbClr val="000000"/>
              </a:solidFill>
              <a:uFill>
                <a:solidFill>
                  <a:srgbClr val="ffffff"/>
                </a:solidFill>
              </a:uFill>
              <a:latin typeface="Times New Roman"/>
            </a:endParaRPr>
          </a:p>
          <a:p>
            <a:r>
              <a:rPr lang="en-GB" sz="2400" spc="-1" strike="noStrike">
                <a:solidFill>
                  <a:srgbClr val="000000"/>
                </a:solidFill>
                <a:uFill>
                  <a:solidFill>
                    <a:srgbClr val="ffffff"/>
                  </a:solidFill>
                </a:uFill>
                <a:latin typeface="Times New Roman"/>
              </a:rPr>
              <a:t>small “accidental coincidence” probability through </a:t>
            </a:r>
            <a:r>
              <a:rPr b="1" lang="en-GB" sz="2400" spc="-1" strike="noStrike">
                <a:solidFill>
                  <a:srgbClr val="000000"/>
                </a:solidFill>
                <a:uFill>
                  <a:solidFill>
                    <a:srgbClr val="ffffff"/>
                  </a:solidFill>
                </a:uFill>
                <a:latin typeface="Times New Roman"/>
              </a:rPr>
              <a:t>time coincidences</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400" spc="-1" strike="noStrike">
                <a:solidFill>
                  <a:srgbClr val="0000ff"/>
                </a:solidFill>
                <a:uFill>
                  <a:solidFill>
                    <a:srgbClr val="ffffff"/>
                  </a:solidFill>
                </a:uFill>
                <a:latin typeface="Times New Roman"/>
              </a:rPr>
              <a:t>E</a:t>
            </a:r>
            <a:r>
              <a:rPr b="1" lang="en-GB" sz="2400" spc="-1" strike="noStrike" baseline="-101000">
                <a:solidFill>
                  <a:srgbClr val="0000ff"/>
                </a:solidFill>
                <a:uFill>
                  <a:solidFill>
                    <a:srgbClr val="ffffff"/>
                  </a:solidFill>
                </a:uFill>
                <a:latin typeface="Times New Roman"/>
                <a:ea typeface="Times New Roman"/>
              </a:rPr>
              <a:t>ν</a:t>
            </a:r>
            <a:r>
              <a:rPr b="1" lang="en-GB" sz="2400" spc="-1" strike="noStrike">
                <a:solidFill>
                  <a:srgbClr val="0000ff"/>
                </a:solidFill>
                <a:uFill>
                  <a:solidFill>
                    <a:srgbClr val="ffffff"/>
                  </a:solidFill>
                </a:uFill>
                <a:latin typeface="Times New Roman"/>
              </a:rPr>
              <a:t> and flavor of the neutrino know ''a priori'' event by event.</a:t>
            </a:r>
            <a:endParaRPr lang="en-GB" sz="1800" spc="-1" strike="noStrike">
              <a:solidFill>
                <a:srgbClr val="000000"/>
              </a:solidFill>
              <a:uFill>
                <a:solidFill>
                  <a:srgbClr val="ffffff"/>
                </a:solidFill>
              </a:uFill>
              <a:latin typeface="Times New Roman"/>
            </a:endParaRPr>
          </a:p>
          <a:p>
            <a:r>
              <a:rPr lang="en-GB" sz="2000" spc="-1" strike="noStrike">
                <a:solidFill>
                  <a:srgbClr val="0000ff"/>
                </a:solidFill>
                <a:uFill>
                  <a:solidFill>
                    <a:srgbClr val="ffffff"/>
                  </a:solidFill>
                </a:uFill>
                <a:latin typeface="Times New Roman"/>
              </a:rPr>
              <a:t>Superior purity. Combine E</a:t>
            </a:r>
            <a:r>
              <a:rPr lang="en-GB" sz="2000" spc="-1" strike="noStrike" baseline="-101000">
                <a:solidFill>
                  <a:srgbClr val="0000ff"/>
                </a:solidFill>
                <a:uFill>
                  <a:solidFill>
                    <a:srgbClr val="ffffff"/>
                  </a:solidFill>
                </a:uFill>
                <a:latin typeface="Times New Roman"/>
                <a:ea typeface="Times New Roman"/>
              </a:rPr>
              <a:t>ν</a:t>
            </a:r>
            <a:r>
              <a:rPr lang="en-GB" sz="2000" spc="-1" strike="noStrike">
                <a:solidFill>
                  <a:srgbClr val="0000ff"/>
                </a:solidFill>
                <a:uFill>
                  <a:solidFill>
                    <a:srgbClr val="ffffff"/>
                  </a:solidFill>
                </a:uFill>
                <a:latin typeface="Times New Roman"/>
              </a:rPr>
              <a:t> from decay with the one deduced from the interaction. </a:t>
            </a:r>
            <a:endParaRPr lang="en-GB" sz="1800" spc="-1" strike="noStrike">
              <a:solidFill>
                <a:srgbClr val="000000"/>
              </a:solidFill>
              <a:uFill>
                <a:solidFill>
                  <a:srgbClr val="ffffff"/>
                </a:solidFill>
              </a:uFill>
              <a:latin typeface="Times New Roman"/>
            </a:endParaRPr>
          </a:p>
          <a:p>
            <a:pPr marL="432000" indent="-324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ea typeface="Arial"/>
              </a:rPr>
              <a:t> </a:t>
            </a:r>
            <a:endParaRPr lang="en-GB" sz="1800" spc="-1" strike="noStrike">
              <a:solidFill>
                <a:srgbClr val="000000"/>
              </a:solidFill>
              <a:uFill>
                <a:solidFill>
                  <a:srgbClr val="ffffff"/>
                </a:solidFill>
              </a:uFill>
              <a:latin typeface="Times New Roman"/>
            </a:endParaRPr>
          </a:p>
        </p:txBody>
      </p:sp>
      <p:sp>
        <p:nvSpPr>
          <p:cNvPr id="478" name="CustomShape 21"/>
          <p:cNvSpPr/>
          <p:nvPr/>
        </p:nvSpPr>
        <p:spPr>
          <a:xfrm>
            <a:off x="72000" y="2808000"/>
            <a:ext cx="9936000" cy="1660320"/>
          </a:xfrm>
          <a:prstGeom prst="rect">
            <a:avLst/>
          </a:prstGeom>
          <a:noFill/>
          <a:ln w="54720">
            <a:solidFill>
              <a:srgbClr val="ffd320"/>
            </a:solidFill>
            <a:round/>
          </a:ln>
        </p:spPr>
        <p:style>
          <a:lnRef idx="0"/>
          <a:fillRef idx="0"/>
          <a:effectRef idx="0"/>
          <a:fontRef idx="minor"/>
        </p:style>
      </p:sp>
      <p:pic>
        <p:nvPicPr>
          <p:cNvPr id="479" name="" descr=""/>
          <p:cNvPicPr/>
          <p:nvPr/>
        </p:nvPicPr>
        <p:blipFill>
          <a:blip r:embed="rId1"/>
          <a:stretch/>
        </p:blipFill>
        <p:spPr>
          <a:xfrm>
            <a:off x="9000000" y="1152000"/>
            <a:ext cx="1067760" cy="1368360"/>
          </a:xfrm>
          <a:prstGeom prst="rect">
            <a:avLst/>
          </a:prstGeom>
          <a:ln>
            <a:noFill/>
          </a:ln>
        </p:spPr>
      </p:pic>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80" name="TextShape 1"/>
          <p:cNvSpPr txBox="1"/>
          <p:nvPr/>
        </p:nvSpPr>
        <p:spPr>
          <a:xfrm>
            <a:off x="-720" y="13320"/>
            <a:ext cx="9067680" cy="706680"/>
          </a:xfrm>
          <a:prstGeom prst="rect">
            <a:avLst/>
          </a:prstGeom>
          <a:noFill/>
          <a:ln>
            <a:noFill/>
          </a:ln>
        </p:spPr>
        <p:txBody>
          <a:bodyPr lIns="0" rIns="0" tIns="0" bIns="0" anchor="ctr"/>
          <a:p>
            <a:pPr algn="ctr"/>
            <a:r>
              <a:rPr b="1" lang="en-GB" sz="3600" spc="-1" strike="noStrike">
                <a:solidFill>
                  <a:srgbClr val="000000"/>
                </a:solidFill>
                <a:uFill>
                  <a:solidFill>
                    <a:srgbClr val="ffffff"/>
                  </a:solidFill>
                </a:uFill>
                <a:latin typeface="Times New Roman"/>
              </a:rPr>
              <a:t>Beyond cross sections: time tagging</a:t>
            </a:r>
            <a:endParaRPr b="1" lang="en-GB" sz="4400" spc="-1" strike="noStrike">
              <a:solidFill>
                <a:srgbClr val="000000"/>
              </a:solidFill>
              <a:uFill>
                <a:solidFill>
                  <a:srgbClr val="ffffff"/>
                </a:solidFill>
              </a:uFill>
              <a:latin typeface="Times New Roman"/>
            </a:endParaRPr>
          </a:p>
        </p:txBody>
      </p:sp>
      <p:sp>
        <p:nvSpPr>
          <p:cNvPr id="481" name="TextShape 2"/>
          <p:cNvSpPr txBox="1"/>
          <p:nvPr/>
        </p:nvSpPr>
        <p:spPr>
          <a:xfrm>
            <a:off x="163440" y="792000"/>
            <a:ext cx="9913320" cy="3886560"/>
          </a:xfrm>
          <a:prstGeom prst="rect">
            <a:avLst/>
          </a:prstGeom>
          <a:noFill/>
          <a:ln>
            <a:noFill/>
          </a:ln>
        </p:spPr>
        <p:txBody>
          <a:bodyPr lIns="90000" rIns="90000" tIns="45000" bIns="45000"/>
          <a:p>
            <a:r>
              <a:rPr lang="en-GB" sz="2400" spc="-1" strike="noStrike">
                <a:solidFill>
                  <a:srgbClr val="000000"/>
                </a:solidFill>
                <a:uFill>
                  <a:solidFill>
                    <a:srgbClr val="ffffff"/>
                  </a:solidFill>
                </a:uFill>
                <a:latin typeface="Times New Roman"/>
                <a:ea typeface="Standard Symbols L"/>
              </a:rPr>
              <a:t>Proving a tagged neutrino beam for cross-sections is ENUBET's </a:t>
            </a:r>
            <a:endParaRPr lang="en-GB" sz="1800" spc="-1" strike="noStrike">
              <a:solidFill>
                <a:srgbClr val="000000"/>
              </a:solidFill>
              <a:uFill>
                <a:solidFill>
                  <a:srgbClr val="ffffff"/>
                </a:solidFill>
              </a:uFill>
              <a:latin typeface="Times New Roman"/>
            </a:endParaRPr>
          </a:p>
          <a:p>
            <a:r>
              <a:rPr lang="en-GB" sz="2400" spc="-1" strike="noStrike">
                <a:solidFill>
                  <a:srgbClr val="000000"/>
                </a:solidFill>
                <a:uFill>
                  <a:solidFill>
                    <a:srgbClr val="ffffff"/>
                  </a:solidFill>
                </a:uFill>
                <a:latin typeface="Times New Roman"/>
                <a:ea typeface="Standard Symbols L"/>
              </a:rPr>
              <a:t>primary goal (“</a:t>
            </a:r>
            <a:r>
              <a:rPr b="1" lang="en-GB" sz="2400" spc="-1" strike="noStrike">
                <a:solidFill>
                  <a:srgbClr val="000000"/>
                </a:solidFill>
                <a:uFill>
                  <a:solidFill>
                    <a:srgbClr val="ffffff"/>
                  </a:solidFill>
                </a:uFill>
                <a:latin typeface="Times New Roman"/>
                <a:ea typeface="Standard Symbols L"/>
              </a:rPr>
              <a:t>monitored beam</a:t>
            </a:r>
            <a:r>
              <a:rPr lang="en-GB" sz="2400" spc="-1" strike="noStrike">
                <a:solidFill>
                  <a:srgbClr val="000000"/>
                </a:solidFill>
                <a:uFill>
                  <a:solidFill>
                    <a:srgbClr val="ffffff"/>
                  </a:solidFill>
                </a:uFill>
                <a:latin typeface="Times New Roman"/>
                <a:ea typeface="Standard Symbols L"/>
              </a:rPr>
              <a:t>”). Test beam activities based at the </a:t>
            </a:r>
            <a:r>
              <a:rPr b="1" lang="en-GB" sz="2400" spc="-1" strike="noStrike">
                <a:solidFill>
                  <a:srgbClr val="000000"/>
                </a:solidFill>
                <a:uFill>
                  <a:solidFill>
                    <a:srgbClr val="ffffff"/>
                  </a:solidFill>
                </a:uFill>
                <a:latin typeface="Times New Roman"/>
                <a:ea typeface="Standard Symbols L"/>
              </a:rPr>
              <a:t>CERN-PS East area</a:t>
            </a:r>
            <a:r>
              <a:rPr lang="en-GB" sz="2400" spc="-1" strike="noStrike">
                <a:solidFill>
                  <a:srgbClr val="000000"/>
                </a:solidFill>
                <a:uFill>
                  <a:solidFill>
                    <a:srgbClr val="ffffff"/>
                  </a:solidFill>
                </a:uFill>
                <a:latin typeface="Times New Roman"/>
                <a:ea typeface="Standard Symbols L"/>
              </a:rPr>
              <a:t>.</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b="1" lang="en-GB" sz="2400" spc="-1" strike="noStrike">
                <a:solidFill>
                  <a:srgbClr val="000000"/>
                </a:solidFill>
                <a:uFill>
                  <a:solidFill>
                    <a:srgbClr val="ffffff"/>
                  </a:solidFill>
                </a:uFill>
                <a:latin typeface="Times New Roman"/>
                <a:ea typeface="Standard Symbols L"/>
              </a:rPr>
              <a:t>In the last phase</a:t>
            </a:r>
            <a:r>
              <a:rPr lang="en-GB" sz="2400" spc="-1" strike="noStrike">
                <a:solidFill>
                  <a:srgbClr val="000000"/>
                </a:solidFill>
                <a:uFill>
                  <a:solidFill>
                    <a:srgbClr val="ffffff"/>
                  </a:solidFill>
                </a:uFill>
                <a:latin typeface="Times New Roman"/>
                <a:ea typeface="Standard Symbols L"/>
              </a:rPr>
              <a:t> of the project </a:t>
            </a:r>
            <a:endParaRPr lang="en-GB" sz="1800" spc="-1" strike="noStrike">
              <a:solidFill>
                <a:srgbClr val="000000"/>
              </a:solidFill>
              <a:uFill>
                <a:solidFill>
                  <a:srgbClr val="ffffff"/>
                </a:solidFill>
              </a:uFill>
              <a:latin typeface="Times New Roman"/>
            </a:endParaRPr>
          </a:p>
          <a:p>
            <a:r>
              <a:rPr lang="en-GB" sz="2400" spc="-1" strike="noStrike">
                <a:solidFill>
                  <a:srgbClr val="000000"/>
                </a:solidFill>
                <a:uFill>
                  <a:solidFill>
                    <a:srgbClr val="ffffff"/>
                  </a:solidFill>
                </a:uFill>
                <a:latin typeface="Times New Roman"/>
                <a:ea typeface="Standard Symbols L"/>
              </a:rPr>
              <a:t>time synchronization could be </a:t>
            </a:r>
            <a:endParaRPr lang="en-GB" sz="1800" spc="-1" strike="noStrike">
              <a:solidFill>
                <a:srgbClr val="000000"/>
              </a:solidFill>
              <a:uFill>
                <a:solidFill>
                  <a:srgbClr val="ffffff"/>
                </a:solidFill>
              </a:uFill>
              <a:latin typeface="Times New Roman"/>
            </a:endParaRPr>
          </a:p>
          <a:p>
            <a:r>
              <a:rPr lang="en-GB" sz="2400" spc="-1" strike="noStrike">
                <a:solidFill>
                  <a:srgbClr val="000000"/>
                </a:solidFill>
                <a:uFill>
                  <a:solidFill>
                    <a:srgbClr val="ffffff"/>
                  </a:solidFill>
                </a:uFill>
                <a:latin typeface="Times New Roman"/>
                <a:ea typeface="Standard Symbols L"/>
              </a:rPr>
              <a:t>tested at the </a:t>
            </a:r>
            <a:r>
              <a:rPr b="1" lang="en-GB" sz="2400" spc="-1" strike="noStrike">
                <a:solidFill>
                  <a:srgbClr val="000000"/>
                </a:solidFill>
                <a:uFill>
                  <a:solidFill>
                    <a:srgbClr val="ffffff"/>
                  </a:solidFill>
                </a:uFill>
                <a:latin typeface="Times New Roman"/>
                <a:ea typeface="Standard Symbols L"/>
              </a:rPr>
              <a:t>EHN1 CERN neutrino </a:t>
            </a:r>
            <a:endParaRPr lang="en-GB" sz="1800" spc="-1" strike="noStrike">
              <a:solidFill>
                <a:srgbClr val="000000"/>
              </a:solidFill>
              <a:uFill>
                <a:solidFill>
                  <a:srgbClr val="ffffff"/>
                </a:solidFill>
              </a:uFill>
              <a:latin typeface="Times New Roman"/>
            </a:endParaRPr>
          </a:p>
          <a:p>
            <a:r>
              <a:rPr b="1" lang="en-GB" sz="2400" spc="-1" strike="noStrike">
                <a:solidFill>
                  <a:srgbClr val="000000"/>
                </a:solidFill>
                <a:uFill>
                  <a:solidFill>
                    <a:srgbClr val="ffffff"/>
                  </a:solidFill>
                </a:uFill>
                <a:latin typeface="Times New Roman"/>
                <a:ea typeface="Standard Symbols L"/>
              </a:rPr>
              <a:t>platform:</a:t>
            </a:r>
            <a:endParaRPr lang="en-GB" sz="1800" spc="-1" strike="noStrike">
              <a:solidFill>
                <a:srgbClr val="000000"/>
              </a:solidFill>
              <a:uFill>
                <a:solidFill>
                  <a:srgbClr val="ffffff"/>
                </a:solidFill>
              </a:uFill>
              <a:latin typeface="Times New Roman"/>
            </a:endParaRPr>
          </a:p>
          <a:p>
            <a:r>
              <a:rPr b="1" lang="en-GB" sz="2400" spc="-1" strike="noStrike">
                <a:solidFill>
                  <a:srgbClr val="000000"/>
                </a:solidFill>
                <a:uFill>
                  <a:solidFill>
                    <a:srgbClr val="ffffff"/>
                  </a:solidFill>
                </a:uFill>
                <a:latin typeface="Times New Roman"/>
                <a:ea typeface="Standard Symbols L"/>
              </a:rPr>
              <a:t>                                   </a:t>
            </a:r>
            <a:r>
              <a:rPr b="1" lang="en-GB" sz="2400" spc="-1" strike="noStrike">
                <a:solidFill>
                  <a:srgbClr val="0000ff"/>
                </a:solidFill>
                <a:uFill>
                  <a:solidFill>
                    <a:srgbClr val="ffffff"/>
                  </a:solidFill>
                </a:uFill>
                <a:latin typeface="Times New Roman"/>
                <a:ea typeface="Standard Symbols L"/>
              </a:rPr>
              <a:t>beam halo </a:t>
            </a:r>
            <a:r>
              <a:rPr b="1" lang="en-GB" sz="2400" spc="-1" strike="noStrike">
                <a:solidFill>
                  <a:srgbClr val="0000ff"/>
                </a:solidFill>
                <a:uFill>
                  <a:solidFill>
                    <a:srgbClr val="ffffff"/>
                  </a:solidFill>
                </a:uFill>
                <a:latin typeface="Standard Symbols L"/>
                <a:ea typeface="Standard Symbols L"/>
              </a:rPr>
              <a:t>m</a:t>
            </a:r>
            <a:r>
              <a:rPr b="1" lang="en-GB" sz="2400" spc="-1" strike="noStrike">
                <a:solidFill>
                  <a:srgbClr val="0000ff"/>
                </a:solidFill>
                <a:uFill>
                  <a:solidFill>
                    <a:srgbClr val="ffffff"/>
                  </a:solidFill>
                </a:uFill>
                <a:latin typeface="Times New Roman"/>
                <a:ea typeface="Standard Symbols L"/>
              </a:rPr>
              <a:t> / cosmic rays</a:t>
            </a:r>
            <a:endParaRPr lang="en-GB" sz="1800" spc="-1" strike="noStrike">
              <a:solidFill>
                <a:srgbClr val="000000"/>
              </a:solidFill>
              <a:uFill>
                <a:solidFill>
                  <a:srgbClr val="ffffff"/>
                </a:solidFill>
              </a:uFill>
              <a:latin typeface="Times New Roman"/>
            </a:endParaRPr>
          </a:p>
          <a:p>
            <a:r>
              <a:rPr b="1" lang="en-GB" sz="2400" spc="-1" strike="noStrike">
                <a:solidFill>
                  <a:srgbClr val="0000ff"/>
                </a:solidFill>
                <a:uFill>
                  <a:solidFill>
                    <a:srgbClr val="ffffff"/>
                  </a:solidFill>
                </a:uFill>
                <a:latin typeface="Times New Roman"/>
                <a:ea typeface="Standard Symbols L"/>
              </a:rPr>
              <a:t>ENUBET</a:t>
            </a:r>
            <a:r>
              <a:rPr lang="en-GB" sz="2400" spc="-1" strike="noStrike">
                <a:solidFill>
                  <a:srgbClr val="0000ff"/>
                </a:solidFill>
                <a:uFill>
                  <a:solidFill>
                    <a:srgbClr val="ffffff"/>
                  </a:solidFill>
                </a:uFill>
                <a:latin typeface="Times New Roman"/>
                <a:ea typeface="Standard Symbols L"/>
              </a:rPr>
              <a:t> tagger prototype      ↔    </a:t>
            </a:r>
            <a:r>
              <a:rPr b="1" lang="en-GB" sz="2400" spc="-1" strike="noStrike">
                <a:solidFill>
                  <a:srgbClr val="0000ff"/>
                </a:solidFill>
                <a:uFill>
                  <a:solidFill>
                    <a:srgbClr val="ffffff"/>
                  </a:solidFill>
                </a:uFill>
                <a:latin typeface="Times New Roman"/>
                <a:ea typeface="Standard Symbols L"/>
              </a:rPr>
              <a:t>LAr</a:t>
            </a:r>
            <a:r>
              <a:rPr lang="en-GB" sz="2400" spc="-1" strike="noStrike">
                <a:solidFill>
                  <a:srgbClr val="0000ff"/>
                </a:solidFill>
                <a:uFill>
                  <a:solidFill>
                    <a:srgbClr val="ffffff"/>
                  </a:solidFill>
                </a:uFill>
                <a:latin typeface="Times New Roman"/>
                <a:ea typeface="Standard Symbols L"/>
              </a:rPr>
              <a:t> (WA105, proto-DUNE w. scint. light) </a:t>
            </a:r>
            <a:endParaRPr lang="en-GB" sz="1800" spc="-1" strike="noStrike">
              <a:solidFill>
                <a:srgbClr val="000000"/>
              </a:solidFill>
              <a:uFill>
                <a:solidFill>
                  <a:srgbClr val="ffffff"/>
                </a:solidFill>
              </a:uFill>
              <a:latin typeface="Times New Roman"/>
            </a:endParaRPr>
          </a:p>
          <a:p>
            <a:r>
              <a:rPr lang="en-GB" sz="2400" spc="-1" strike="noStrike">
                <a:solidFill>
                  <a:srgbClr val="0000ff"/>
                </a:solidFill>
                <a:uFill>
                  <a:solidFill>
                    <a:srgbClr val="ffffff"/>
                  </a:solidFill>
                </a:uFill>
                <a:latin typeface="Times New Roman"/>
                <a:ea typeface="Standard Symbols L"/>
              </a:rPr>
              <a:t>                                                          </a:t>
            </a:r>
            <a:r>
              <a:rPr lang="en-GB" sz="2400" spc="-1" strike="noStrike">
                <a:solidFill>
                  <a:srgbClr val="0000ff"/>
                </a:solidFill>
                <a:uFill>
                  <a:solidFill>
                    <a:srgbClr val="ffffff"/>
                  </a:solidFill>
                </a:uFill>
                <a:latin typeface="Times New Roman"/>
                <a:ea typeface="Standard Symbols L"/>
              </a:rPr>
              <a:t>or </a:t>
            </a:r>
            <a:r>
              <a:rPr b="1" lang="en-GB" sz="2400" spc="-1" strike="noStrike">
                <a:solidFill>
                  <a:srgbClr val="0000ff"/>
                </a:solidFill>
                <a:uFill>
                  <a:solidFill>
                    <a:srgbClr val="ffffff"/>
                  </a:solidFill>
                </a:uFill>
                <a:latin typeface="Times New Roman"/>
                <a:ea typeface="Standard Symbols L"/>
              </a:rPr>
              <a:t>WCh</a:t>
            </a:r>
            <a:r>
              <a:rPr lang="en-GB" sz="2400" spc="-1" strike="noStrike">
                <a:solidFill>
                  <a:srgbClr val="0000ff"/>
                </a:solidFill>
                <a:uFill>
                  <a:solidFill>
                    <a:srgbClr val="ffffff"/>
                  </a:solidFill>
                </a:uFill>
                <a:latin typeface="Times New Roman"/>
                <a:ea typeface="Standard Symbols L"/>
              </a:rPr>
              <a:t> prototypes </a:t>
            </a:r>
            <a:endParaRPr lang="en-GB" sz="1800" spc="-1" strike="noStrike">
              <a:solidFill>
                <a:srgbClr val="000000"/>
              </a:solidFill>
              <a:uFill>
                <a:solidFill>
                  <a:srgbClr val="ffffff"/>
                </a:solidFill>
              </a:uFill>
              <a:latin typeface="Times New Roman"/>
            </a:endParaRPr>
          </a:p>
        </p:txBody>
      </p:sp>
      <p:sp>
        <p:nvSpPr>
          <p:cNvPr id="482" name="TextShape 3"/>
          <p:cNvSpPr txBox="1"/>
          <p:nvPr/>
        </p:nvSpPr>
        <p:spPr>
          <a:xfrm>
            <a:off x="792000" y="4788000"/>
            <a:ext cx="9216000" cy="2508120"/>
          </a:xfrm>
          <a:prstGeom prst="rect">
            <a:avLst/>
          </a:prstGeom>
          <a:solidFill>
            <a:srgbClr val="ffffcc"/>
          </a:solidFill>
          <a:ln>
            <a:noFill/>
          </a:ln>
        </p:spPr>
        <p:txBody>
          <a:bodyPr lIns="90000" rIns="90000" tIns="45000" bIns="45000"/>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Tagger-detector sync. &lt;&lt;  ns  </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t>
            </a:r>
            <a:r>
              <a:rPr lang="en-GB" sz="2400" spc="-1" strike="noStrike">
                <a:solidFill>
                  <a:srgbClr val="00cc33"/>
                </a:solidFill>
                <a:uFill>
                  <a:solidFill>
                    <a:srgbClr val="ffffff"/>
                  </a:solidFill>
                </a:uFill>
                <a:latin typeface="Times New Roman"/>
              </a:rPr>
              <a:t>OK (direct optical links)</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Standard Symbols L"/>
              </a:rPr>
              <a:t>s</a:t>
            </a:r>
            <a:r>
              <a:rPr lang="en-GB" sz="2400" spc="-1" strike="noStrike" baseline="-33000">
                <a:solidFill>
                  <a:srgbClr val="000000"/>
                </a:solidFill>
                <a:uFill>
                  <a:solidFill>
                    <a:srgbClr val="ffffff"/>
                  </a:solidFill>
                </a:uFill>
                <a:latin typeface="Times New Roman"/>
              </a:rPr>
              <a:t>t</a:t>
            </a:r>
            <a:r>
              <a:rPr lang="en-GB" sz="2400" spc="-1" strike="noStrike">
                <a:solidFill>
                  <a:srgbClr val="000000"/>
                </a:solidFill>
                <a:uFill>
                  <a:solidFill>
                    <a:srgbClr val="ffffff"/>
                  </a:solidFill>
                </a:uFill>
                <a:latin typeface="Times New Roman"/>
              </a:rPr>
              <a:t> of the tagger &lt; 1 ns</a:t>
            </a:r>
            <a:r>
              <a:rPr lang="en-GB" sz="2400" spc="-1" strike="noStrike">
                <a:solidFill>
                  <a:srgbClr val="ff9900"/>
                </a:solidFill>
                <a:uFill>
                  <a:solidFill>
                    <a:srgbClr val="ffffff"/>
                  </a:solidFill>
                </a:uFill>
                <a:latin typeface="Times New Roman"/>
              </a:rPr>
              <a:t>	</a:t>
            </a:r>
            <a:r>
              <a:rPr lang="en-GB" sz="2400" spc="-1" strike="noStrike">
                <a:solidFill>
                  <a:srgbClr val="ff9900"/>
                </a:solidFill>
                <a:uFill>
                  <a:solidFill>
                    <a:srgbClr val="ffffff"/>
                  </a:solidFill>
                </a:uFill>
                <a:latin typeface="Times New Roman"/>
              </a:rPr>
              <a:t>	</a:t>
            </a:r>
            <a:r>
              <a:rPr lang="en-GB" sz="2400" spc="-1" strike="noStrike">
                <a:solidFill>
                  <a:srgbClr val="ff9900"/>
                </a:solidFill>
                <a:uFill>
                  <a:solidFill>
                    <a:srgbClr val="ffffff"/>
                  </a:solidFill>
                </a:uFill>
                <a:latin typeface="Times New Roman"/>
              </a:rPr>
              <a:t>	</a:t>
            </a:r>
            <a:r>
              <a:rPr lang="en-GB" sz="2400" spc="-1" strike="noStrike">
                <a:solidFill>
                  <a:srgbClr val="ff99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a:t>
            </a:r>
            <a:r>
              <a:rPr lang="en-GB" sz="2400" spc="-1" strike="noStrike">
                <a:solidFill>
                  <a:srgbClr val="ff9900"/>
                </a:solidFill>
                <a:uFill>
                  <a:solidFill>
                    <a:srgbClr val="ffffff"/>
                  </a:solidFill>
                </a:uFill>
                <a:latin typeface="Times New Roman"/>
              </a:rPr>
              <a:t>	</a:t>
            </a:r>
            <a:r>
              <a:rPr lang="en-GB" sz="2400" spc="-1" strike="noStrike">
                <a:solidFill>
                  <a:srgbClr val="00cc33"/>
                </a:solidFill>
                <a:uFill>
                  <a:solidFill>
                    <a:srgbClr val="ffffff"/>
                  </a:solidFill>
                </a:uFill>
                <a:latin typeface="Times New Roman"/>
              </a:rPr>
              <a:t>OK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ff"/>
                </a:solidFill>
                <a:uFill>
                  <a:solidFill>
                    <a:srgbClr val="ffffff"/>
                  </a:solidFill>
                </a:uFill>
                <a:latin typeface="Standard Symbols L"/>
              </a:rPr>
              <a:t>s</a:t>
            </a:r>
            <a:r>
              <a:rPr lang="en-GB" sz="2400" spc="-1" strike="noStrike" baseline="-33000">
                <a:solidFill>
                  <a:srgbClr val="0000ff"/>
                </a:solidFill>
                <a:uFill>
                  <a:solidFill>
                    <a:srgbClr val="ffffff"/>
                  </a:solidFill>
                </a:uFill>
                <a:latin typeface="Times New Roman"/>
              </a:rPr>
              <a:t>t</a:t>
            </a:r>
            <a:r>
              <a:rPr lang="en-GB" sz="2400" spc="-1" strike="noStrike">
                <a:solidFill>
                  <a:srgbClr val="0000ff"/>
                </a:solidFill>
                <a:uFill>
                  <a:solidFill>
                    <a:srgbClr val="ffffff"/>
                  </a:solidFill>
                </a:uFill>
                <a:latin typeface="Times New Roman"/>
              </a:rPr>
              <a:t> of the </a:t>
            </a:r>
            <a:r>
              <a:rPr lang="en-GB" sz="2400" spc="-1" strike="noStrike">
                <a:solidFill>
                  <a:srgbClr val="0000ff"/>
                </a:solidFill>
                <a:uFill>
                  <a:solidFill>
                    <a:srgbClr val="ffffff"/>
                  </a:solidFill>
                </a:uFill>
                <a:latin typeface="Standard Symbols L"/>
              </a:rPr>
              <a:t>n</a:t>
            </a:r>
            <a:r>
              <a:rPr lang="en-GB" sz="2400" spc="-1" strike="noStrike">
                <a:solidFill>
                  <a:srgbClr val="0000ff"/>
                </a:solidFill>
                <a:uFill>
                  <a:solidFill>
                    <a:srgbClr val="ffffff"/>
                  </a:solidFill>
                </a:uFill>
                <a:latin typeface="Times New Roman"/>
              </a:rPr>
              <a:t> detector &lt; 1 ns</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a:t>
            </a:r>
            <a:r>
              <a:rPr b="1" lang="en-GB" sz="2400" spc="-1" strike="noStrike">
                <a:solidFill>
                  <a:srgbClr val="000000"/>
                </a:solidFill>
                <a:uFill>
                  <a:solidFill>
                    <a:srgbClr val="ffffff"/>
                  </a:solidFill>
                </a:uFill>
                <a:latin typeface="Times New Roman"/>
              </a:rPr>
              <a:t>at the limit of present technology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Cosmic background </a:t>
            </a:r>
            <a:r>
              <a:rPr lang="en-GB" sz="2400" spc="-1" strike="noStrike">
                <a:solidFill>
                  <a:srgbClr val="000000"/>
                </a:solidFill>
                <a:uFill>
                  <a:solidFill>
                    <a:srgbClr val="ffffff"/>
                  </a:solidFill>
                </a:uFill>
                <a:latin typeface="Standard Symbols L"/>
                <a:ea typeface="Standard Symbols L"/>
              </a:rPr>
              <a:t>´</a:t>
            </a:r>
            <a:r>
              <a:rPr lang="en-GB" sz="2400" spc="-1" strike="noStrike">
                <a:solidFill>
                  <a:srgbClr val="000000"/>
                </a:solidFill>
                <a:uFill>
                  <a:solidFill>
                    <a:srgbClr val="ffffff"/>
                  </a:solidFill>
                </a:uFill>
                <a:latin typeface="Times New Roman"/>
              </a:rPr>
              <a:t>10</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a:t>
            </a:r>
            <a:r>
              <a:rPr lang="en-GB" sz="2400" spc="-1" strike="noStrike">
                <a:solidFill>
                  <a:srgbClr val="ff9900"/>
                </a:solidFill>
                <a:uFill>
                  <a:solidFill>
                    <a:srgbClr val="ffffff"/>
                  </a:solidFill>
                </a:uFill>
                <a:latin typeface="Times New Roman"/>
              </a:rPr>
              <a:t>Foresee overburdens</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small K</a:t>
            </a:r>
            <a:r>
              <a:rPr lang="en-GB" sz="2400" spc="-1" strike="noStrike" baseline="33000">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momentum bite small </a:t>
            </a: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t>
            </a:r>
            <a:r>
              <a:rPr b="1" lang="en-GB" sz="2400" spc="-1" strike="noStrike">
                <a:solidFill>
                  <a:srgbClr val="000000"/>
                </a:solidFill>
                <a:uFill>
                  <a:solidFill>
                    <a:srgbClr val="ffffff"/>
                  </a:solidFill>
                </a:uFill>
                <a:latin typeface="Times New Roman"/>
              </a:rPr>
              <a:t>can imply flux reduction</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(not to spoil the  </a:t>
            </a:r>
            <a:r>
              <a:rPr lang="en-GB" sz="2400" spc="-1" strike="noStrike">
                <a:solidFill>
                  <a:srgbClr val="000000"/>
                </a:solidFill>
                <a:uFill>
                  <a:solidFill>
                    <a:srgbClr val="ffffff"/>
                  </a:solidFill>
                </a:uFill>
                <a:latin typeface="Standard Symbols L"/>
              </a:rPr>
              <a:t>n</a:t>
            </a:r>
            <a:r>
              <a:rPr lang="en-GB" sz="2400" spc="-1" strike="noStrike" baseline="-33000">
                <a:solidFill>
                  <a:srgbClr val="000000"/>
                </a:solidFill>
                <a:uFill>
                  <a:solidFill>
                    <a:srgbClr val="ffffff"/>
                  </a:solidFill>
                </a:uFill>
                <a:latin typeface="Times New Roman"/>
              </a:rPr>
              <a:t>e</a:t>
            </a:r>
            <a:r>
              <a:rPr lang="en-GB" sz="2400" spc="-1" strike="noStrike">
                <a:solidFill>
                  <a:srgbClr val="000000"/>
                </a:solidFill>
                <a:uFill>
                  <a:solidFill>
                    <a:srgbClr val="ffffff"/>
                  </a:solidFill>
                </a:uFill>
                <a:latin typeface="Times New Roman"/>
              </a:rPr>
              <a:t> energy reco.)</a:t>
            </a:r>
            <a:endParaRPr lang="en-GB" sz="1800" spc="-1" strike="noStrike">
              <a:solidFill>
                <a:srgbClr val="000000"/>
              </a:solidFill>
              <a:uFill>
                <a:solidFill>
                  <a:srgbClr val="ffffff"/>
                </a:solidFill>
              </a:uFill>
              <a:latin typeface="Times New Roman"/>
            </a:endParaRPr>
          </a:p>
        </p:txBody>
      </p:sp>
      <p:pic>
        <p:nvPicPr>
          <p:cNvPr id="483" name="" descr=""/>
          <p:cNvPicPr/>
          <p:nvPr/>
        </p:nvPicPr>
        <p:blipFill>
          <a:blip r:embed="rId1"/>
          <a:srcRect l="11422" t="21238" r="2146" b="24410"/>
          <a:stretch/>
        </p:blipFill>
        <p:spPr>
          <a:xfrm>
            <a:off x="4932000" y="1711440"/>
            <a:ext cx="5112000" cy="1816560"/>
          </a:xfrm>
          <a:prstGeom prst="rect">
            <a:avLst/>
          </a:prstGeom>
          <a:ln>
            <a:noFill/>
          </a:ln>
        </p:spPr>
      </p:pic>
      <p:sp>
        <p:nvSpPr>
          <p:cNvPr id="484" name="TextShape 4"/>
          <p:cNvSpPr txBox="1"/>
          <p:nvPr/>
        </p:nvSpPr>
        <p:spPr>
          <a:xfrm rot="16200000">
            <a:off x="-1100160" y="5521680"/>
            <a:ext cx="3002760" cy="599400"/>
          </a:xfrm>
          <a:prstGeom prst="rect">
            <a:avLst/>
          </a:prstGeom>
          <a:noFill/>
          <a:ln>
            <a:noFill/>
          </a:ln>
        </p:spPr>
        <p:txBody>
          <a:bodyPr lIns="90000" rIns="90000" tIns="45000" bIns="45000"/>
          <a:p>
            <a:r>
              <a:rPr lang="en-GB" sz="2200" spc="-1" strike="noStrike">
                <a:solidFill>
                  <a:srgbClr val="000000"/>
                </a:solidFill>
                <a:uFill>
                  <a:solidFill>
                    <a:srgbClr val="ffffff"/>
                  </a:solidFill>
                </a:uFill>
                <a:latin typeface="Times New Roman"/>
              </a:rPr>
              <a:t>For a final experiment</a:t>
            </a:r>
            <a:endParaRPr lang="en-GB" sz="1800" spc="-1" strike="noStrike">
              <a:solidFill>
                <a:srgbClr val="000000"/>
              </a:solidFill>
              <a:uFill>
                <a:solidFill>
                  <a:srgbClr val="ffffff"/>
                </a:solidFill>
              </a:uFill>
              <a:latin typeface="Times New Roman"/>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85" name="" descr=""/>
          <p:cNvPicPr/>
          <p:nvPr/>
        </p:nvPicPr>
        <p:blipFill>
          <a:blip r:embed="rId1"/>
          <a:srcRect l="0" t="0" r="49958" b="19974"/>
          <a:stretch/>
        </p:blipFill>
        <p:spPr>
          <a:xfrm>
            <a:off x="3953160" y="0"/>
            <a:ext cx="6112080" cy="4609440"/>
          </a:xfrm>
          <a:prstGeom prst="rect">
            <a:avLst/>
          </a:prstGeom>
          <a:ln>
            <a:noFill/>
          </a:ln>
        </p:spPr>
      </p:pic>
      <p:sp>
        <p:nvSpPr>
          <p:cNvPr id="486" name="CustomShape 1"/>
          <p:cNvSpPr/>
          <p:nvPr/>
        </p:nvSpPr>
        <p:spPr>
          <a:xfrm>
            <a:off x="8817480" y="2642760"/>
            <a:ext cx="770760" cy="720360"/>
          </a:xfrm>
          <a:prstGeom prst="ellipse">
            <a:avLst/>
          </a:prstGeom>
          <a:solidFill>
            <a:srgbClr val="ffffff"/>
          </a:solidFill>
          <a:ln>
            <a:noFill/>
          </a:ln>
        </p:spPr>
        <p:style>
          <a:lnRef idx="0"/>
          <a:fillRef idx="0"/>
          <a:effectRef idx="0"/>
          <a:fontRef idx="minor"/>
        </p:style>
      </p:sp>
      <p:sp>
        <p:nvSpPr>
          <p:cNvPr id="487" name="CustomShape 2"/>
          <p:cNvSpPr/>
          <p:nvPr/>
        </p:nvSpPr>
        <p:spPr>
          <a:xfrm>
            <a:off x="5290200" y="2930760"/>
            <a:ext cx="770760" cy="720360"/>
          </a:xfrm>
          <a:prstGeom prst="ellipse">
            <a:avLst/>
          </a:prstGeom>
          <a:solidFill>
            <a:srgbClr val="ffffff"/>
          </a:solidFill>
          <a:ln>
            <a:noFill/>
          </a:ln>
        </p:spPr>
        <p:style>
          <a:lnRef idx="0"/>
          <a:fillRef idx="0"/>
          <a:effectRef idx="0"/>
          <a:fontRef idx="minor"/>
        </p:style>
      </p:sp>
      <p:sp>
        <p:nvSpPr>
          <p:cNvPr id="488" name="CustomShape 3"/>
          <p:cNvSpPr/>
          <p:nvPr/>
        </p:nvSpPr>
        <p:spPr>
          <a:xfrm>
            <a:off x="65880" y="4777560"/>
            <a:ext cx="5691960" cy="378000"/>
          </a:xfrm>
          <a:prstGeom prst="rect">
            <a:avLst/>
          </a:prstGeom>
          <a:solidFill>
            <a:srgbClr val="800000">
              <a:alpha val="15000"/>
            </a:srgbClr>
          </a:solidFill>
          <a:ln>
            <a:noFill/>
          </a:ln>
        </p:spPr>
        <p:style>
          <a:lnRef idx="0"/>
          <a:fillRef idx="0"/>
          <a:effectRef idx="0"/>
          <a:fontRef idx="minor"/>
        </p:style>
      </p:sp>
      <p:sp>
        <p:nvSpPr>
          <p:cNvPr id="489" name="CustomShape 4"/>
          <p:cNvSpPr/>
          <p:nvPr/>
        </p:nvSpPr>
        <p:spPr>
          <a:xfrm>
            <a:off x="216000" y="117000"/>
            <a:ext cx="4174560" cy="576000"/>
          </a:xfrm>
          <a:prstGeom prst="rect">
            <a:avLst/>
          </a:prstGeom>
          <a:noFill/>
          <a:ln>
            <a:noFill/>
          </a:ln>
        </p:spPr>
        <p:style>
          <a:lnRef idx="0"/>
          <a:fillRef idx="0"/>
          <a:effectRef idx="0"/>
          <a:fontRef idx="minor"/>
        </p:style>
        <p:txBody>
          <a:bodyPr lIns="0" rIns="0" tIns="0" bIns="0" anchor="ctr"/>
          <a:p>
            <a:pPr algn="ctr">
              <a:lnSpc>
                <a:spcPct val="100000"/>
              </a:lnSpc>
            </a:pPr>
            <a:r>
              <a:rPr b="1" lang="en-GB" sz="4400" spc="-1" strike="noStrike">
                <a:solidFill>
                  <a:srgbClr val="000000"/>
                </a:solidFill>
                <a:uFill>
                  <a:solidFill>
                    <a:srgbClr val="ffffff"/>
                  </a:solidFill>
                </a:uFill>
                <a:latin typeface="Times New Roman"/>
                <a:ea typeface="DejaVu Sans"/>
              </a:rPr>
              <a:t>e</a:t>
            </a:r>
            <a:r>
              <a:rPr b="1" lang="en-GB" sz="4400" spc="-1" strike="noStrike" baseline="101000">
                <a:solidFill>
                  <a:srgbClr val="000000"/>
                </a:solidFill>
                <a:uFill>
                  <a:solidFill>
                    <a:srgbClr val="ffffff"/>
                  </a:solidFill>
                </a:uFill>
                <a:latin typeface="Times New Roman"/>
                <a:ea typeface="DejaVu Sans"/>
              </a:rPr>
              <a:t>+</a:t>
            </a:r>
            <a:r>
              <a:rPr b="1" lang="en-GB" sz="4400" spc="-1" strike="noStrike">
                <a:solidFill>
                  <a:srgbClr val="000000"/>
                </a:solidFill>
                <a:uFill>
                  <a:solidFill>
                    <a:srgbClr val="ffffff"/>
                  </a:solidFill>
                </a:uFill>
                <a:latin typeface="Times New Roman"/>
                <a:ea typeface="DejaVu Sans"/>
              </a:rPr>
              <a:t> tagger design</a:t>
            </a:r>
            <a:endParaRPr lang="en-GB" sz="1800" spc="-1" strike="noStrike">
              <a:solidFill>
                <a:srgbClr val="000000"/>
              </a:solidFill>
              <a:uFill>
                <a:solidFill>
                  <a:srgbClr val="ffffff"/>
                </a:solidFill>
              </a:uFill>
              <a:latin typeface="Times New Roman"/>
            </a:endParaRPr>
          </a:p>
        </p:txBody>
      </p:sp>
      <p:sp>
        <p:nvSpPr>
          <p:cNvPr id="490" name="CustomShape 5"/>
          <p:cNvSpPr/>
          <p:nvPr/>
        </p:nvSpPr>
        <p:spPr>
          <a:xfrm>
            <a:off x="108000" y="2947320"/>
            <a:ext cx="4246200" cy="1552680"/>
          </a:xfrm>
          <a:prstGeom prst="rect">
            <a:avLst/>
          </a:prstGeom>
          <a:noFill/>
          <a:ln>
            <a:noFill/>
          </a:ln>
        </p:spPr>
        <p:style>
          <a:lnRef idx="0"/>
          <a:fillRef idx="0"/>
          <a:effectRef idx="0"/>
          <a:fontRef idx="minor"/>
        </p:style>
        <p:txBody>
          <a:bodyPr lIns="90000" rIns="90000" tIns="45000" bIns="45000"/>
          <a:p>
            <a:pPr>
              <a:lnSpc>
                <a:spcPct val="100000"/>
              </a:lnSpc>
            </a:pPr>
            <a:r>
              <a:rPr lang="en-GB" sz="2600" spc="-1" strike="noStrike">
                <a:solidFill>
                  <a:srgbClr val="000000"/>
                </a:solidFill>
                <a:uFill>
                  <a:solidFill>
                    <a:srgbClr val="ffffff"/>
                  </a:solidFill>
                </a:uFill>
                <a:latin typeface="Times New Roman"/>
                <a:ea typeface="DejaVu Sans"/>
              </a:rPr>
              <a:t>Conventional beam-pipe replaced  by </a:t>
            </a:r>
            <a:r>
              <a:rPr b="1" lang="en-GB" sz="2600" spc="-1" strike="noStrike">
                <a:solidFill>
                  <a:srgbClr val="000000"/>
                </a:solidFill>
                <a:uFill>
                  <a:solidFill>
                    <a:srgbClr val="ffffff"/>
                  </a:solidFill>
                </a:uFill>
                <a:latin typeface="Times New Roman"/>
                <a:ea typeface="DejaVu Sans"/>
              </a:rPr>
              <a:t>active instrumentation → </a:t>
            </a:r>
            <a:endParaRPr lang="en-GB" sz="1800" spc="-1" strike="noStrike">
              <a:solidFill>
                <a:srgbClr val="000000"/>
              </a:solidFill>
              <a:uFill>
                <a:solidFill>
                  <a:srgbClr val="ffffff"/>
                </a:solidFill>
              </a:uFill>
              <a:latin typeface="Times New Roman"/>
            </a:endParaRPr>
          </a:p>
        </p:txBody>
      </p:sp>
      <p:sp>
        <p:nvSpPr>
          <p:cNvPr id="491" name="CustomShape 6"/>
          <p:cNvSpPr/>
          <p:nvPr/>
        </p:nvSpPr>
        <p:spPr>
          <a:xfrm>
            <a:off x="71640" y="4699440"/>
            <a:ext cx="6189840" cy="485640"/>
          </a:xfrm>
          <a:prstGeom prst="rect">
            <a:avLst/>
          </a:prstGeom>
          <a:noFill/>
          <a:ln>
            <a:noFill/>
          </a:ln>
        </p:spPr>
        <p:style>
          <a:lnRef idx="0"/>
          <a:fillRef idx="0"/>
          <a:effectRef idx="0"/>
          <a:fontRef idx="minor"/>
        </p:style>
        <p:txBody>
          <a:bodyPr lIns="90000" rIns="90000" tIns="45000" bIns="45000"/>
          <a:p>
            <a:pPr>
              <a:lnSpc>
                <a:spcPct val="100000"/>
              </a:lnSpc>
            </a:pPr>
            <a:r>
              <a:rPr b="1" lang="en-GB" sz="2600" spc="-1" strike="noStrike">
                <a:solidFill>
                  <a:srgbClr val="000000"/>
                </a:solidFill>
                <a:uFill>
                  <a:solidFill>
                    <a:srgbClr val="ffffff"/>
                  </a:solidFill>
                </a:uFill>
                <a:latin typeface="Times New Roman"/>
                <a:ea typeface="DejaVu Sans"/>
              </a:rPr>
              <a:t>1) Calorimeter </a:t>
            </a:r>
            <a:r>
              <a:rPr lang="en-GB" sz="2400" spc="-1" strike="noStrike">
                <a:solidFill>
                  <a:srgbClr val="000000"/>
                </a:solidFill>
                <a:uFill>
                  <a:solidFill>
                    <a:srgbClr val="ffffff"/>
                  </a:solidFill>
                </a:uFill>
                <a:latin typeface="Times New Roman"/>
                <a:ea typeface="DejaVu Sans"/>
              </a:rPr>
              <a:t>(“shashlik”) </a:t>
            </a:r>
            <a:endParaRPr lang="en-GB" sz="1800" spc="-1" strike="noStrike">
              <a:solidFill>
                <a:srgbClr val="000000"/>
              </a:solidFill>
              <a:uFill>
                <a:solidFill>
                  <a:srgbClr val="ffffff"/>
                </a:solidFill>
              </a:uFill>
              <a:latin typeface="Times New Roman"/>
            </a:endParaRPr>
          </a:p>
          <a:p>
            <a:pPr lvl="1" marL="432000" indent="-216000">
              <a:lnSpc>
                <a:spcPct val="100000"/>
              </a:lnSpc>
              <a:buClr>
                <a:srgbClr val="000000"/>
              </a:buClr>
              <a:buSzPct val="45000"/>
              <a:buFont typeface="Wingdings" charset="2"/>
              <a:buChar char=""/>
            </a:pPr>
            <a:r>
              <a:rPr lang="en-GB" sz="2600" spc="-1" strike="noStrike">
                <a:solidFill>
                  <a:srgbClr val="800000"/>
                </a:solidFill>
                <a:uFill>
                  <a:solidFill>
                    <a:srgbClr val="ffffff"/>
                  </a:solidFill>
                </a:uFill>
                <a:latin typeface="Times New Roman"/>
                <a:ea typeface="DejaVu Sans"/>
              </a:rPr>
              <a:t>Ultra-Compact Module (UCM) </a:t>
            </a:r>
            <a:endParaRPr lang="en-GB" sz="1800" spc="-1" strike="noStrike">
              <a:solidFill>
                <a:srgbClr val="000000"/>
              </a:solidFill>
              <a:uFill>
                <a:solidFill>
                  <a:srgbClr val="ffffff"/>
                </a:solidFill>
              </a:uFill>
              <a:latin typeface="Times New Roman"/>
            </a:endParaRPr>
          </a:p>
        </p:txBody>
      </p:sp>
      <p:sp>
        <p:nvSpPr>
          <p:cNvPr id="492" name="CustomShape 7"/>
          <p:cNvSpPr/>
          <p:nvPr/>
        </p:nvSpPr>
        <p:spPr>
          <a:xfrm>
            <a:off x="108000" y="5709600"/>
            <a:ext cx="10112400" cy="664200"/>
          </a:xfrm>
          <a:prstGeom prst="rect">
            <a:avLst/>
          </a:prstGeom>
          <a:noFill/>
          <a:ln>
            <a:noFill/>
          </a:ln>
        </p:spPr>
        <p:style>
          <a:lnRef idx="0"/>
          <a:fillRef idx="0"/>
          <a:effectRef idx="0"/>
          <a:fontRef idx="minor"/>
        </p:style>
        <p:txBody>
          <a:bodyPr lIns="90000" rIns="90000" tIns="45000" bIns="45000"/>
          <a:p>
            <a:pPr>
              <a:lnSpc>
                <a:spcPct val="100000"/>
              </a:lnSpc>
            </a:pPr>
            <a:r>
              <a:rPr b="1" lang="en-GB" sz="2400" spc="-1" strike="noStrike">
                <a:solidFill>
                  <a:srgbClr val="000000"/>
                </a:solidFill>
                <a:uFill>
                  <a:solidFill>
                    <a:srgbClr val="ffffff"/>
                  </a:solidFill>
                </a:uFill>
                <a:latin typeface="Times New Roman"/>
                <a:ea typeface="DejaVu Sans"/>
              </a:rPr>
              <a:t>2) Integrated </a:t>
            </a:r>
            <a:r>
              <a:rPr b="1" lang="en-GB" sz="2400" spc="-1" strike="noStrike">
                <a:solidFill>
                  <a:srgbClr val="000000"/>
                </a:solidFill>
                <a:uFill>
                  <a:solidFill>
                    <a:srgbClr val="ffffff"/>
                  </a:solidFill>
                </a:uFill>
                <a:latin typeface="Standard Symbols L"/>
                <a:ea typeface="DejaVu Sans"/>
              </a:rPr>
              <a:t>g </a:t>
            </a:r>
            <a:r>
              <a:rPr b="1" lang="en-GB" sz="2400" spc="-1" strike="noStrike">
                <a:solidFill>
                  <a:srgbClr val="000000"/>
                </a:solidFill>
                <a:uFill>
                  <a:solidFill>
                    <a:srgbClr val="ffffff"/>
                  </a:solidFill>
                </a:uFill>
                <a:latin typeface="Times New Roman"/>
                <a:ea typeface="DejaVu Sans"/>
              </a:rPr>
              <a:t>-veto </a:t>
            </a:r>
            <a:endParaRPr lang="en-GB" sz="1800" spc="-1" strike="noStrike">
              <a:solidFill>
                <a:srgbClr val="000000"/>
              </a:solidFill>
              <a:uFill>
                <a:solidFill>
                  <a:srgbClr val="ffffff"/>
                </a:solidFill>
              </a:uFill>
              <a:latin typeface="Times New Roman"/>
            </a:endParaRPr>
          </a:p>
          <a:p>
            <a:pPr lvl="1" marL="432000" indent="-216000">
              <a:lnSpc>
                <a:spcPct val="100000"/>
              </a:lnSpc>
              <a:buClr>
                <a:srgbClr val="000000"/>
              </a:buClr>
              <a:buSzPct val="45000"/>
              <a:buFont typeface="Wingdings" charset="2"/>
              <a:buChar char=""/>
            </a:pPr>
            <a:r>
              <a:rPr lang="en-GB" sz="2600" spc="-1" strike="noStrike">
                <a:solidFill>
                  <a:srgbClr val="800000"/>
                </a:solidFill>
                <a:uFill>
                  <a:solidFill>
                    <a:srgbClr val="ffffff"/>
                  </a:solidFill>
                </a:uFill>
                <a:latin typeface="Times New Roman"/>
                <a:ea typeface="DejaVu Sans"/>
              </a:rPr>
              <a:t>plastic scintillators or </a:t>
            </a:r>
            <a:endParaRPr lang="en-GB" sz="1800" spc="-1" strike="noStrike">
              <a:solidFill>
                <a:srgbClr val="000000"/>
              </a:solidFill>
              <a:uFill>
                <a:solidFill>
                  <a:srgbClr val="ffffff"/>
                </a:solidFill>
              </a:uFill>
              <a:latin typeface="Times New Roman"/>
            </a:endParaRPr>
          </a:p>
          <a:p>
            <a:pPr lvl="1" marL="432000" indent="-216000">
              <a:lnSpc>
                <a:spcPct val="100000"/>
              </a:lnSpc>
              <a:buClr>
                <a:srgbClr val="000000"/>
              </a:buClr>
              <a:buSzPct val="45000"/>
              <a:buFont typeface="Wingdings" charset="2"/>
              <a:buChar char=""/>
            </a:pPr>
            <a:r>
              <a:rPr lang="en-GB" sz="2600" spc="-1" strike="noStrike">
                <a:solidFill>
                  <a:srgbClr val="800000"/>
                </a:solidFill>
                <a:uFill>
                  <a:solidFill>
                    <a:srgbClr val="ffffff"/>
                  </a:solidFill>
                </a:uFill>
                <a:latin typeface="Times New Roman"/>
                <a:ea typeface="DejaVu Sans"/>
              </a:rPr>
              <a:t>large-area fast avalanche photodiodes</a:t>
            </a:r>
            <a:endParaRPr lang="en-GB" sz="1800" spc="-1" strike="noStrike">
              <a:solidFill>
                <a:srgbClr val="000000"/>
              </a:solidFill>
              <a:uFill>
                <a:solidFill>
                  <a:srgbClr val="ffffff"/>
                </a:solidFill>
              </a:uFill>
              <a:latin typeface="Times New Roman"/>
            </a:endParaRPr>
          </a:p>
          <a:p>
            <a:pPr lvl="1" marL="432000" indent="-216000">
              <a:lnSpc>
                <a:spcPct val="100000"/>
              </a:lnSpc>
              <a:buClr>
                <a:srgbClr val="000000"/>
              </a:buClr>
              <a:buSzPct val="45000"/>
              <a:buFont typeface="Wingdings" charset="2"/>
              <a:buChar char=""/>
            </a:pPr>
            <a:r>
              <a:rPr lang="en-GB" sz="2600" spc="-1" strike="noStrike">
                <a:solidFill>
                  <a:srgbClr val="800000"/>
                </a:solidFill>
                <a:uFill>
                  <a:solidFill>
                    <a:srgbClr val="ffffff"/>
                  </a:solidFill>
                </a:uFill>
                <a:latin typeface="Times New Roman"/>
                <a:ea typeface="DejaVu Sans"/>
              </a:rPr>
              <a:t>other fast detectors options</a:t>
            </a:r>
            <a:endParaRPr lang="en-GB" sz="1800" spc="-1" strike="noStrike">
              <a:solidFill>
                <a:srgbClr val="000000"/>
              </a:solidFill>
              <a:uFill>
                <a:solidFill>
                  <a:srgbClr val="ffffff"/>
                </a:solidFill>
              </a:uFill>
              <a:latin typeface="Times New Roman"/>
            </a:endParaRPr>
          </a:p>
        </p:txBody>
      </p:sp>
      <p:sp>
        <p:nvSpPr>
          <p:cNvPr id="493" name="CustomShape 8"/>
          <p:cNvSpPr/>
          <p:nvPr/>
        </p:nvSpPr>
        <p:spPr>
          <a:xfrm>
            <a:off x="6333840" y="5580000"/>
            <a:ext cx="2594160" cy="1008000"/>
          </a:xfrm>
          <a:prstGeom prst="rect">
            <a:avLst/>
          </a:prstGeom>
          <a:noFill/>
          <a:ln w="36000">
            <a:solidFill>
              <a:srgbClr val="800000"/>
            </a:solidFill>
            <a:round/>
          </a:ln>
        </p:spPr>
        <p:style>
          <a:lnRef idx="0"/>
          <a:fillRef idx="0"/>
          <a:effectRef idx="0"/>
          <a:fontRef idx="minor"/>
        </p:style>
        <p:txBody>
          <a:bodyPr lIns="108000" rIns="108000" tIns="63000" bIns="63000"/>
          <a:p>
            <a:pPr algn="ctr">
              <a:lnSpc>
                <a:spcPct val="100000"/>
              </a:lnSpc>
            </a:pPr>
            <a:r>
              <a:rPr lang="en-GB" sz="2600" spc="-1" strike="noStrike">
                <a:solidFill>
                  <a:srgbClr val="000000"/>
                </a:solidFill>
                <a:uFill>
                  <a:solidFill>
                    <a:srgbClr val="ffffff"/>
                  </a:solidFill>
                </a:uFill>
                <a:latin typeface="Times New Roman"/>
                <a:ea typeface="DejaVu Sans"/>
              </a:rPr>
              <a:t> </a:t>
            </a:r>
            <a:r>
              <a:rPr lang="en-GB" sz="2600" spc="-1" strike="noStrike">
                <a:solidFill>
                  <a:srgbClr val="000000"/>
                </a:solidFill>
                <a:uFill>
                  <a:solidFill>
                    <a:srgbClr val="ffffff"/>
                  </a:solidFill>
                </a:uFill>
                <a:latin typeface="Times New Roman"/>
                <a:ea typeface="DejaVu Sans"/>
              </a:rPr>
              <a:t>Detector </a:t>
            </a:r>
            <a:r>
              <a:rPr b="1" lang="en-GB" sz="2600" spc="-1" strike="noStrike">
                <a:solidFill>
                  <a:srgbClr val="000000"/>
                </a:solidFill>
                <a:uFill>
                  <a:solidFill>
                    <a:srgbClr val="ffffff"/>
                  </a:solidFill>
                </a:uFill>
                <a:latin typeface="Times New Roman"/>
                <a:ea typeface="DejaVu Sans"/>
              </a:rPr>
              <a:t>R&amp;D activities</a:t>
            </a:r>
            <a:endParaRPr lang="en-GB" sz="1800" spc="-1" strike="noStrike">
              <a:solidFill>
                <a:srgbClr val="000000"/>
              </a:solidFill>
              <a:uFill>
                <a:solidFill>
                  <a:srgbClr val="ffffff"/>
                </a:solidFill>
              </a:uFill>
              <a:latin typeface="Times New Roman"/>
            </a:endParaRPr>
          </a:p>
          <a:p>
            <a:pPr algn="ctr">
              <a:lnSpc>
                <a:spcPct val="100000"/>
              </a:lnSpc>
            </a:pPr>
            <a:endParaRPr lang="en-GB" sz="1800" spc="-1" strike="noStrike">
              <a:solidFill>
                <a:srgbClr val="000000"/>
              </a:solidFill>
              <a:uFill>
                <a:solidFill>
                  <a:srgbClr val="ffffff"/>
                </a:solidFill>
              </a:uFill>
              <a:latin typeface="Times New Roman"/>
            </a:endParaRPr>
          </a:p>
        </p:txBody>
      </p:sp>
      <p:sp>
        <p:nvSpPr>
          <p:cNvPr id="494" name="CustomShape 9"/>
          <p:cNvSpPr/>
          <p:nvPr/>
        </p:nvSpPr>
        <p:spPr>
          <a:xfrm>
            <a:off x="5290200" y="2886840"/>
            <a:ext cx="951840" cy="515880"/>
          </a:xfrm>
          <a:prstGeom prst="rect">
            <a:avLst/>
          </a:prstGeom>
          <a:noFill/>
          <a:ln>
            <a:noFill/>
          </a:ln>
        </p:spPr>
        <p:style>
          <a:lnRef idx="0"/>
          <a:fillRef idx="0"/>
          <a:effectRef idx="0"/>
          <a:fontRef idx="minor"/>
        </p:style>
        <p:txBody>
          <a:bodyPr lIns="90000" rIns="90000" tIns="45000" bIns="45000"/>
          <a:p>
            <a:pPr>
              <a:lnSpc>
                <a:spcPct val="100000"/>
              </a:lnSpc>
            </a:pPr>
            <a:r>
              <a:rPr b="1" lang="en-GB" sz="4400" spc="-1" strike="noStrike">
                <a:solidFill>
                  <a:srgbClr val="000000"/>
                </a:solidFill>
                <a:uFill>
                  <a:solidFill>
                    <a:srgbClr val="ffffff"/>
                  </a:solidFill>
                </a:uFill>
                <a:latin typeface="Times New Roman"/>
                <a:ea typeface="DejaVu Sans"/>
              </a:rPr>
              <a:t>K</a:t>
            </a:r>
            <a:r>
              <a:rPr b="1" lang="en-GB" sz="4400" spc="-1" strike="noStrike" baseline="101000">
                <a:solidFill>
                  <a:srgbClr val="000000"/>
                </a:solidFill>
                <a:uFill>
                  <a:solidFill>
                    <a:srgbClr val="ffffff"/>
                  </a:solidFill>
                </a:uFill>
                <a:latin typeface="Times New Roman"/>
                <a:ea typeface="DejaVu Sans"/>
              </a:rPr>
              <a:t>+</a:t>
            </a:r>
            <a:endParaRPr lang="en-GB" sz="1800" spc="-1" strike="noStrike">
              <a:solidFill>
                <a:srgbClr val="000000"/>
              </a:solidFill>
              <a:uFill>
                <a:solidFill>
                  <a:srgbClr val="ffffff"/>
                </a:solidFill>
              </a:uFill>
              <a:latin typeface="Times New Roman"/>
            </a:endParaRPr>
          </a:p>
        </p:txBody>
      </p:sp>
      <p:sp>
        <p:nvSpPr>
          <p:cNvPr id="495" name="CustomShape 10"/>
          <p:cNvSpPr/>
          <p:nvPr/>
        </p:nvSpPr>
        <p:spPr>
          <a:xfrm>
            <a:off x="8833680" y="2575080"/>
            <a:ext cx="791280" cy="515880"/>
          </a:xfrm>
          <a:prstGeom prst="rect">
            <a:avLst/>
          </a:prstGeom>
          <a:noFill/>
          <a:ln>
            <a:noFill/>
          </a:ln>
        </p:spPr>
        <p:style>
          <a:lnRef idx="0"/>
          <a:fillRef idx="0"/>
          <a:effectRef idx="0"/>
          <a:fontRef idx="minor"/>
        </p:style>
        <p:txBody>
          <a:bodyPr lIns="90000" rIns="90000" tIns="45000" bIns="45000"/>
          <a:p>
            <a:pPr>
              <a:lnSpc>
                <a:spcPct val="100000"/>
              </a:lnSpc>
            </a:pPr>
            <a:r>
              <a:rPr b="1" lang="en-GB" sz="4400" spc="-1" strike="noStrike">
                <a:solidFill>
                  <a:srgbClr val="ff0000"/>
                </a:solidFill>
                <a:uFill>
                  <a:solidFill>
                    <a:srgbClr val="ffffff"/>
                  </a:solidFill>
                </a:uFill>
                <a:latin typeface="Times New Roman"/>
                <a:ea typeface="DejaVu Sans"/>
              </a:rPr>
              <a:t>e</a:t>
            </a:r>
            <a:r>
              <a:rPr b="1" lang="en-GB" sz="4400" spc="-1" strike="noStrike" baseline="101000">
                <a:solidFill>
                  <a:srgbClr val="ff0000"/>
                </a:solidFill>
                <a:uFill>
                  <a:solidFill>
                    <a:srgbClr val="ffffff"/>
                  </a:solidFill>
                </a:uFill>
                <a:latin typeface="Times New Roman"/>
                <a:ea typeface="DejaVu Sans"/>
              </a:rPr>
              <a:t>+</a:t>
            </a:r>
            <a:endParaRPr lang="en-GB" sz="1800" spc="-1" strike="noStrike">
              <a:solidFill>
                <a:srgbClr val="000000"/>
              </a:solidFill>
              <a:uFill>
                <a:solidFill>
                  <a:srgbClr val="ffffff"/>
                </a:solidFill>
              </a:uFill>
              <a:latin typeface="Times New Roman"/>
            </a:endParaRPr>
          </a:p>
        </p:txBody>
      </p:sp>
      <p:sp>
        <p:nvSpPr>
          <p:cNvPr id="496" name="Line 11"/>
          <p:cNvSpPr/>
          <p:nvPr/>
        </p:nvSpPr>
        <p:spPr>
          <a:xfrm>
            <a:off x="5446800" y="3677400"/>
            <a:ext cx="0" cy="184680"/>
          </a:xfrm>
          <a:prstGeom prst="line">
            <a:avLst/>
          </a:prstGeom>
          <a:ln w="18000">
            <a:solidFill>
              <a:srgbClr val="000000"/>
            </a:solidFill>
            <a:round/>
          </a:ln>
        </p:spPr>
        <p:style>
          <a:lnRef idx="0"/>
          <a:fillRef idx="0"/>
          <a:effectRef idx="0"/>
          <a:fontRef idx="minor"/>
        </p:style>
      </p:sp>
      <p:sp>
        <p:nvSpPr>
          <p:cNvPr id="497" name="Line 12"/>
          <p:cNvSpPr/>
          <p:nvPr/>
        </p:nvSpPr>
        <p:spPr>
          <a:xfrm>
            <a:off x="5432760" y="3682080"/>
            <a:ext cx="216000" cy="0"/>
          </a:xfrm>
          <a:prstGeom prst="line">
            <a:avLst/>
          </a:prstGeom>
          <a:ln w="18000">
            <a:solidFill>
              <a:srgbClr val="000000"/>
            </a:solidFill>
            <a:round/>
          </a:ln>
        </p:spPr>
        <p:style>
          <a:lnRef idx="0"/>
          <a:fillRef idx="0"/>
          <a:effectRef idx="0"/>
          <a:fontRef idx="minor"/>
        </p:style>
      </p:sp>
      <p:sp>
        <p:nvSpPr>
          <p:cNvPr id="498" name="Line 13"/>
          <p:cNvSpPr/>
          <p:nvPr/>
        </p:nvSpPr>
        <p:spPr>
          <a:xfrm>
            <a:off x="5432760" y="3862440"/>
            <a:ext cx="216000" cy="0"/>
          </a:xfrm>
          <a:prstGeom prst="line">
            <a:avLst/>
          </a:prstGeom>
          <a:ln w="18000">
            <a:solidFill>
              <a:srgbClr val="000000"/>
            </a:solidFill>
            <a:round/>
          </a:ln>
        </p:spPr>
        <p:style>
          <a:lnRef idx="0"/>
          <a:fillRef idx="0"/>
          <a:effectRef idx="0"/>
          <a:fontRef idx="minor"/>
        </p:style>
      </p:sp>
      <p:sp>
        <p:nvSpPr>
          <p:cNvPr id="499" name="Line 14"/>
          <p:cNvSpPr/>
          <p:nvPr/>
        </p:nvSpPr>
        <p:spPr>
          <a:xfrm>
            <a:off x="5627880" y="3677760"/>
            <a:ext cx="0" cy="184680"/>
          </a:xfrm>
          <a:prstGeom prst="line">
            <a:avLst/>
          </a:prstGeom>
          <a:ln w="18000">
            <a:solidFill>
              <a:srgbClr val="000000"/>
            </a:solidFill>
            <a:round/>
          </a:ln>
        </p:spPr>
        <p:style>
          <a:lnRef idx="0"/>
          <a:fillRef idx="0"/>
          <a:effectRef idx="0"/>
          <a:fontRef idx="minor"/>
        </p:style>
      </p:sp>
      <p:sp>
        <p:nvSpPr>
          <p:cNvPr id="500" name="Line 15"/>
          <p:cNvSpPr/>
          <p:nvPr/>
        </p:nvSpPr>
        <p:spPr>
          <a:xfrm>
            <a:off x="5432760" y="3862440"/>
            <a:ext cx="324000" cy="75600"/>
          </a:xfrm>
          <a:prstGeom prst="line">
            <a:avLst/>
          </a:prstGeom>
          <a:ln w="18000">
            <a:solidFill>
              <a:srgbClr val="000000"/>
            </a:solidFill>
            <a:round/>
          </a:ln>
        </p:spPr>
        <p:style>
          <a:lnRef idx="0"/>
          <a:fillRef idx="0"/>
          <a:effectRef idx="0"/>
          <a:fontRef idx="minor"/>
        </p:style>
      </p:sp>
      <p:sp>
        <p:nvSpPr>
          <p:cNvPr id="501" name="Line 16"/>
          <p:cNvSpPr/>
          <p:nvPr/>
        </p:nvSpPr>
        <p:spPr>
          <a:xfrm>
            <a:off x="5629680" y="3864960"/>
            <a:ext cx="324000" cy="75600"/>
          </a:xfrm>
          <a:prstGeom prst="line">
            <a:avLst/>
          </a:prstGeom>
          <a:ln w="18000">
            <a:solidFill>
              <a:srgbClr val="000000"/>
            </a:solidFill>
            <a:round/>
          </a:ln>
        </p:spPr>
        <p:style>
          <a:lnRef idx="0"/>
          <a:fillRef idx="0"/>
          <a:effectRef idx="0"/>
          <a:fontRef idx="minor"/>
        </p:style>
      </p:sp>
      <p:sp>
        <p:nvSpPr>
          <p:cNvPr id="502" name="Line 17"/>
          <p:cNvSpPr/>
          <p:nvPr/>
        </p:nvSpPr>
        <p:spPr>
          <a:xfrm>
            <a:off x="5754600" y="3947040"/>
            <a:ext cx="189360" cy="0"/>
          </a:xfrm>
          <a:prstGeom prst="line">
            <a:avLst/>
          </a:prstGeom>
          <a:ln w="18000">
            <a:solidFill>
              <a:srgbClr val="000000"/>
            </a:solidFill>
            <a:round/>
          </a:ln>
        </p:spPr>
        <p:style>
          <a:lnRef idx="0"/>
          <a:fillRef idx="0"/>
          <a:effectRef idx="0"/>
          <a:fontRef idx="minor"/>
        </p:style>
      </p:sp>
      <p:sp>
        <p:nvSpPr>
          <p:cNvPr id="503" name="CustomShape 18"/>
          <p:cNvSpPr/>
          <p:nvPr/>
        </p:nvSpPr>
        <p:spPr>
          <a:xfrm>
            <a:off x="3706920" y="5734800"/>
            <a:ext cx="2518920" cy="458640"/>
          </a:xfrm>
          <a:prstGeom prst="rect">
            <a:avLst/>
          </a:prstGeom>
          <a:noFill/>
          <a:ln>
            <a:noFill/>
          </a:ln>
        </p:spPr>
        <p:style>
          <a:lnRef idx="0"/>
          <a:fillRef idx="0"/>
          <a:effectRef idx="0"/>
          <a:fontRef idx="minor"/>
        </p:style>
        <p:txBody>
          <a:bodyPr lIns="90000" rIns="90000" tIns="45000" bIns="45000"/>
          <a:p>
            <a:pPr>
              <a:lnSpc>
                <a:spcPct val="100000"/>
              </a:lnSpc>
            </a:pPr>
            <a:r>
              <a:rPr lang="en-GB" sz="2400" spc="-1" strike="noStrike">
                <a:solidFill>
                  <a:srgbClr val="c5000b"/>
                </a:solidFill>
                <a:uFill>
                  <a:solidFill>
                    <a:srgbClr val="ffffff"/>
                  </a:solidFill>
                </a:uFill>
                <a:latin typeface="Times New Roman"/>
              </a:rPr>
              <a:t>→</a:t>
            </a:r>
            <a:r>
              <a:rPr lang="en-GB" sz="2400" spc="-1" strike="noStrike">
                <a:solidFill>
                  <a:srgbClr val="c5000b"/>
                </a:solidFill>
                <a:uFill>
                  <a:solidFill>
                    <a:srgbClr val="ffffff"/>
                  </a:solidFill>
                </a:uFill>
                <a:latin typeface="Standard Symbols L"/>
              </a:rPr>
              <a:t> </a:t>
            </a:r>
            <a:r>
              <a:rPr lang="en-GB" sz="2400" spc="-1" strike="noStrike">
                <a:solidFill>
                  <a:srgbClr val="c5000b"/>
                </a:solidFill>
                <a:uFill>
                  <a:solidFill>
                    <a:srgbClr val="ffffff"/>
                  </a:solidFill>
                </a:uFill>
                <a:latin typeface="Standard Symbols L"/>
              </a:rPr>
              <a:t>p</a:t>
            </a:r>
            <a:r>
              <a:rPr lang="en-GB" sz="2400" spc="-1" strike="noStrike" baseline="101000">
                <a:solidFill>
                  <a:srgbClr val="c5000b"/>
                </a:solidFill>
                <a:uFill>
                  <a:solidFill>
                    <a:srgbClr val="ffffff"/>
                  </a:solidFill>
                </a:uFill>
                <a:latin typeface="Standard Symbols L"/>
              </a:rPr>
              <a:t>0</a:t>
            </a:r>
            <a:r>
              <a:rPr lang="en-GB" sz="2400" spc="-1" strike="noStrike">
                <a:solidFill>
                  <a:srgbClr val="c5000b"/>
                </a:solidFill>
                <a:uFill>
                  <a:solidFill>
                    <a:srgbClr val="ffffff"/>
                  </a:solidFill>
                </a:uFill>
                <a:latin typeface="Times New Roman"/>
              </a:rPr>
              <a:t> rejection</a:t>
            </a:r>
            <a:r>
              <a:rPr lang="en-GB" sz="2400" spc="-1" strike="noStrike">
                <a:solidFill>
                  <a:srgbClr val="c5000b"/>
                </a:solidFill>
                <a:uFill>
                  <a:solidFill>
                    <a:srgbClr val="ffffff"/>
                  </a:solidFill>
                </a:uFill>
                <a:latin typeface="Standard Symbols L"/>
              </a:rPr>
              <a:t> </a:t>
            </a:r>
            <a:endParaRPr lang="en-GB" sz="1800" spc="-1" strike="noStrike">
              <a:solidFill>
                <a:srgbClr val="000000"/>
              </a:solidFill>
              <a:uFill>
                <a:solidFill>
                  <a:srgbClr val="ffffff"/>
                </a:solidFill>
              </a:uFill>
              <a:latin typeface="Times New Roman"/>
            </a:endParaRPr>
          </a:p>
        </p:txBody>
      </p:sp>
      <p:sp>
        <p:nvSpPr>
          <p:cNvPr id="504" name="CustomShape 19"/>
          <p:cNvSpPr/>
          <p:nvPr/>
        </p:nvSpPr>
        <p:spPr>
          <a:xfrm>
            <a:off x="7125840" y="2088360"/>
            <a:ext cx="2662920" cy="432000"/>
          </a:xfrm>
          <a:prstGeom prst="rect">
            <a:avLst/>
          </a:prstGeom>
          <a:solidFill>
            <a:srgbClr val="ffffff"/>
          </a:solidFill>
          <a:ln>
            <a:noFill/>
          </a:ln>
        </p:spPr>
        <p:style>
          <a:lnRef idx="0"/>
          <a:fillRef idx="0"/>
          <a:effectRef idx="0"/>
          <a:fontRef idx="minor"/>
        </p:style>
        <p:txBody>
          <a:bodyPr lIns="90000" rIns="90000" tIns="45000" bIns="45000"/>
          <a:p>
            <a:r>
              <a:rPr lang="en-GB" sz="2400" spc="-1" strike="noStrike">
                <a:solidFill>
                  <a:srgbClr val="000000"/>
                </a:solidFill>
                <a:uFill>
                  <a:solidFill>
                    <a:srgbClr val="ffffff"/>
                  </a:solidFill>
                </a:uFill>
                <a:latin typeface="Times New Roman"/>
              </a:rPr>
              <a:t>2) integrated </a:t>
            </a:r>
            <a:r>
              <a:rPr lang="en-GB" sz="2400" spc="-1" strike="noStrike">
                <a:solidFill>
                  <a:srgbClr val="000000"/>
                </a:solidFill>
                <a:uFill>
                  <a:solidFill>
                    <a:srgbClr val="ffffff"/>
                  </a:solidFill>
                </a:uFill>
                <a:latin typeface="Standard Symbols L"/>
              </a:rPr>
              <a:t>g</a:t>
            </a:r>
            <a:r>
              <a:rPr lang="en-GB" sz="2400" spc="-1" strike="noStrike">
                <a:solidFill>
                  <a:srgbClr val="000000"/>
                </a:solidFill>
                <a:uFill>
                  <a:solidFill>
                    <a:srgbClr val="ffffff"/>
                  </a:solidFill>
                </a:uFill>
                <a:latin typeface="Times New Roman"/>
              </a:rPr>
              <a:t>-veto</a:t>
            </a:r>
            <a:endParaRPr lang="en-GB" sz="1800" spc="-1" strike="noStrike">
              <a:solidFill>
                <a:srgbClr val="000000"/>
              </a:solidFill>
              <a:uFill>
                <a:solidFill>
                  <a:srgbClr val="ffffff"/>
                </a:solidFill>
              </a:uFill>
              <a:latin typeface="Times New Roman"/>
            </a:endParaRPr>
          </a:p>
        </p:txBody>
      </p:sp>
      <p:sp>
        <p:nvSpPr>
          <p:cNvPr id="505" name="CustomShape 20"/>
          <p:cNvSpPr/>
          <p:nvPr/>
        </p:nvSpPr>
        <p:spPr>
          <a:xfrm>
            <a:off x="4462560" y="576000"/>
            <a:ext cx="3670920" cy="864360"/>
          </a:xfrm>
          <a:prstGeom prst="rect">
            <a:avLst/>
          </a:prstGeom>
          <a:solidFill>
            <a:srgbClr val="ffffff"/>
          </a:solidFill>
          <a:ln>
            <a:noFill/>
          </a:ln>
        </p:spPr>
        <p:style>
          <a:lnRef idx="0"/>
          <a:fillRef idx="0"/>
          <a:effectRef idx="0"/>
          <a:fontRef idx="minor"/>
        </p:style>
        <p:txBody>
          <a:bodyPr lIns="90000" rIns="90000" tIns="45000" bIns="45000"/>
          <a:p>
            <a:r>
              <a:rPr lang="en-GB" sz="2400" spc="-1" strike="noStrike">
                <a:solidFill>
                  <a:srgbClr val="000000"/>
                </a:solidFill>
                <a:uFill>
                  <a:solidFill>
                    <a:srgbClr val="ffffff"/>
                  </a:solidFill>
                </a:uFill>
                <a:latin typeface="Times New Roman"/>
              </a:rPr>
              <a:t>1) compact calorimeter with</a:t>
            </a:r>
            <a:endParaRPr lang="en-GB" sz="1800" spc="-1" strike="noStrike">
              <a:solidFill>
                <a:srgbClr val="000000"/>
              </a:solidFill>
              <a:uFill>
                <a:solidFill>
                  <a:srgbClr val="ffffff"/>
                </a:solidFill>
              </a:uFill>
              <a:latin typeface="Times New Roman"/>
            </a:endParaRPr>
          </a:p>
          <a:p>
            <a:r>
              <a:rPr lang="en-GB" sz="2400" spc="-1" strike="noStrike">
                <a:solidFill>
                  <a:srgbClr val="000000"/>
                </a:solidFill>
                <a:uFill>
                  <a:solidFill>
                    <a:srgbClr val="ffffff"/>
                  </a:solidFill>
                </a:uFill>
                <a:latin typeface="Times New Roman"/>
              </a:rPr>
              <a:t>longitudinal segmentation</a:t>
            </a:r>
            <a:endParaRPr lang="en-GB" sz="1800" spc="-1" strike="noStrike">
              <a:solidFill>
                <a:srgbClr val="000000"/>
              </a:solidFill>
              <a:uFill>
                <a:solidFill>
                  <a:srgbClr val="ffffff"/>
                </a:solidFill>
              </a:uFill>
              <a:latin typeface="Times New Roman"/>
            </a:endParaRPr>
          </a:p>
        </p:txBody>
      </p:sp>
      <p:sp>
        <p:nvSpPr>
          <p:cNvPr id="506" name="CustomShape 21"/>
          <p:cNvSpPr/>
          <p:nvPr/>
        </p:nvSpPr>
        <p:spPr>
          <a:xfrm>
            <a:off x="5578560" y="3997080"/>
            <a:ext cx="935280" cy="396000"/>
          </a:xfrm>
          <a:prstGeom prst="rect">
            <a:avLst/>
          </a:prstGeom>
          <a:solidFill>
            <a:srgbClr val="ffffff"/>
          </a:solidFill>
          <a:ln>
            <a:noFill/>
          </a:ln>
        </p:spPr>
        <p:style>
          <a:lnRef idx="0"/>
          <a:fillRef idx="0"/>
          <a:effectRef idx="0"/>
          <a:fontRef idx="minor"/>
        </p:style>
        <p:txBody>
          <a:bodyPr lIns="90000" rIns="90000" tIns="45000" bIns="45000"/>
          <a:p>
            <a:pPr algn="ctr">
              <a:lnSpc>
                <a:spcPct val="100000"/>
              </a:lnSpc>
            </a:pPr>
            <a:r>
              <a:rPr lang="en-GB" sz="2200" spc="-1" strike="noStrike">
                <a:solidFill>
                  <a:srgbClr val="000000"/>
                </a:solidFill>
                <a:uFill>
                  <a:solidFill>
                    <a:srgbClr val="ffffff"/>
                  </a:solidFill>
                </a:uFill>
                <a:latin typeface="Times New Roman"/>
              </a:rPr>
              <a:t>UCM</a:t>
            </a:r>
            <a:endParaRPr lang="en-GB" sz="1800" spc="-1" strike="noStrike">
              <a:solidFill>
                <a:srgbClr val="000000"/>
              </a:solidFill>
              <a:uFill>
                <a:solidFill>
                  <a:srgbClr val="ffffff"/>
                </a:solidFill>
              </a:uFill>
              <a:latin typeface="Times New Roman"/>
            </a:endParaRPr>
          </a:p>
        </p:txBody>
      </p:sp>
      <p:sp>
        <p:nvSpPr>
          <p:cNvPr id="507" name="CustomShape 22"/>
          <p:cNvSpPr/>
          <p:nvPr/>
        </p:nvSpPr>
        <p:spPr>
          <a:xfrm>
            <a:off x="7479720" y="3647520"/>
            <a:ext cx="144000" cy="144000"/>
          </a:xfrm>
          <a:prstGeom prst="ellipse">
            <a:avLst/>
          </a:prstGeom>
          <a:solidFill>
            <a:srgbClr val="000000"/>
          </a:solidFill>
          <a:ln>
            <a:solidFill>
              <a:srgbClr val="000000"/>
            </a:solidFill>
          </a:ln>
        </p:spPr>
        <p:style>
          <a:lnRef idx="0"/>
          <a:fillRef idx="0"/>
          <a:effectRef idx="0"/>
          <a:fontRef idx="minor"/>
        </p:style>
      </p:sp>
      <p:sp>
        <p:nvSpPr>
          <p:cNvPr id="508" name="Line 23"/>
          <p:cNvSpPr/>
          <p:nvPr/>
        </p:nvSpPr>
        <p:spPr>
          <a:xfrm flipV="1">
            <a:off x="7623720" y="3096720"/>
            <a:ext cx="1157400" cy="550800"/>
          </a:xfrm>
          <a:prstGeom prst="line">
            <a:avLst/>
          </a:prstGeom>
          <a:ln w="72000">
            <a:solidFill>
              <a:srgbClr val="ff0000"/>
            </a:solidFill>
            <a:round/>
            <a:tailEnd len="med" type="triangle" w="med"/>
          </a:ln>
        </p:spPr>
        <p:style>
          <a:lnRef idx="0"/>
          <a:fillRef idx="0"/>
          <a:effectRef idx="0"/>
          <a:fontRef idx="minor"/>
        </p:style>
      </p:sp>
      <p:sp>
        <p:nvSpPr>
          <p:cNvPr id="509" name="Line 24"/>
          <p:cNvSpPr/>
          <p:nvPr/>
        </p:nvSpPr>
        <p:spPr>
          <a:xfrm>
            <a:off x="7623720" y="3729960"/>
            <a:ext cx="2309040" cy="374760"/>
          </a:xfrm>
          <a:prstGeom prst="line">
            <a:avLst/>
          </a:prstGeom>
          <a:ln w="72000">
            <a:solidFill>
              <a:srgbClr val="0000ff"/>
            </a:solidFill>
            <a:custDash>
              <a:ds d="0" sp="0"/>
            </a:custDash>
            <a:round/>
            <a:tailEnd len="med" type="triangle" w="med"/>
          </a:ln>
        </p:spPr>
        <p:style>
          <a:lnRef idx="0"/>
          <a:fillRef idx="0"/>
          <a:effectRef idx="0"/>
          <a:fontRef idx="minor"/>
        </p:style>
      </p:sp>
      <p:sp>
        <p:nvSpPr>
          <p:cNvPr id="510" name="Line 25"/>
          <p:cNvSpPr/>
          <p:nvPr/>
        </p:nvSpPr>
        <p:spPr>
          <a:xfrm>
            <a:off x="5973840" y="3384720"/>
            <a:ext cx="1505880" cy="334800"/>
          </a:xfrm>
          <a:prstGeom prst="line">
            <a:avLst/>
          </a:prstGeom>
          <a:ln w="72000">
            <a:solidFill>
              <a:srgbClr val="ffffff"/>
            </a:solidFill>
            <a:round/>
            <a:tailEnd len="med" type="triangle" w="med"/>
          </a:ln>
        </p:spPr>
        <p:style>
          <a:lnRef idx="0"/>
          <a:fillRef idx="0"/>
          <a:effectRef idx="0"/>
          <a:fontRef idx="minor"/>
        </p:style>
      </p:sp>
      <p:sp>
        <p:nvSpPr>
          <p:cNvPr id="511" name="CustomShape 26"/>
          <p:cNvSpPr/>
          <p:nvPr/>
        </p:nvSpPr>
        <p:spPr>
          <a:xfrm>
            <a:off x="8385480" y="4033080"/>
            <a:ext cx="770760" cy="720360"/>
          </a:xfrm>
          <a:prstGeom prst="ellipse">
            <a:avLst/>
          </a:prstGeom>
          <a:solidFill>
            <a:srgbClr val="ffffff"/>
          </a:solidFill>
          <a:ln>
            <a:noFill/>
          </a:ln>
        </p:spPr>
        <p:style>
          <a:lnRef idx="0"/>
          <a:fillRef idx="0"/>
          <a:effectRef idx="0"/>
          <a:fontRef idx="minor"/>
        </p:style>
      </p:sp>
      <p:sp>
        <p:nvSpPr>
          <p:cNvPr id="512" name="CustomShape 27"/>
          <p:cNvSpPr/>
          <p:nvPr/>
        </p:nvSpPr>
        <p:spPr>
          <a:xfrm>
            <a:off x="8479080" y="3888360"/>
            <a:ext cx="713880" cy="709200"/>
          </a:xfrm>
          <a:prstGeom prst="rect">
            <a:avLst/>
          </a:prstGeom>
          <a:noFill/>
          <a:ln>
            <a:noFill/>
          </a:ln>
        </p:spPr>
        <p:style>
          <a:lnRef idx="0"/>
          <a:fillRef idx="0"/>
          <a:effectRef idx="0"/>
          <a:fontRef idx="minor"/>
        </p:style>
        <p:txBody>
          <a:bodyPr lIns="90000" rIns="90000" tIns="45000" bIns="45000"/>
          <a:p>
            <a:pPr>
              <a:lnSpc>
                <a:spcPct val="100000"/>
              </a:lnSpc>
            </a:pPr>
            <a:r>
              <a:rPr b="1" lang="en-GB" sz="4400" spc="-1" strike="noStrike">
                <a:solidFill>
                  <a:srgbClr val="0000ff"/>
                </a:solidFill>
                <a:uFill>
                  <a:solidFill>
                    <a:srgbClr val="ffffff"/>
                  </a:solidFill>
                </a:uFill>
                <a:latin typeface="Standard Symbols L"/>
                <a:ea typeface="DejaVu Sans"/>
              </a:rPr>
              <a:t>n</a:t>
            </a:r>
            <a:r>
              <a:rPr b="1" lang="en-GB" sz="4400" spc="-1" strike="noStrike" baseline="-101000">
                <a:solidFill>
                  <a:srgbClr val="0000ff"/>
                </a:solidFill>
                <a:uFill>
                  <a:solidFill>
                    <a:srgbClr val="ffffff"/>
                  </a:solidFill>
                </a:uFill>
                <a:latin typeface="Times New Roman"/>
                <a:ea typeface="DejaVu Sans"/>
              </a:rPr>
              <a:t>e</a:t>
            </a:r>
            <a:endParaRPr lang="en-GB" sz="1800" spc="-1" strike="noStrike">
              <a:solidFill>
                <a:srgbClr val="000000"/>
              </a:solidFill>
              <a:uFill>
                <a:solidFill>
                  <a:srgbClr val="ffffff"/>
                </a:solidFill>
              </a:uFill>
              <a:latin typeface="Times New Roman"/>
            </a:endParaRPr>
          </a:p>
        </p:txBody>
      </p:sp>
      <p:sp>
        <p:nvSpPr>
          <p:cNvPr id="513" name="Line 28"/>
          <p:cNvSpPr/>
          <p:nvPr/>
        </p:nvSpPr>
        <p:spPr>
          <a:xfrm>
            <a:off x="5506200" y="3780720"/>
            <a:ext cx="144000" cy="216000"/>
          </a:xfrm>
          <a:prstGeom prst="line">
            <a:avLst/>
          </a:prstGeom>
          <a:ln w="36720">
            <a:solidFill>
              <a:srgbClr val="ffffff"/>
            </a:solidFill>
            <a:round/>
          </a:ln>
        </p:spPr>
        <p:style>
          <a:lnRef idx="0"/>
          <a:fillRef idx="0"/>
          <a:effectRef idx="0"/>
          <a:fontRef idx="minor"/>
        </p:style>
      </p:sp>
      <p:sp>
        <p:nvSpPr>
          <p:cNvPr id="514" name="Line 29"/>
          <p:cNvSpPr/>
          <p:nvPr/>
        </p:nvSpPr>
        <p:spPr>
          <a:xfrm>
            <a:off x="5793840" y="1440360"/>
            <a:ext cx="252000" cy="504000"/>
          </a:xfrm>
          <a:prstGeom prst="line">
            <a:avLst/>
          </a:prstGeom>
          <a:ln w="36720">
            <a:solidFill>
              <a:srgbClr val="ffffff"/>
            </a:solidFill>
            <a:round/>
          </a:ln>
        </p:spPr>
        <p:style>
          <a:lnRef idx="0"/>
          <a:fillRef idx="0"/>
          <a:effectRef idx="0"/>
          <a:fontRef idx="minor"/>
        </p:style>
      </p:sp>
      <p:sp>
        <p:nvSpPr>
          <p:cNvPr id="515" name="Line 30"/>
          <p:cNvSpPr/>
          <p:nvPr/>
        </p:nvSpPr>
        <p:spPr>
          <a:xfrm flipH="1">
            <a:off x="7485480" y="2484360"/>
            <a:ext cx="216000" cy="756360"/>
          </a:xfrm>
          <a:prstGeom prst="line">
            <a:avLst/>
          </a:prstGeom>
          <a:ln w="36720">
            <a:solidFill>
              <a:srgbClr val="ffffff"/>
            </a:solidFill>
            <a:round/>
          </a:ln>
        </p:spPr>
        <p:style>
          <a:lnRef idx="0"/>
          <a:fillRef idx="0"/>
          <a:effectRef idx="0"/>
          <a:fontRef idx="minor"/>
        </p:style>
      </p:sp>
      <p:sp>
        <p:nvSpPr>
          <p:cNvPr id="516" name="Line 31"/>
          <p:cNvSpPr/>
          <p:nvPr/>
        </p:nvSpPr>
        <p:spPr>
          <a:xfrm>
            <a:off x="5628960" y="3682080"/>
            <a:ext cx="324000" cy="75600"/>
          </a:xfrm>
          <a:prstGeom prst="line">
            <a:avLst/>
          </a:prstGeom>
          <a:ln w="18000">
            <a:solidFill>
              <a:srgbClr val="000000"/>
            </a:solidFill>
            <a:round/>
          </a:ln>
        </p:spPr>
        <p:style>
          <a:lnRef idx="0"/>
          <a:fillRef idx="0"/>
          <a:effectRef idx="0"/>
          <a:fontRef idx="minor"/>
        </p:style>
      </p:sp>
      <p:sp>
        <p:nvSpPr>
          <p:cNvPr id="517" name="Line 32"/>
          <p:cNvSpPr/>
          <p:nvPr/>
        </p:nvSpPr>
        <p:spPr>
          <a:xfrm>
            <a:off x="5956560" y="3759840"/>
            <a:ext cx="0" cy="184680"/>
          </a:xfrm>
          <a:prstGeom prst="line">
            <a:avLst/>
          </a:prstGeom>
          <a:ln w="18000">
            <a:solidFill>
              <a:srgbClr val="000000"/>
            </a:solidFill>
            <a:round/>
          </a:ln>
        </p:spPr>
        <p:style>
          <a:lnRef idx="0"/>
          <a:fillRef idx="0"/>
          <a:effectRef idx="0"/>
          <a:fontRef idx="minor"/>
        </p:style>
      </p:sp>
      <p:sp>
        <p:nvSpPr>
          <p:cNvPr id="518" name="TextShape 33"/>
          <p:cNvSpPr txBox="1"/>
          <p:nvPr/>
        </p:nvSpPr>
        <p:spPr>
          <a:xfrm>
            <a:off x="3642840" y="4696560"/>
            <a:ext cx="2834640" cy="488520"/>
          </a:xfrm>
          <a:prstGeom prst="rect">
            <a:avLst/>
          </a:prstGeom>
          <a:noFill/>
          <a:ln>
            <a:noFill/>
          </a:ln>
        </p:spPr>
        <p:txBody>
          <a:bodyPr lIns="90000" rIns="90000" tIns="45000" bIns="45000"/>
          <a:p>
            <a:pPr>
              <a:lnSpc>
                <a:spcPct val="100000"/>
              </a:lnSpc>
            </a:pPr>
            <a:r>
              <a:rPr lang="en-GB" sz="2400" spc="-1" strike="noStrike">
                <a:solidFill>
                  <a:srgbClr val="c5000b"/>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t>
            </a:r>
            <a:r>
              <a:rPr lang="en-GB" sz="2400" spc="-1" strike="noStrike">
                <a:solidFill>
                  <a:srgbClr val="c5000b"/>
                </a:solidFill>
                <a:uFill>
                  <a:solidFill>
                    <a:srgbClr val="ffffff"/>
                  </a:solidFill>
                </a:uFill>
                <a:latin typeface="Standard Symbols L"/>
              </a:rPr>
              <a:t>p</a:t>
            </a:r>
            <a:r>
              <a:rPr lang="en-GB" sz="2400" spc="-1" strike="noStrike" baseline="101000">
                <a:solidFill>
                  <a:srgbClr val="c5000b"/>
                </a:solidFill>
                <a:uFill>
                  <a:solidFill>
                    <a:srgbClr val="ffffff"/>
                  </a:solidFill>
                </a:uFill>
                <a:latin typeface="Standard Symbols L"/>
                <a:ea typeface="Standard Symbols L"/>
              </a:rPr>
              <a:t>±</a:t>
            </a:r>
            <a:r>
              <a:rPr lang="en-GB" sz="2400" spc="-1" strike="noStrike">
                <a:solidFill>
                  <a:srgbClr val="c5000b"/>
                </a:solidFill>
                <a:uFill>
                  <a:solidFill>
                    <a:srgbClr val="ffffff"/>
                  </a:solidFill>
                </a:uFill>
                <a:latin typeface="Times New Roman"/>
              </a:rPr>
              <a:t> rejection</a:t>
            </a:r>
            <a:endParaRPr lang="en-GB" sz="1800" spc="-1" strike="noStrike">
              <a:solidFill>
                <a:srgbClr val="000000"/>
              </a:solidFill>
              <a:uFill>
                <a:solidFill>
                  <a:srgbClr val="ffffff"/>
                </a:solidFill>
              </a:uFill>
              <a:latin typeface="Times New Roman"/>
            </a:endParaRPr>
          </a:p>
        </p:txBody>
      </p:sp>
      <p:sp>
        <p:nvSpPr>
          <p:cNvPr id="519" name="CustomShape 34"/>
          <p:cNvSpPr/>
          <p:nvPr/>
        </p:nvSpPr>
        <p:spPr>
          <a:xfrm>
            <a:off x="5829840" y="4753080"/>
            <a:ext cx="288000" cy="2518920"/>
          </a:xfrm>
          <a:custGeom>
            <a:avLst/>
            <a:gdLst/>
            <a:ahLst/>
            <a:rect l="0" t="0" r="r" b="b"/>
            <a:pathLst>
              <a:path w="802" h="6999">
                <a:moveTo>
                  <a:pt x="0" y="0"/>
                </a:moveTo>
                <a:cubicBezTo>
                  <a:pt x="200" y="0"/>
                  <a:pt x="400" y="291"/>
                  <a:pt x="400" y="583"/>
                </a:cubicBezTo>
                <a:lnTo>
                  <a:pt x="400" y="2915"/>
                </a:lnTo>
                <a:cubicBezTo>
                  <a:pt x="400" y="3207"/>
                  <a:pt x="600" y="3499"/>
                  <a:pt x="801" y="3499"/>
                </a:cubicBezTo>
                <a:cubicBezTo>
                  <a:pt x="600" y="3499"/>
                  <a:pt x="400" y="3790"/>
                  <a:pt x="400" y="4082"/>
                </a:cubicBezTo>
                <a:lnTo>
                  <a:pt x="400" y="6414"/>
                </a:lnTo>
                <a:cubicBezTo>
                  <a:pt x="400" y="6706"/>
                  <a:pt x="200" y="6998"/>
                  <a:pt x="0" y="6998"/>
                </a:cubicBezTo>
              </a:path>
            </a:pathLst>
          </a:custGeom>
          <a:noFill/>
          <a:ln>
            <a:solidFill>
              <a:srgbClr val="000000"/>
            </a:solidFill>
          </a:ln>
        </p:spPr>
        <p:style>
          <a:lnRef idx="0"/>
          <a:fillRef idx="0"/>
          <a:effectRef idx="0"/>
          <a:fontRef idx="minor"/>
        </p:style>
      </p:sp>
      <p:sp>
        <p:nvSpPr>
          <p:cNvPr id="520" name="CustomShape 35"/>
          <p:cNvSpPr/>
          <p:nvPr/>
        </p:nvSpPr>
        <p:spPr>
          <a:xfrm>
            <a:off x="65880" y="5797440"/>
            <a:ext cx="5691960" cy="360000"/>
          </a:xfrm>
          <a:prstGeom prst="rect">
            <a:avLst/>
          </a:prstGeom>
          <a:solidFill>
            <a:srgbClr val="800000">
              <a:alpha val="15000"/>
            </a:srgbClr>
          </a:solidFill>
          <a:ln>
            <a:noFill/>
          </a:ln>
        </p:spPr>
        <p:style>
          <a:lnRef idx="0"/>
          <a:fillRef idx="0"/>
          <a:effectRef idx="0"/>
          <a:fontRef idx="minor"/>
        </p:style>
      </p:sp>
      <p:sp>
        <p:nvSpPr>
          <p:cNvPr id="521" name="Line 36"/>
          <p:cNvSpPr/>
          <p:nvPr/>
        </p:nvSpPr>
        <p:spPr>
          <a:xfrm>
            <a:off x="7587720" y="3791520"/>
            <a:ext cx="440280" cy="744480"/>
          </a:xfrm>
          <a:prstGeom prst="line">
            <a:avLst/>
          </a:prstGeom>
          <a:ln>
            <a:solidFill>
              <a:srgbClr val="000000"/>
            </a:solidFill>
            <a:tailEnd len="med" type="triangle" w="med"/>
          </a:ln>
        </p:spPr>
        <p:style>
          <a:lnRef idx="0"/>
          <a:fillRef idx="0"/>
          <a:effectRef idx="0"/>
          <a:fontRef idx="minor"/>
        </p:style>
      </p:sp>
      <p:sp>
        <p:nvSpPr>
          <p:cNvPr id="522" name="Line 37"/>
          <p:cNvSpPr/>
          <p:nvPr/>
        </p:nvSpPr>
        <p:spPr>
          <a:xfrm>
            <a:off x="7583760" y="3779280"/>
            <a:ext cx="336240" cy="830160"/>
          </a:xfrm>
          <a:prstGeom prst="line">
            <a:avLst/>
          </a:prstGeom>
          <a:ln>
            <a:solidFill>
              <a:srgbClr val="000000"/>
            </a:solidFill>
            <a:tailEnd len="med" type="triangle" w="med"/>
          </a:ln>
        </p:spPr>
        <p:style>
          <a:lnRef idx="0"/>
          <a:fillRef idx="0"/>
          <a:effectRef idx="0"/>
          <a:fontRef idx="minor"/>
        </p:style>
      </p:sp>
      <p:sp>
        <p:nvSpPr>
          <p:cNvPr id="523" name="CustomShape 38"/>
          <p:cNvSpPr/>
          <p:nvPr/>
        </p:nvSpPr>
        <p:spPr>
          <a:xfrm>
            <a:off x="7701480" y="4645440"/>
            <a:ext cx="770760" cy="720360"/>
          </a:xfrm>
          <a:prstGeom prst="ellipse">
            <a:avLst/>
          </a:prstGeom>
          <a:solidFill>
            <a:srgbClr val="ffffff"/>
          </a:solidFill>
          <a:ln>
            <a:noFill/>
          </a:ln>
        </p:spPr>
        <p:style>
          <a:lnRef idx="0"/>
          <a:fillRef idx="0"/>
          <a:effectRef idx="0"/>
          <a:fontRef idx="minor"/>
        </p:style>
      </p:sp>
      <p:sp>
        <p:nvSpPr>
          <p:cNvPr id="524" name="CustomShape 39"/>
          <p:cNvSpPr/>
          <p:nvPr/>
        </p:nvSpPr>
        <p:spPr>
          <a:xfrm>
            <a:off x="7795080" y="4500720"/>
            <a:ext cx="713880" cy="709200"/>
          </a:xfrm>
          <a:prstGeom prst="rect">
            <a:avLst/>
          </a:prstGeom>
          <a:noFill/>
          <a:ln>
            <a:noFill/>
          </a:ln>
        </p:spPr>
        <p:style>
          <a:lnRef idx="0"/>
          <a:fillRef idx="0"/>
          <a:effectRef idx="0"/>
          <a:fontRef idx="minor"/>
        </p:style>
        <p:txBody>
          <a:bodyPr lIns="90000" rIns="90000" tIns="45000" bIns="45000"/>
          <a:p>
            <a:pPr>
              <a:lnSpc>
                <a:spcPct val="100000"/>
              </a:lnSpc>
            </a:pPr>
            <a:r>
              <a:rPr b="1" lang="en-GB" sz="4400" spc="-1" strike="noStrike">
                <a:solidFill>
                  <a:srgbClr val="009933"/>
                </a:solidFill>
                <a:uFill>
                  <a:solidFill>
                    <a:srgbClr val="ffffff"/>
                  </a:solidFill>
                </a:uFill>
                <a:latin typeface="Standard Symbols L"/>
                <a:ea typeface="DejaVu Sans"/>
              </a:rPr>
              <a:t>p</a:t>
            </a:r>
            <a:r>
              <a:rPr b="1" lang="en-GB" sz="4400" spc="-1" strike="noStrike" baseline="101000">
                <a:solidFill>
                  <a:srgbClr val="009933"/>
                </a:solidFill>
                <a:uFill>
                  <a:solidFill>
                    <a:srgbClr val="ffffff"/>
                  </a:solidFill>
                </a:uFill>
                <a:latin typeface="Standard Symbols L"/>
                <a:ea typeface="DejaVu Sans"/>
              </a:rPr>
              <a:t>0</a:t>
            </a:r>
            <a:endParaRPr lang="en-GB" sz="1800" spc="-1" strike="noStrike">
              <a:solidFill>
                <a:srgbClr val="000000"/>
              </a:solidFill>
              <a:uFill>
                <a:solidFill>
                  <a:srgbClr val="ffffff"/>
                </a:solidFill>
              </a:uFill>
              <a:latin typeface="Times New Roman"/>
            </a:endParaRPr>
          </a:p>
        </p:txBody>
      </p:sp>
      <p:pic>
        <p:nvPicPr>
          <p:cNvPr id="525" name="" descr=""/>
          <p:cNvPicPr/>
          <p:nvPr/>
        </p:nvPicPr>
        <p:blipFill>
          <a:blip r:embed="rId2"/>
          <a:stretch/>
        </p:blipFill>
        <p:spPr>
          <a:xfrm>
            <a:off x="180000" y="1029960"/>
            <a:ext cx="2082960" cy="1778040"/>
          </a:xfrm>
          <a:prstGeom prst="rect">
            <a:avLst/>
          </a:prstGeom>
          <a:ln>
            <a:noFill/>
          </a:ln>
        </p:spPr>
      </p:pic>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26" name="" descr=""/>
          <p:cNvPicPr/>
          <p:nvPr/>
        </p:nvPicPr>
        <p:blipFill>
          <a:blip r:embed="rId1"/>
          <a:stretch/>
        </p:blipFill>
        <p:spPr>
          <a:xfrm>
            <a:off x="37080" y="1188000"/>
            <a:ext cx="8997840" cy="1895760"/>
          </a:xfrm>
          <a:prstGeom prst="rect">
            <a:avLst/>
          </a:prstGeom>
          <a:ln>
            <a:noFill/>
          </a:ln>
        </p:spPr>
      </p:pic>
      <p:sp>
        <p:nvSpPr>
          <p:cNvPr id="527" name="CustomShape 1"/>
          <p:cNvSpPr/>
          <p:nvPr/>
        </p:nvSpPr>
        <p:spPr>
          <a:xfrm>
            <a:off x="5507280" y="1643040"/>
            <a:ext cx="1583640" cy="216000"/>
          </a:xfrm>
          <a:prstGeom prst="rect">
            <a:avLst/>
          </a:prstGeom>
          <a:solidFill>
            <a:srgbClr val="ffffff"/>
          </a:solidFill>
          <a:ln>
            <a:noFill/>
          </a:ln>
        </p:spPr>
        <p:style>
          <a:lnRef idx="0"/>
          <a:fillRef idx="0"/>
          <a:effectRef idx="0"/>
          <a:fontRef idx="minor"/>
        </p:style>
      </p:sp>
      <p:sp>
        <p:nvSpPr>
          <p:cNvPr id="528" name="CustomShape 2"/>
          <p:cNvSpPr/>
          <p:nvPr/>
        </p:nvSpPr>
        <p:spPr>
          <a:xfrm>
            <a:off x="7666560" y="2543400"/>
            <a:ext cx="1583640" cy="216000"/>
          </a:xfrm>
          <a:prstGeom prst="rect">
            <a:avLst/>
          </a:prstGeom>
          <a:solidFill>
            <a:srgbClr val="ffffff"/>
          </a:solidFill>
          <a:ln>
            <a:noFill/>
          </a:ln>
        </p:spPr>
        <p:style>
          <a:lnRef idx="0"/>
          <a:fillRef idx="0"/>
          <a:effectRef idx="0"/>
          <a:fontRef idx="minor"/>
        </p:style>
      </p:sp>
      <p:sp>
        <p:nvSpPr>
          <p:cNvPr id="529" name="TextShape 3"/>
          <p:cNvSpPr txBox="1"/>
          <p:nvPr/>
        </p:nvSpPr>
        <p:spPr>
          <a:xfrm>
            <a:off x="5041440" y="1978200"/>
            <a:ext cx="5110560" cy="941400"/>
          </a:xfrm>
          <a:prstGeom prst="rect">
            <a:avLst/>
          </a:prstGeom>
          <a:noFill/>
          <a:ln>
            <a:noFill/>
          </a:ln>
        </p:spPr>
        <p:txBody>
          <a:bodyPr lIns="90000" rIns="90000" tIns="45000" bIns="45000"/>
          <a:p>
            <a:r>
              <a:rPr lang="en-GB" sz="2000" spc="-1" strike="noStrike">
                <a:solidFill>
                  <a:srgbClr val="000000"/>
                </a:solidFill>
                <a:uFill>
                  <a:solidFill>
                    <a:srgbClr val="ffffff"/>
                  </a:solidFill>
                </a:uFill>
                <a:latin typeface="Times New Roman"/>
              </a:rPr>
              <a:t>All particles will intercept at least one doublet</a:t>
            </a:r>
            <a:endParaRPr lang="en-GB" sz="1800" spc="-1" strike="noStrike">
              <a:solidFill>
                <a:srgbClr val="000000"/>
              </a:solidFill>
              <a:uFill>
                <a:solidFill>
                  <a:srgbClr val="ffffff"/>
                </a:solidFill>
              </a:uFill>
              <a:latin typeface="Times New Roman"/>
            </a:endParaRPr>
          </a:p>
          <a:p>
            <a:r>
              <a:rPr lang="en-GB" sz="2000" spc="-1" strike="noStrike">
                <a:solidFill>
                  <a:srgbClr val="000000"/>
                </a:solidFill>
                <a:uFill>
                  <a:solidFill>
                    <a:srgbClr val="ffffff"/>
                  </a:solidFill>
                </a:uFill>
                <a:latin typeface="Times New Roman"/>
              </a:rPr>
              <a:t>A positron on average will cross 5 doublets</a:t>
            </a:r>
            <a:endParaRPr lang="en-GB" sz="1800" spc="-1" strike="noStrike">
              <a:solidFill>
                <a:srgbClr val="000000"/>
              </a:solidFill>
              <a:uFill>
                <a:solidFill>
                  <a:srgbClr val="ffffff"/>
                </a:solidFill>
              </a:uFill>
              <a:latin typeface="Times New Roman"/>
            </a:endParaRPr>
          </a:p>
        </p:txBody>
      </p:sp>
      <p:sp>
        <p:nvSpPr>
          <p:cNvPr id="530" name="TextShape 4"/>
          <p:cNvSpPr txBox="1"/>
          <p:nvPr/>
        </p:nvSpPr>
        <p:spPr>
          <a:xfrm>
            <a:off x="3205440" y="1461600"/>
            <a:ext cx="1185840" cy="3456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    </a:t>
            </a:r>
            <a:r>
              <a:rPr lang="en-GB" sz="1800" spc="-1" strike="noStrike">
                <a:solidFill>
                  <a:srgbClr val="000000"/>
                </a:solidFill>
                <a:uFill>
                  <a:solidFill>
                    <a:srgbClr val="ffffff"/>
                  </a:solidFill>
                </a:uFill>
                <a:latin typeface="Times New Roman"/>
              </a:rPr>
              <a:t>= 7 cm</a:t>
            </a:r>
            <a:endParaRPr lang="en-GB" sz="1800" spc="-1" strike="noStrike">
              <a:solidFill>
                <a:srgbClr val="000000"/>
              </a:solidFill>
              <a:uFill>
                <a:solidFill>
                  <a:srgbClr val="ffffff"/>
                </a:solidFill>
              </a:uFill>
              <a:latin typeface="Times New Roman"/>
            </a:endParaRPr>
          </a:p>
        </p:txBody>
      </p:sp>
      <p:sp>
        <p:nvSpPr>
          <p:cNvPr id="531" name="TextShape 5"/>
          <p:cNvSpPr txBox="1"/>
          <p:nvPr/>
        </p:nvSpPr>
        <p:spPr>
          <a:xfrm>
            <a:off x="0" y="0"/>
            <a:ext cx="8743320" cy="820800"/>
          </a:xfrm>
          <a:prstGeom prst="rect">
            <a:avLst/>
          </a:prstGeom>
          <a:noFill/>
          <a:ln>
            <a:noFill/>
          </a:ln>
        </p:spPr>
        <p:txBody>
          <a:bodyPr lIns="90000" rIns="90000" tIns="45000" bIns="45000"/>
          <a:p>
            <a:pPr algn="ctr">
              <a:lnSpc>
                <a:spcPct val="100000"/>
              </a:lnSpc>
            </a:pPr>
            <a:r>
              <a:rPr b="1" lang="en-GB" sz="4400" spc="-1" strike="noStrike">
                <a:solidFill>
                  <a:srgbClr val="000000"/>
                </a:solidFill>
                <a:uFill>
                  <a:solidFill>
                    <a:srgbClr val="ffffff"/>
                  </a:solidFill>
                </a:uFill>
                <a:latin typeface="Times New Roman"/>
              </a:rPr>
              <a:t>The photon-veto baseline option</a:t>
            </a:r>
            <a:endParaRPr lang="en-GB" sz="1800" spc="-1" strike="noStrike">
              <a:solidFill>
                <a:srgbClr val="000000"/>
              </a:solidFill>
              <a:uFill>
                <a:solidFill>
                  <a:srgbClr val="ffffff"/>
                </a:solidFill>
              </a:uFill>
              <a:latin typeface="Times New Roman"/>
            </a:endParaRPr>
          </a:p>
        </p:txBody>
      </p:sp>
      <p:pic>
        <p:nvPicPr>
          <p:cNvPr id="532" name="" descr=""/>
          <p:cNvPicPr/>
          <p:nvPr/>
        </p:nvPicPr>
        <p:blipFill>
          <a:blip r:embed="rId2"/>
          <a:stretch/>
        </p:blipFill>
        <p:spPr>
          <a:xfrm>
            <a:off x="6840" y="3456000"/>
            <a:ext cx="5789160" cy="2502000"/>
          </a:xfrm>
          <a:prstGeom prst="rect">
            <a:avLst/>
          </a:prstGeom>
          <a:ln>
            <a:noFill/>
          </a:ln>
        </p:spPr>
      </p:pic>
      <p:sp>
        <p:nvSpPr>
          <p:cNvPr id="533" name="TextShape 6"/>
          <p:cNvSpPr txBox="1"/>
          <p:nvPr/>
        </p:nvSpPr>
        <p:spPr>
          <a:xfrm>
            <a:off x="288720" y="3060000"/>
            <a:ext cx="5111280" cy="432000"/>
          </a:xfrm>
          <a:prstGeom prst="rect">
            <a:avLst/>
          </a:prstGeom>
          <a:noFill/>
          <a:ln>
            <a:noFill/>
          </a:ln>
        </p:spPr>
        <p:txBody>
          <a:bodyPr lIns="90000" rIns="90000" tIns="45000" bIns="45000"/>
          <a:p>
            <a:r>
              <a:rPr lang="en-GB" sz="2200" spc="-1" strike="noStrike">
                <a:solidFill>
                  <a:srgbClr val="000000"/>
                </a:solidFill>
                <a:uFill>
                  <a:solidFill>
                    <a:srgbClr val="ffffff"/>
                  </a:solidFill>
                </a:uFill>
                <a:latin typeface="Times New Roman"/>
              </a:rPr>
              <a:t>Exploit </a:t>
            </a:r>
            <a:r>
              <a:rPr b="1" lang="en-GB" sz="2200" spc="-1" strike="noStrike">
                <a:solidFill>
                  <a:srgbClr val="000000"/>
                </a:solidFill>
                <a:uFill>
                  <a:solidFill>
                    <a:srgbClr val="ffffff"/>
                  </a:solidFill>
                </a:uFill>
                <a:latin typeface="Times New Roman"/>
              </a:rPr>
              <a:t>1 mip – 2 mip separation </a:t>
            </a:r>
            <a:endParaRPr lang="en-GB" sz="1800" spc="-1" strike="noStrike">
              <a:solidFill>
                <a:srgbClr val="000000"/>
              </a:solidFill>
              <a:uFill>
                <a:solidFill>
                  <a:srgbClr val="ffffff"/>
                </a:solidFill>
              </a:uFill>
              <a:latin typeface="Times New Roman"/>
            </a:endParaRPr>
          </a:p>
        </p:txBody>
      </p:sp>
      <p:pic>
        <p:nvPicPr>
          <p:cNvPr id="534" name="" descr=""/>
          <p:cNvPicPr/>
          <p:nvPr/>
        </p:nvPicPr>
        <p:blipFill>
          <a:blip r:embed="rId3"/>
          <a:stretch/>
        </p:blipFill>
        <p:spPr>
          <a:xfrm>
            <a:off x="5825880" y="2623320"/>
            <a:ext cx="3930120" cy="3476880"/>
          </a:xfrm>
          <a:prstGeom prst="rect">
            <a:avLst/>
          </a:prstGeom>
          <a:ln>
            <a:noFill/>
          </a:ln>
        </p:spPr>
      </p:pic>
      <p:sp>
        <p:nvSpPr>
          <p:cNvPr id="535" name="TextShape 7"/>
          <p:cNvSpPr txBox="1"/>
          <p:nvPr/>
        </p:nvSpPr>
        <p:spPr>
          <a:xfrm>
            <a:off x="71640" y="6081480"/>
            <a:ext cx="10116360" cy="133452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Possible </a:t>
            </a:r>
            <a:r>
              <a:rPr b="1" lang="en-GB" sz="2200" spc="-1" strike="noStrike">
                <a:solidFill>
                  <a:srgbClr val="000000"/>
                </a:solidFill>
                <a:uFill>
                  <a:solidFill>
                    <a:srgbClr val="ffffff"/>
                  </a:solidFill>
                </a:uFill>
                <a:latin typeface="Times New Roman"/>
              </a:rPr>
              <a:t>alternative/attractive solutions</a:t>
            </a:r>
            <a:r>
              <a:rPr lang="en-GB" sz="2200" spc="-1" strike="noStrike">
                <a:solidFill>
                  <a:srgbClr val="000000"/>
                </a:solidFill>
                <a:uFill>
                  <a:solidFill>
                    <a:srgbClr val="ffffff"/>
                  </a:solidFill>
                </a:uFill>
                <a:latin typeface="Times New Roman"/>
              </a:rPr>
              <a:t> under scrutiny allowing a reduced</a:t>
            </a:r>
            <a:r>
              <a:rPr b="1" lang="en-GB" sz="2200" spc="-1" strike="noStrike">
                <a:solidFill>
                  <a:srgbClr val="000000"/>
                </a:solidFill>
                <a:uFill>
                  <a:solidFill>
                    <a:srgbClr val="ffffff"/>
                  </a:solidFill>
                </a:uFill>
                <a:latin typeface="Times New Roman"/>
              </a:rPr>
              <a:t> material budget and superior timing</a:t>
            </a:r>
            <a:r>
              <a:rPr lang="en-GB" sz="22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Test beams at Frascati: </a:t>
            </a:r>
            <a:r>
              <a:rPr b="1" lang="en-GB" sz="2200" spc="-1" strike="noStrike">
                <a:solidFill>
                  <a:srgbClr val="000000"/>
                </a:solidFill>
                <a:uFill>
                  <a:solidFill>
                    <a:srgbClr val="ffffff"/>
                  </a:solidFill>
                </a:uFill>
                <a:latin typeface="Times New Roman"/>
              </a:rPr>
              <a:t>electronics response</a:t>
            </a:r>
            <a:r>
              <a:rPr lang="en-GB" sz="2200" spc="-1" strike="noStrike">
                <a:solidFill>
                  <a:srgbClr val="000000"/>
                </a:solidFill>
                <a:uFill>
                  <a:solidFill>
                    <a:srgbClr val="ffffff"/>
                  </a:solidFill>
                </a:uFill>
                <a:latin typeface="Times New Roman"/>
              </a:rPr>
              <a:t> at high rates and low-E  e</a:t>
            </a:r>
            <a:r>
              <a:rPr lang="en-GB" sz="2200" spc="-1" strike="noStrike" baseline="33000">
                <a:solidFill>
                  <a:srgbClr val="000000"/>
                </a:solidFill>
                <a:uFill>
                  <a:solidFill>
                    <a:srgbClr val="ffffff"/>
                  </a:solidFill>
                </a:uFill>
                <a:latin typeface="Times New Roman"/>
              </a:rPr>
              <a:t>+</a:t>
            </a:r>
            <a:r>
              <a:rPr lang="en-GB" sz="2200" spc="-1" strike="noStrike">
                <a:solidFill>
                  <a:srgbClr val="000000"/>
                </a:solidFill>
                <a:uFill>
                  <a:solidFill>
                    <a:srgbClr val="ffffff"/>
                  </a:solidFill>
                </a:uFill>
                <a:latin typeface="Times New Roman"/>
              </a:rPr>
              <a:t>,1 mip/2 mip</a:t>
            </a:r>
            <a:endParaRPr lang="en-GB" sz="1800" spc="-1" strike="noStrike">
              <a:solidFill>
                <a:srgbClr val="000000"/>
              </a:solidFill>
              <a:uFill>
                <a:solidFill>
                  <a:srgbClr val="ffffff"/>
                </a:solidFill>
              </a:uFill>
              <a:latin typeface="Times New Roman"/>
            </a:endParaRPr>
          </a:p>
        </p:txBody>
      </p:sp>
      <p:sp>
        <p:nvSpPr>
          <p:cNvPr id="536" name="CustomShape 8"/>
          <p:cNvSpPr/>
          <p:nvPr/>
        </p:nvSpPr>
        <p:spPr>
          <a:xfrm rot="18343800">
            <a:off x="2890800" y="1338480"/>
            <a:ext cx="476280" cy="163800"/>
          </a:xfrm>
          <a:prstGeom prst="rect">
            <a:avLst/>
          </a:prstGeom>
          <a:solidFill>
            <a:srgbClr val="ffffff"/>
          </a:solidFill>
          <a:ln>
            <a:noFill/>
          </a:ln>
        </p:spPr>
        <p:style>
          <a:lnRef idx="0"/>
          <a:fillRef idx="0"/>
          <a:effectRef idx="0"/>
          <a:fontRef idx="minor"/>
        </p:style>
      </p:sp>
      <p:sp>
        <p:nvSpPr>
          <p:cNvPr id="537" name="TextShape 9"/>
          <p:cNvSpPr txBox="1"/>
          <p:nvPr/>
        </p:nvSpPr>
        <p:spPr>
          <a:xfrm>
            <a:off x="37080" y="938160"/>
            <a:ext cx="9897120" cy="524520"/>
          </a:xfrm>
          <a:prstGeom prst="rect">
            <a:avLst/>
          </a:prstGeom>
          <a:noFill/>
          <a:ln>
            <a:noFill/>
          </a:ln>
        </p:spPr>
        <p:txBody>
          <a:bodyPr lIns="90000" rIns="90000" tIns="45000" bIns="45000"/>
          <a:p>
            <a:r>
              <a:rPr lang="en-GB" sz="20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Times New Roman"/>
              </a:rPr>
              <a:t>Background from</a:t>
            </a:r>
            <a:r>
              <a:rPr lang="en-GB" sz="2200" spc="-1" strike="noStrike">
                <a:solidFill>
                  <a:srgbClr val="000000"/>
                </a:solidFill>
                <a:uFill>
                  <a:solidFill>
                    <a:srgbClr val="ffffff"/>
                  </a:solidFill>
                </a:uFill>
                <a:latin typeface="Standard Symbols L"/>
              </a:rPr>
              <a:t> g</a:t>
            </a:r>
            <a:r>
              <a:rPr lang="en-GB" sz="2200" spc="-1" strike="noStrike">
                <a:solidFill>
                  <a:srgbClr val="000000"/>
                </a:solidFill>
                <a:uFill>
                  <a:solidFill>
                    <a:srgbClr val="ffffff"/>
                  </a:solidFill>
                </a:uFill>
                <a:latin typeface="Times New Roman"/>
              </a:rPr>
              <a:t> conversions from </a:t>
            </a:r>
            <a:r>
              <a:rPr lang="en-GB" sz="2200" spc="-1" strike="noStrike">
                <a:solidFill>
                  <a:srgbClr val="000000"/>
                </a:solidFill>
                <a:uFill>
                  <a:solidFill>
                    <a:srgbClr val="ffffff"/>
                  </a:solidFill>
                </a:uFill>
                <a:latin typeface="Standard Symbols L"/>
              </a:rPr>
              <a:t>p</a:t>
            </a:r>
            <a:r>
              <a:rPr lang="en-GB" sz="2200" spc="-1" strike="noStrike" baseline="101000">
                <a:solidFill>
                  <a:srgbClr val="000000"/>
                </a:solidFill>
                <a:uFill>
                  <a:solidFill>
                    <a:srgbClr val="ffffff"/>
                  </a:solidFill>
                </a:uFill>
                <a:latin typeface="Times New Roman"/>
              </a:rPr>
              <a:t>0</a:t>
            </a:r>
            <a:r>
              <a:rPr lang="en-GB" sz="2200" spc="-1" strike="noStrike">
                <a:solidFill>
                  <a:srgbClr val="000000"/>
                </a:solidFill>
                <a:uFill>
                  <a:solidFill>
                    <a:srgbClr val="ffffff"/>
                  </a:solidFill>
                </a:uFill>
                <a:latin typeface="Times New Roman"/>
              </a:rPr>
              <a:t> emitted mainly in K</a:t>
            </a:r>
            <a:r>
              <a:rPr lang="en-GB" sz="2200" spc="-1" strike="noStrike" baseline="-101000">
                <a:solidFill>
                  <a:srgbClr val="000000"/>
                </a:solidFill>
                <a:uFill>
                  <a:solidFill>
                    <a:srgbClr val="ffffff"/>
                  </a:solidFill>
                </a:uFill>
                <a:latin typeface="Times New Roman"/>
              </a:rPr>
              <a:t>e2 </a:t>
            </a:r>
            <a:r>
              <a:rPr lang="en-GB" sz="2200" spc="-1" strike="noStrike">
                <a:solidFill>
                  <a:srgbClr val="000000"/>
                </a:solidFill>
                <a:uFill>
                  <a:solidFill>
                    <a:srgbClr val="ffffff"/>
                  </a:solidFill>
                </a:uFill>
                <a:latin typeface="Times New Roman"/>
              </a:rPr>
              <a:t>decays (K</a:t>
            </a:r>
            <a:r>
              <a:rPr lang="en-GB" sz="2200" spc="-1" strike="noStrike" baseline="101000">
                <a:solidFill>
                  <a:srgbClr val="000000"/>
                </a:solidFill>
                <a:uFill>
                  <a:solidFill>
                    <a:srgbClr val="ffffff"/>
                  </a:solidFill>
                </a:uFill>
                <a:latin typeface="Times New Roman"/>
              </a:rPr>
              <a:t>+</a:t>
            </a:r>
            <a:r>
              <a:rPr lang="en-GB" sz="2200" spc="-1" strike="noStrike">
                <a:solidFill>
                  <a:srgbClr val="000000"/>
                </a:solidFill>
                <a:uFill>
                  <a:solidFill>
                    <a:srgbClr val="ffffff"/>
                  </a:solidFill>
                </a:uFill>
                <a:latin typeface="Times New Roman"/>
              </a:rPr>
              <a:t> → </a:t>
            </a:r>
            <a:r>
              <a:rPr lang="en-GB" sz="2200" spc="-1" strike="noStrike">
                <a:solidFill>
                  <a:srgbClr val="000000"/>
                </a:solidFill>
                <a:uFill>
                  <a:solidFill>
                    <a:srgbClr val="ffffff"/>
                  </a:solidFill>
                </a:uFill>
                <a:latin typeface="Standard Symbols L"/>
              </a:rPr>
              <a:t>p</a:t>
            </a:r>
            <a:r>
              <a:rPr lang="en-GB" sz="2200" spc="-1" strike="noStrike" baseline="101000">
                <a:solidFill>
                  <a:srgbClr val="000000"/>
                </a:solidFill>
                <a:uFill>
                  <a:solidFill>
                    <a:srgbClr val="ffffff"/>
                  </a:solidFill>
                </a:uFill>
                <a:latin typeface="Times New Roman"/>
              </a:rPr>
              <a:t>+</a:t>
            </a:r>
            <a:r>
              <a:rPr lang="en-GB" sz="22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Standard Symbols L"/>
              </a:rPr>
              <a:t>p</a:t>
            </a:r>
            <a:r>
              <a:rPr lang="en-GB" sz="2200" spc="-1" strike="noStrike" baseline="101000">
                <a:solidFill>
                  <a:srgbClr val="000000"/>
                </a:solidFill>
                <a:uFill>
                  <a:solidFill>
                    <a:srgbClr val="ffffff"/>
                  </a:solidFill>
                </a:uFill>
                <a:latin typeface="Times New Roman"/>
              </a:rPr>
              <a:t>0</a:t>
            </a:r>
            <a:r>
              <a:rPr lang="en-GB" sz="22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538" name="CustomShape 10"/>
          <p:cNvSpPr/>
          <p:nvPr/>
        </p:nvSpPr>
        <p:spPr>
          <a:xfrm>
            <a:off x="5724000" y="1728000"/>
            <a:ext cx="3024000" cy="250200"/>
          </a:xfrm>
          <a:prstGeom prst="rect">
            <a:avLst/>
          </a:prstGeom>
          <a:solidFill>
            <a:srgbClr val="ffffff"/>
          </a:solidFill>
          <a:ln>
            <a:noFill/>
          </a:ln>
        </p:spPr>
        <p:style>
          <a:lnRef idx="0"/>
          <a:fillRef idx="0"/>
          <a:effectRef idx="0"/>
          <a:fontRef idx="minor"/>
        </p:style>
      </p:sp>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39" name="" descr=""/>
          <p:cNvPicPr/>
          <p:nvPr/>
        </p:nvPicPr>
        <p:blipFill>
          <a:blip r:embed="rId1"/>
          <a:srcRect l="14438" t="54113" r="47263" b="0"/>
          <a:stretch/>
        </p:blipFill>
        <p:spPr>
          <a:xfrm>
            <a:off x="5158080" y="17280"/>
            <a:ext cx="4885920" cy="3060000"/>
          </a:xfrm>
          <a:prstGeom prst="rect">
            <a:avLst/>
          </a:prstGeom>
          <a:ln>
            <a:noFill/>
          </a:ln>
        </p:spPr>
      </p:pic>
      <p:sp>
        <p:nvSpPr>
          <p:cNvPr id="540" name="TextShape 1"/>
          <p:cNvSpPr txBox="1"/>
          <p:nvPr/>
        </p:nvSpPr>
        <p:spPr>
          <a:xfrm>
            <a:off x="252000" y="72000"/>
            <a:ext cx="7704000" cy="706680"/>
          </a:xfrm>
          <a:prstGeom prst="rect">
            <a:avLst/>
          </a:prstGeom>
          <a:noFill/>
          <a:ln>
            <a:noFill/>
          </a:ln>
        </p:spPr>
        <p:txBody>
          <a:bodyPr lIns="0" rIns="0" tIns="0" bIns="0" anchor="ctr"/>
          <a:p>
            <a:r>
              <a:rPr b="1" lang="en-GB" sz="4000" spc="-1" strike="noStrike">
                <a:solidFill>
                  <a:srgbClr val="000000"/>
                </a:solidFill>
                <a:uFill>
                  <a:solidFill>
                    <a:srgbClr val="ffffff"/>
                  </a:solidFill>
                </a:uFill>
                <a:latin typeface="Times New Roman"/>
              </a:rPr>
              <a:t>e/</a:t>
            </a:r>
            <a:r>
              <a:rPr b="1" lang="en-GB" sz="4000" spc="-1" strike="noStrike">
                <a:solidFill>
                  <a:srgbClr val="000000"/>
                </a:solidFill>
                <a:uFill>
                  <a:solidFill>
                    <a:srgbClr val="ffffff"/>
                  </a:solidFill>
                </a:uFill>
                <a:latin typeface="Standard Symbols L"/>
              </a:rPr>
              <a:t>p</a:t>
            </a:r>
            <a:r>
              <a:rPr b="1" lang="en-GB" sz="4000" spc="-1" strike="noStrike">
                <a:solidFill>
                  <a:srgbClr val="000000"/>
                </a:solidFill>
                <a:uFill>
                  <a:solidFill>
                    <a:srgbClr val="ffffff"/>
                  </a:solidFill>
                </a:uFill>
                <a:latin typeface="Times New Roman"/>
              </a:rPr>
              <a:t> separation studies</a:t>
            </a:r>
            <a:endParaRPr b="1" lang="en-GB" sz="4400" spc="-1" strike="noStrike">
              <a:solidFill>
                <a:srgbClr val="000000"/>
              </a:solidFill>
              <a:uFill>
                <a:solidFill>
                  <a:srgbClr val="ffffff"/>
                </a:solidFill>
              </a:uFill>
              <a:latin typeface="Times New Roman"/>
            </a:endParaRPr>
          </a:p>
        </p:txBody>
      </p:sp>
      <p:sp>
        <p:nvSpPr>
          <p:cNvPr id="541" name="CustomShape 2"/>
          <p:cNvSpPr/>
          <p:nvPr/>
        </p:nvSpPr>
        <p:spPr>
          <a:xfrm>
            <a:off x="0" y="5363640"/>
            <a:ext cx="5124240" cy="300960"/>
          </a:xfrm>
          <a:prstGeom prst="rect">
            <a:avLst/>
          </a:prstGeom>
          <a:solidFill>
            <a:srgbClr val="ffffff"/>
          </a:solidFill>
          <a:ln>
            <a:noFill/>
          </a:ln>
        </p:spPr>
        <p:style>
          <a:lnRef idx="0"/>
          <a:fillRef idx="0"/>
          <a:effectRef idx="0"/>
          <a:fontRef idx="minor"/>
        </p:style>
      </p:sp>
      <p:pic>
        <p:nvPicPr>
          <p:cNvPr id="542" name="" descr=""/>
          <p:cNvPicPr/>
          <p:nvPr/>
        </p:nvPicPr>
        <p:blipFill>
          <a:blip r:embed="rId2"/>
          <a:stretch/>
        </p:blipFill>
        <p:spPr>
          <a:xfrm>
            <a:off x="4896000" y="3317400"/>
            <a:ext cx="5180760" cy="3846600"/>
          </a:xfrm>
          <a:prstGeom prst="rect">
            <a:avLst/>
          </a:prstGeom>
          <a:ln>
            <a:noFill/>
          </a:ln>
        </p:spPr>
      </p:pic>
      <p:sp>
        <p:nvSpPr>
          <p:cNvPr id="543" name="TextShape 3"/>
          <p:cNvSpPr txBox="1"/>
          <p:nvPr/>
        </p:nvSpPr>
        <p:spPr>
          <a:xfrm>
            <a:off x="216000" y="782280"/>
            <a:ext cx="4824000" cy="4185720"/>
          </a:xfrm>
          <a:prstGeom prst="rect">
            <a:avLst/>
          </a:prstGeom>
          <a:noFill/>
          <a:ln>
            <a:noFill/>
          </a:ln>
        </p:spPr>
        <p:txBody>
          <a:bodyPr lIns="90000" rIns="90000" tIns="45000" bIns="45000"/>
          <a:p>
            <a:r>
              <a:rPr b="1" lang="en-GB" sz="2000" spc="-1" strike="noStrike">
                <a:solidFill>
                  <a:srgbClr val="000000"/>
                </a:solidFill>
                <a:uFill>
                  <a:solidFill>
                    <a:srgbClr val="ffffff"/>
                  </a:solidFill>
                </a:uFill>
                <a:latin typeface="Times New Roman"/>
              </a:rPr>
              <a:t>GEANT4</a:t>
            </a:r>
            <a:r>
              <a:rPr lang="en-GB" sz="2000" spc="-1" strike="noStrike">
                <a:solidFill>
                  <a:srgbClr val="000000"/>
                </a:solidFill>
                <a:uFill>
                  <a:solidFill>
                    <a:srgbClr val="ffffff"/>
                  </a:solidFill>
                </a:uFill>
                <a:latin typeface="Times New Roman"/>
              </a:rPr>
              <a:t> simulation. </a:t>
            </a:r>
            <a:endParaRPr lang="en-GB" sz="1800" spc="-1" strike="noStrike">
              <a:solidFill>
                <a:srgbClr val="000000"/>
              </a:solidFill>
              <a:uFill>
                <a:solidFill>
                  <a:srgbClr val="ffffff"/>
                </a:solidFill>
              </a:uFill>
              <a:latin typeface="Times New Roman"/>
            </a:endParaRPr>
          </a:p>
          <a:p>
            <a:r>
              <a:rPr lang="en-GB" sz="2000" spc="-1" strike="noStrike">
                <a:solidFill>
                  <a:srgbClr val="000000"/>
                </a:solidFill>
                <a:uFill>
                  <a:solidFill>
                    <a:srgbClr val="ffffff"/>
                  </a:solidFill>
                </a:uFill>
                <a:latin typeface="Times New Roman"/>
              </a:rPr>
              <a:t>Reject</a:t>
            </a:r>
            <a:r>
              <a:rPr b="1" lang="en-GB" sz="2000" spc="-1" strike="noStrike">
                <a:solidFill>
                  <a:srgbClr val="000000"/>
                </a:solidFill>
                <a:uFill>
                  <a:solidFill>
                    <a:srgbClr val="ffffff"/>
                  </a:solidFill>
                </a:uFill>
                <a:latin typeface="Times New Roman"/>
              </a:rPr>
              <a:t> simultaneously </a:t>
            </a:r>
            <a:r>
              <a:rPr b="1" lang="en-GB" sz="2000" spc="-1" strike="noStrike">
                <a:solidFill>
                  <a:srgbClr val="000000"/>
                </a:solidFill>
                <a:uFill>
                  <a:solidFill>
                    <a:srgbClr val="ffffff"/>
                  </a:solidFill>
                </a:uFill>
                <a:latin typeface="Standard Symbols L"/>
              </a:rPr>
              <a:t>p</a:t>
            </a:r>
            <a:r>
              <a:rPr b="1" lang="en-GB" sz="2000" spc="-1" strike="noStrike" baseline="33000">
                <a:solidFill>
                  <a:srgbClr val="000000"/>
                </a:solidFill>
                <a:uFill>
                  <a:solidFill>
                    <a:srgbClr val="ffffff"/>
                  </a:solidFill>
                </a:uFill>
                <a:latin typeface="Times New Roman"/>
              </a:rPr>
              <a:t>+</a:t>
            </a:r>
            <a:r>
              <a:rPr b="1" lang="en-GB" sz="2000" spc="-1" strike="noStrike">
                <a:solidFill>
                  <a:srgbClr val="000000"/>
                </a:solidFill>
                <a:uFill>
                  <a:solidFill>
                    <a:srgbClr val="ffffff"/>
                  </a:solidFill>
                </a:uFill>
                <a:latin typeface="Times New Roman"/>
              </a:rPr>
              <a:t> and </a:t>
            </a:r>
            <a:r>
              <a:rPr b="1" lang="en-GB" sz="2000" spc="-1" strike="noStrike">
                <a:solidFill>
                  <a:srgbClr val="000000"/>
                </a:solidFill>
                <a:uFill>
                  <a:solidFill>
                    <a:srgbClr val="ffffff"/>
                  </a:solidFill>
                </a:uFill>
                <a:latin typeface="Standard Symbols L"/>
              </a:rPr>
              <a:t>p</a:t>
            </a:r>
            <a:r>
              <a:rPr b="1" lang="en-GB" sz="2000" spc="-1" strike="noStrike" baseline="33000">
                <a:solidFill>
                  <a:srgbClr val="000000"/>
                </a:solidFill>
                <a:uFill>
                  <a:solidFill>
                    <a:srgbClr val="ffffff"/>
                  </a:solidFill>
                </a:uFill>
                <a:latin typeface="Times New Roman"/>
              </a:rPr>
              <a:t>0</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lang="en-GB" sz="2000" spc="-1" strike="noStrike">
                <a:solidFill>
                  <a:srgbClr val="000000"/>
                </a:solidFill>
                <a:uFill>
                  <a:solidFill>
                    <a:srgbClr val="ffffff"/>
                  </a:solidFill>
                </a:uFill>
                <a:latin typeface="Times New Roman"/>
              </a:rPr>
              <a:t>Takes into account </a:t>
            </a:r>
            <a:r>
              <a:rPr b="1" lang="en-GB" sz="2000" spc="-1" strike="noStrike">
                <a:solidFill>
                  <a:srgbClr val="000000"/>
                </a:solidFill>
                <a:uFill>
                  <a:solidFill>
                    <a:srgbClr val="ffffff"/>
                  </a:solidFill>
                </a:uFill>
                <a:latin typeface="Times New Roman"/>
              </a:rPr>
              <a:t>pile-up</a:t>
            </a:r>
            <a:r>
              <a:rPr lang="en-GB" sz="2000" spc="-1" strike="noStrike">
                <a:solidFill>
                  <a:srgbClr val="000000"/>
                </a:solidFill>
                <a:uFill>
                  <a:solidFill>
                    <a:srgbClr val="ffffff"/>
                  </a:solidFill>
                </a:uFill>
                <a:latin typeface="Times New Roman"/>
              </a:rPr>
              <a:t> related restrictions in the event building. </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lang="en-GB" sz="2000" spc="-1" strike="noStrike">
                <a:solidFill>
                  <a:srgbClr val="000000"/>
                </a:solidFill>
                <a:uFill>
                  <a:solidFill>
                    <a:srgbClr val="ffffff"/>
                  </a:solidFill>
                </a:uFill>
                <a:latin typeface="Times New Roman"/>
              </a:rPr>
              <a:t>TMVA </a:t>
            </a:r>
            <a:r>
              <a:rPr b="1" lang="en-GB" sz="2000" spc="-1" strike="noStrike">
                <a:solidFill>
                  <a:srgbClr val="000000"/>
                </a:solidFill>
                <a:uFill>
                  <a:solidFill>
                    <a:srgbClr val="ffffff"/>
                  </a:solidFill>
                </a:uFill>
                <a:latin typeface="Times New Roman"/>
              </a:rPr>
              <a:t>multivariate</a:t>
            </a:r>
            <a:r>
              <a:rPr lang="en-GB" sz="2000" spc="-1" strike="noStrike">
                <a:solidFill>
                  <a:srgbClr val="000000"/>
                </a:solidFill>
                <a:uFill>
                  <a:solidFill>
                    <a:srgbClr val="ffffff"/>
                  </a:solidFill>
                </a:uFill>
                <a:latin typeface="Times New Roman"/>
              </a:rPr>
              <a:t> analysis:</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000" spc="-1" strike="noStrike">
                <a:solidFill>
                  <a:srgbClr val="000000"/>
                </a:solidFill>
                <a:uFill>
                  <a:solidFill>
                    <a:srgbClr val="ffffff"/>
                  </a:solidFill>
                </a:uFill>
                <a:latin typeface="Times New Roman"/>
              </a:rPr>
              <a:t>E released in calorimeter</a:t>
            </a:r>
            <a:endParaRPr lang="en-GB" sz="1800" spc="-1" strike="noStrike">
              <a:solidFill>
                <a:srgbClr val="000000"/>
              </a:solidFill>
              <a:uFill>
                <a:solidFill>
                  <a:srgbClr val="ffffff"/>
                </a:solidFill>
              </a:uFill>
              <a:latin typeface="Times New Roman"/>
            </a:endParaRPr>
          </a:p>
          <a:p>
            <a:r>
              <a:rPr lang="en-GB" sz="2000" spc="-1" strike="noStrike">
                <a:solidFill>
                  <a:srgbClr val="000000"/>
                </a:solidFill>
                <a:uFill>
                  <a:solidFill>
                    <a:srgbClr val="ffffff"/>
                  </a:solidFill>
                </a:uFill>
                <a:latin typeface="Times New Roman"/>
              </a:rPr>
              <a:t>•  </a:t>
            </a:r>
            <a:r>
              <a:rPr lang="en-GB" sz="2000" spc="-1" strike="noStrike">
                <a:solidFill>
                  <a:srgbClr val="000000"/>
                </a:solidFill>
                <a:uFill>
                  <a:solidFill>
                    <a:srgbClr val="ffffff"/>
                  </a:solidFill>
                </a:uFill>
                <a:latin typeface="Times New Roman"/>
              </a:rPr>
              <a:t>E in photon-veto doublets (3 layers).</a:t>
            </a:r>
            <a:endParaRPr lang="en-GB" sz="1800" spc="-1" strike="noStrike">
              <a:solidFill>
                <a:srgbClr val="000000"/>
              </a:solidFill>
              <a:uFill>
                <a:solidFill>
                  <a:srgbClr val="ffffff"/>
                </a:solidFill>
              </a:uFill>
              <a:latin typeface="Times New Roman"/>
            </a:endParaRPr>
          </a:p>
          <a:p>
            <a:r>
              <a:rPr lang="en-GB" sz="2000" spc="-1" strike="noStrike">
                <a:solidFill>
                  <a:srgbClr val="000000"/>
                </a:solidFill>
                <a:uFill>
                  <a:solidFill>
                    <a:srgbClr val="ffffff"/>
                  </a:solidFill>
                </a:uFill>
                <a:latin typeface="Times New Roman"/>
              </a:rPr>
              <a:t>•  </a:t>
            </a:r>
            <a:r>
              <a:rPr lang="en-GB" sz="2000" spc="-1" strike="noStrike">
                <a:solidFill>
                  <a:srgbClr val="000000"/>
                </a:solidFill>
                <a:uFill>
                  <a:solidFill>
                    <a:srgbClr val="ffffff"/>
                  </a:solidFill>
                </a:uFill>
                <a:latin typeface="Standard Symbols L"/>
              </a:rPr>
              <a:t>D</a:t>
            </a:r>
            <a:r>
              <a:rPr lang="en-GB" sz="2000" spc="-1" strike="noStrike">
                <a:solidFill>
                  <a:srgbClr val="000000"/>
                </a:solidFill>
                <a:uFill>
                  <a:solidFill>
                    <a:srgbClr val="ffffff"/>
                  </a:solidFill>
                </a:uFill>
                <a:latin typeface="Times New Roman"/>
              </a:rPr>
              <a:t>Z between inner e.m. layer peak and the 1</a:t>
            </a:r>
            <a:r>
              <a:rPr lang="en-GB" sz="2000" spc="-1" strike="noStrike" baseline="33000">
                <a:solidFill>
                  <a:srgbClr val="000000"/>
                </a:solidFill>
                <a:uFill>
                  <a:solidFill>
                    <a:srgbClr val="ffffff"/>
                  </a:solidFill>
                </a:uFill>
                <a:latin typeface="Times New Roman"/>
              </a:rPr>
              <a:t>st</a:t>
            </a:r>
            <a:r>
              <a:rPr lang="en-GB" sz="2000" spc="-1" strike="noStrike">
                <a:solidFill>
                  <a:srgbClr val="000000"/>
                </a:solidFill>
                <a:uFill>
                  <a:solidFill>
                    <a:srgbClr val="ffffff"/>
                  </a:solidFill>
                </a:uFill>
                <a:latin typeface="Times New Roman"/>
              </a:rPr>
              <a:t> photon-veto doublet.</a:t>
            </a:r>
            <a:endParaRPr lang="en-GB" sz="1800" spc="-1" strike="noStrike">
              <a:solidFill>
                <a:srgbClr val="000000"/>
              </a:solidFill>
              <a:uFill>
                <a:solidFill>
                  <a:srgbClr val="ffffff"/>
                </a:solidFill>
              </a:uFill>
              <a:latin typeface="Times New Roman"/>
            </a:endParaRPr>
          </a:p>
          <a:p>
            <a:r>
              <a:rPr lang="en-GB" sz="2000" spc="-1" strike="noStrike">
                <a:solidFill>
                  <a:srgbClr val="000000"/>
                </a:solidFill>
                <a:uFill>
                  <a:solidFill>
                    <a:srgbClr val="ffffff"/>
                  </a:solidFill>
                </a:uFill>
                <a:latin typeface="Times New Roman"/>
              </a:rPr>
              <a:t>• </a:t>
            </a:r>
            <a:r>
              <a:rPr lang="en-GB" sz="2000" spc="-1" strike="noStrike">
                <a:solidFill>
                  <a:srgbClr val="000000"/>
                </a:solidFill>
                <a:uFill>
                  <a:solidFill>
                    <a:srgbClr val="ffffff"/>
                  </a:solidFill>
                </a:uFill>
                <a:latin typeface="Times New Roman"/>
              </a:rPr>
              <a:t>N. photon veto doublets upstream of the inner e.m. layer peak</a:t>
            </a:r>
            <a:endParaRPr lang="en-GB" sz="1800" spc="-1" strike="noStrike">
              <a:solidFill>
                <a:srgbClr val="000000"/>
              </a:solidFill>
              <a:uFill>
                <a:solidFill>
                  <a:srgbClr val="ffffff"/>
                </a:solidFill>
              </a:uFill>
              <a:latin typeface="Times New Roman"/>
            </a:endParaRPr>
          </a:p>
        </p:txBody>
      </p:sp>
      <p:graphicFrame>
        <p:nvGraphicFramePr>
          <p:cNvPr id="544" name="Table 4"/>
          <p:cNvGraphicFramePr/>
          <p:nvPr/>
        </p:nvGraphicFramePr>
        <p:xfrm>
          <a:off x="516240" y="4727880"/>
          <a:ext cx="3044160" cy="1718280"/>
        </p:xfrm>
        <a:graphic>
          <a:graphicData uri="http://schemas.openxmlformats.org/drawingml/2006/table">
            <a:tbl>
              <a:tblPr/>
              <a:tblGrid>
                <a:gridCol w="1014840"/>
                <a:gridCol w="1014840"/>
                <a:gridCol w="1014840"/>
              </a:tblGrid>
              <a:tr h="210240">
                <a:tc>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p>
                      <a:pPr algn="ctr"/>
                      <a:r>
                        <a:rPr lang="en-GB" sz="2000" spc="-1" strike="noStrike">
                          <a:solidFill>
                            <a:srgbClr val="000000"/>
                          </a:solidFill>
                          <a:uFill>
                            <a:solidFill>
                              <a:srgbClr val="ffffff"/>
                            </a:solidFill>
                          </a:uFill>
                          <a:latin typeface="Standard Symbols L"/>
                        </a:rPr>
                        <a:t>e</a:t>
                      </a:r>
                      <a:r>
                        <a:rPr lang="en-GB" sz="2000" spc="-1" strike="noStrike" baseline="-33000">
                          <a:solidFill>
                            <a:srgbClr val="000000"/>
                          </a:solidFill>
                          <a:uFill>
                            <a:solidFill>
                              <a:srgbClr val="ffffff"/>
                            </a:solidFill>
                          </a:uFill>
                          <a:latin typeface="Times New Roman"/>
                        </a:rPr>
                        <a:t>geom</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p>
                      <a:pPr algn="ctr"/>
                      <a:r>
                        <a:rPr lang="en-GB" sz="2000" spc="-1" strike="noStrike">
                          <a:solidFill>
                            <a:srgbClr val="000000"/>
                          </a:solidFill>
                          <a:uFill>
                            <a:solidFill>
                              <a:srgbClr val="ffffff"/>
                            </a:solidFill>
                          </a:uFill>
                          <a:latin typeface="Standard Symbols L"/>
                        </a:rPr>
                        <a:t>e</a:t>
                      </a:r>
                      <a:r>
                        <a:rPr lang="en-GB" sz="2000" spc="-1" strike="noStrike" baseline="-33000">
                          <a:solidFill>
                            <a:srgbClr val="000000"/>
                          </a:solidFill>
                          <a:uFill>
                            <a:solidFill>
                              <a:srgbClr val="ffffff"/>
                            </a:solidFill>
                          </a:uFill>
                          <a:latin typeface="Times New Roman"/>
                        </a:rPr>
                        <a:t>sel</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387720">
                <a:tc>
                  <a:txBody>
                    <a:bodyPr lIns="90000" rIns="90000" tIns="46800" bIns="46800"/>
                    <a:p>
                      <a:pPr algn="ctr"/>
                      <a:r>
                        <a:rPr lang="en-GB" sz="2000" spc="-1" strike="noStrike">
                          <a:solidFill>
                            <a:srgbClr val="000000"/>
                          </a:solidFill>
                          <a:uFill>
                            <a:solidFill>
                              <a:srgbClr val="ffffff"/>
                            </a:solidFill>
                          </a:uFill>
                          <a:latin typeface="Times New Roman"/>
                        </a:rPr>
                        <a:t>e</a:t>
                      </a:r>
                      <a:r>
                        <a:rPr lang="en-GB" sz="2000" spc="-1" strike="noStrike" baseline="33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p>
                      <a:pPr algn="ctr"/>
                      <a:r>
                        <a:rPr lang="en-GB" sz="2000" spc="-1" strike="noStrike">
                          <a:solidFill>
                            <a:srgbClr val="000000"/>
                          </a:solidFill>
                          <a:uFill>
                            <a:solidFill>
                              <a:srgbClr val="ffffff"/>
                            </a:solidFill>
                          </a:uFill>
                          <a:latin typeface="Times New Roman"/>
                        </a:rPr>
                        <a:t>90.7 %</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p>
                      <a:pPr algn="ctr"/>
                      <a:r>
                        <a:rPr lang="en-GB" sz="2000" spc="-1" strike="noStrike">
                          <a:solidFill>
                            <a:srgbClr val="000000"/>
                          </a:solidFill>
                          <a:uFill>
                            <a:solidFill>
                              <a:srgbClr val="ffffff"/>
                            </a:solidFill>
                          </a:uFill>
                          <a:latin typeface="Times New Roman"/>
                        </a:rPr>
                        <a:t>49.0 %</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437040">
                <a:tc>
                  <a:txBody>
                    <a:bodyPr lIns="90000" rIns="90000" tIns="46800" bIns="46800"/>
                    <a:p>
                      <a:pPr algn="ctr"/>
                      <a:r>
                        <a:rPr lang="en-GB" sz="2000" spc="-1" strike="noStrike">
                          <a:solidFill>
                            <a:srgbClr val="000000"/>
                          </a:solidFill>
                          <a:uFill>
                            <a:solidFill>
                              <a:srgbClr val="ffffff"/>
                            </a:solidFill>
                          </a:uFill>
                          <a:latin typeface="Standard Symbols L"/>
                        </a:rPr>
                        <a:t>p</a:t>
                      </a:r>
                      <a:r>
                        <a:rPr lang="en-GB" sz="2000" spc="-1" strike="noStrike" baseline="33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p>
                      <a:pPr algn="ctr"/>
                      <a:r>
                        <a:rPr lang="en-GB" sz="2000" spc="-1" strike="noStrike">
                          <a:solidFill>
                            <a:srgbClr val="000000"/>
                          </a:solidFill>
                          <a:uFill>
                            <a:solidFill>
                              <a:srgbClr val="ffffff"/>
                            </a:solidFill>
                          </a:uFill>
                          <a:latin typeface="Times New Roman"/>
                        </a:rPr>
                        <a:t>85.7 %</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p>
                      <a:pPr algn="ctr"/>
                      <a:r>
                        <a:rPr lang="en-GB" sz="2000" spc="-1" strike="noStrike">
                          <a:solidFill>
                            <a:srgbClr val="000000"/>
                          </a:solidFill>
                          <a:uFill>
                            <a:solidFill>
                              <a:srgbClr val="ffffff"/>
                            </a:solidFill>
                          </a:uFill>
                          <a:latin typeface="Times New Roman"/>
                        </a:rPr>
                        <a:t>2.9 %</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216000">
                <a:tc>
                  <a:txBody>
                    <a:bodyPr lIns="90000" rIns="90000" tIns="46800" bIns="46800"/>
                    <a:p>
                      <a:pPr algn="ctr"/>
                      <a:r>
                        <a:rPr lang="en-GB" sz="2000" spc="-1" strike="noStrike">
                          <a:solidFill>
                            <a:srgbClr val="000000"/>
                          </a:solidFill>
                          <a:uFill>
                            <a:solidFill>
                              <a:srgbClr val="ffffff"/>
                            </a:solidFill>
                          </a:uFill>
                          <a:latin typeface="Standard Symbols L"/>
                        </a:rPr>
                        <a:t>p</a:t>
                      </a:r>
                      <a:r>
                        <a:rPr lang="en-GB" sz="2000" spc="-1" strike="noStrike" baseline="33000">
                          <a:solidFill>
                            <a:srgbClr val="000000"/>
                          </a:solidFill>
                          <a:uFill>
                            <a:solidFill>
                              <a:srgbClr val="ffffff"/>
                            </a:solidFill>
                          </a:uFill>
                          <a:latin typeface="Times New Roman"/>
                        </a:rPr>
                        <a:t>0</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p>
                      <a:pPr algn="ctr"/>
                      <a:r>
                        <a:rPr lang="en-GB" sz="2000" spc="-1" strike="noStrike">
                          <a:solidFill>
                            <a:srgbClr val="000000"/>
                          </a:solidFill>
                          <a:uFill>
                            <a:solidFill>
                              <a:srgbClr val="ffffff"/>
                            </a:solidFill>
                          </a:uFill>
                          <a:latin typeface="Times New Roman"/>
                        </a:rPr>
                        <a:t>95.1 %</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p>
                      <a:pPr algn="ctr"/>
                      <a:r>
                        <a:rPr lang="en-GB" sz="2000" spc="-1" strike="noStrike">
                          <a:solidFill>
                            <a:srgbClr val="000000"/>
                          </a:solidFill>
                          <a:uFill>
                            <a:solidFill>
                              <a:srgbClr val="ffffff"/>
                            </a:solidFill>
                          </a:uFill>
                          <a:latin typeface="Times New Roman"/>
                        </a:rPr>
                        <a:t>1.2 %</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sp>
        <p:nvSpPr>
          <p:cNvPr id="545" name="TextShape 5"/>
          <p:cNvSpPr txBox="1"/>
          <p:nvPr/>
        </p:nvSpPr>
        <p:spPr>
          <a:xfrm>
            <a:off x="216000" y="6614280"/>
            <a:ext cx="4338360" cy="657720"/>
          </a:xfrm>
          <a:prstGeom prst="rect">
            <a:avLst/>
          </a:prstGeom>
          <a:noFill/>
          <a:ln>
            <a:noFill/>
          </a:ln>
        </p:spPr>
        <p:txBody>
          <a:bodyPr lIns="90000" rIns="90000" tIns="45000" bIns="45000"/>
          <a:p>
            <a:r>
              <a:rPr b="1" lang="en-GB" sz="2000" spc="-1" strike="noStrike">
                <a:solidFill>
                  <a:srgbClr val="000000"/>
                </a:solidFill>
                <a:uFill>
                  <a:solidFill>
                    <a:srgbClr val="ffffff"/>
                  </a:solidFill>
                </a:uFill>
                <a:latin typeface="Times New Roman"/>
              </a:rPr>
              <a:t>Early results</a:t>
            </a:r>
            <a:r>
              <a:rPr lang="en-GB" sz="2000" spc="-1" strike="noStrike">
                <a:solidFill>
                  <a:srgbClr val="000000"/>
                </a:solidFill>
                <a:uFill>
                  <a:solidFill>
                    <a:srgbClr val="ffffff"/>
                  </a:solidFill>
                </a:uFill>
                <a:latin typeface="Times New Roman"/>
              </a:rPr>
              <a:t> confirm previous estimates from parametrizations</a:t>
            </a:r>
            <a:endParaRPr lang="en-GB" sz="1800" spc="-1" strike="noStrike">
              <a:solidFill>
                <a:srgbClr val="000000"/>
              </a:solidFill>
              <a:uFill>
                <a:solidFill>
                  <a:srgbClr val="ffffff"/>
                </a:solidFill>
              </a:uFill>
              <a:latin typeface="Times New Roman"/>
            </a:endParaRPr>
          </a:p>
        </p:txBody>
      </p:sp>
      <p:sp>
        <p:nvSpPr>
          <p:cNvPr id="546" name="TextShape 6"/>
          <p:cNvSpPr txBox="1"/>
          <p:nvPr/>
        </p:nvSpPr>
        <p:spPr>
          <a:xfrm>
            <a:off x="5169600" y="1754280"/>
            <a:ext cx="2102400" cy="657720"/>
          </a:xfrm>
          <a:prstGeom prst="rect">
            <a:avLst/>
          </a:prstGeom>
          <a:noFill/>
          <a:ln>
            <a:noFill/>
          </a:ln>
        </p:spPr>
        <p:txBody>
          <a:bodyPr lIns="90000" rIns="90000" tIns="45000" bIns="45000"/>
          <a:p>
            <a:r>
              <a:rPr lang="en-GB" sz="2000" spc="-1" strike="noStrike">
                <a:solidFill>
                  <a:srgbClr val="ff3333"/>
                </a:solidFill>
                <a:uFill>
                  <a:solidFill>
                    <a:srgbClr val="ffffff"/>
                  </a:solidFill>
                </a:uFill>
                <a:latin typeface="Times New Roman"/>
              </a:rPr>
              <a:t>photon veto </a:t>
            </a:r>
            <a:endParaRPr lang="en-GB" sz="1800" spc="-1" strike="noStrike">
              <a:solidFill>
                <a:srgbClr val="000000"/>
              </a:solidFill>
              <a:uFill>
                <a:solidFill>
                  <a:srgbClr val="ffffff"/>
                </a:solidFill>
              </a:uFill>
              <a:latin typeface="Times New Roman"/>
            </a:endParaRPr>
          </a:p>
          <a:p>
            <a:r>
              <a:rPr lang="en-GB" sz="2000" spc="-1" strike="noStrike">
                <a:solidFill>
                  <a:srgbClr val="ff3333"/>
                </a:solidFill>
                <a:uFill>
                  <a:solidFill>
                    <a:srgbClr val="ffffff"/>
                  </a:solidFill>
                </a:uFill>
                <a:latin typeface="Times New Roman"/>
              </a:rPr>
              <a:t>doublets</a:t>
            </a:r>
            <a:endParaRPr lang="en-GB" sz="1800" spc="-1" strike="noStrike">
              <a:solidFill>
                <a:srgbClr val="000000"/>
              </a:solidFill>
              <a:uFill>
                <a:solidFill>
                  <a:srgbClr val="ffffff"/>
                </a:solidFill>
              </a:uFill>
              <a:latin typeface="Times New Roman"/>
            </a:endParaRPr>
          </a:p>
        </p:txBody>
      </p:sp>
      <p:sp>
        <p:nvSpPr>
          <p:cNvPr id="547" name="TextShape 7"/>
          <p:cNvSpPr txBox="1"/>
          <p:nvPr/>
        </p:nvSpPr>
        <p:spPr>
          <a:xfrm>
            <a:off x="5400000" y="629280"/>
            <a:ext cx="2232000" cy="65772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 </a:t>
            </a:r>
            <a:r>
              <a:rPr lang="en-GB" sz="2000" spc="-1" strike="noStrike">
                <a:solidFill>
                  <a:srgbClr val="0000ff"/>
                </a:solidFill>
                <a:uFill>
                  <a:solidFill>
                    <a:srgbClr val="ffffff"/>
                  </a:solidFill>
                </a:uFill>
                <a:latin typeface="Times New Roman"/>
              </a:rPr>
              <a:t>inner e.m. layer</a:t>
            </a:r>
            <a:endParaRPr lang="en-GB" sz="1800" spc="-1" strike="noStrike">
              <a:solidFill>
                <a:srgbClr val="000000"/>
              </a:solidFill>
              <a:uFill>
                <a:solidFill>
                  <a:srgbClr val="ffffff"/>
                </a:solidFill>
              </a:uFill>
              <a:latin typeface="Times New Roman"/>
            </a:endParaRPr>
          </a:p>
        </p:txBody>
      </p:sp>
    </p:spTree>
  </p:cSld>
  <p:transition>
    <p:comb dir="horz"/>
  </p:transition>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8" name="TextShape 1"/>
          <p:cNvSpPr txBox="1"/>
          <p:nvPr/>
        </p:nvSpPr>
        <p:spPr>
          <a:xfrm>
            <a:off x="-720" y="193320"/>
            <a:ext cx="9067680" cy="706680"/>
          </a:xfrm>
          <a:prstGeom prst="rect">
            <a:avLst/>
          </a:prstGeom>
          <a:noFill/>
          <a:ln>
            <a:noFill/>
          </a:ln>
        </p:spPr>
        <p:txBody>
          <a:bodyPr lIns="0" rIns="0" tIns="0" bIns="0" anchor="ctr"/>
          <a:p>
            <a:pPr algn="ctr"/>
            <a:r>
              <a:rPr b="1" lang="en-GB" sz="4400" spc="-1" strike="noStrike">
                <a:solidFill>
                  <a:srgbClr val="000000"/>
                </a:solidFill>
                <a:uFill>
                  <a:solidFill>
                    <a:srgbClr val="ffffff"/>
                  </a:solidFill>
                </a:uFill>
                <a:latin typeface="Times New Roman"/>
              </a:rPr>
              <a:t>The Ultra Compact Module (UCM) </a:t>
            </a:r>
            <a:endParaRPr b="1" lang="en-GB" sz="4400" spc="-1" strike="noStrike">
              <a:solidFill>
                <a:srgbClr val="000000"/>
              </a:solidFill>
              <a:uFill>
                <a:solidFill>
                  <a:srgbClr val="ffffff"/>
                </a:solidFill>
              </a:uFill>
              <a:latin typeface="Times New Roman"/>
            </a:endParaRPr>
          </a:p>
        </p:txBody>
      </p:sp>
      <p:pic>
        <p:nvPicPr>
          <p:cNvPr id="549" name="" descr=""/>
          <p:cNvPicPr/>
          <p:nvPr/>
        </p:nvPicPr>
        <p:blipFill>
          <a:blip r:embed="rId1"/>
          <a:stretch/>
        </p:blipFill>
        <p:spPr>
          <a:xfrm>
            <a:off x="0" y="936000"/>
            <a:ext cx="6333120" cy="6348600"/>
          </a:xfrm>
          <a:prstGeom prst="rect">
            <a:avLst/>
          </a:prstGeom>
          <a:ln>
            <a:noFill/>
          </a:ln>
        </p:spPr>
      </p:pic>
      <p:pic>
        <p:nvPicPr>
          <p:cNvPr id="550" name="" descr=""/>
          <p:cNvPicPr/>
          <p:nvPr/>
        </p:nvPicPr>
        <p:blipFill>
          <a:blip r:embed="rId2"/>
          <a:srcRect l="0" t="2543" r="0" b="5641"/>
          <a:stretch/>
        </p:blipFill>
        <p:spPr>
          <a:xfrm rot="5400000">
            <a:off x="4575600" y="2831400"/>
            <a:ext cx="6109920" cy="2594520"/>
          </a:xfrm>
          <a:prstGeom prst="rect">
            <a:avLst/>
          </a:prstGeom>
          <a:ln>
            <a:noFill/>
          </a:ln>
        </p:spPr>
      </p:pic>
      <p:pic>
        <p:nvPicPr>
          <p:cNvPr id="551" name="" descr=""/>
          <p:cNvPicPr/>
          <p:nvPr/>
        </p:nvPicPr>
        <p:blipFill>
          <a:blip r:embed="rId3"/>
          <a:stretch/>
        </p:blipFill>
        <p:spPr>
          <a:xfrm>
            <a:off x="4382280" y="3096360"/>
            <a:ext cx="1950840" cy="1583640"/>
          </a:xfrm>
          <a:prstGeom prst="rect">
            <a:avLst/>
          </a:prstGeom>
          <a:ln>
            <a:noFill/>
          </a:ln>
        </p:spPr>
      </p:pic>
      <p:sp>
        <p:nvSpPr>
          <p:cNvPr id="552" name="TextShape 2"/>
          <p:cNvSpPr txBox="1"/>
          <p:nvPr/>
        </p:nvSpPr>
        <p:spPr>
          <a:xfrm>
            <a:off x="396000" y="3292200"/>
            <a:ext cx="4464000" cy="734760"/>
          </a:xfrm>
          <a:prstGeom prst="rect">
            <a:avLst/>
          </a:prstGeom>
          <a:noFill/>
          <a:ln>
            <a:noFill/>
          </a:ln>
        </p:spPr>
        <p:txBody>
          <a:bodyPr lIns="0" rIns="0" tIns="0" bIns="0" anchor="ctr"/>
          <a:p>
            <a:r>
              <a:rPr b="1" lang="en-GB" sz="2600" spc="-1" strike="noStrike">
                <a:solidFill>
                  <a:srgbClr val="ffffff"/>
                </a:solidFill>
                <a:uFill>
                  <a:solidFill>
                    <a:srgbClr val="ffffff"/>
                  </a:solidFill>
                </a:uFill>
                <a:latin typeface="Times New Roman"/>
              </a:rPr>
              <a:t>spring 2016 </a:t>
            </a:r>
            <a:endParaRPr b="1" lang="en-GB" sz="4400" spc="-1" strike="noStrike">
              <a:solidFill>
                <a:srgbClr val="000000"/>
              </a:solidFill>
              <a:uFill>
                <a:solidFill>
                  <a:srgbClr val="ffffff"/>
                </a:solidFill>
              </a:uFill>
              <a:latin typeface="Times New Roman"/>
            </a:endParaRPr>
          </a:p>
          <a:p>
            <a:r>
              <a:rPr b="1" lang="en-GB" sz="2600" spc="-1" strike="noStrike">
                <a:solidFill>
                  <a:srgbClr val="ffffff"/>
                </a:solidFill>
                <a:uFill>
                  <a:solidFill>
                    <a:srgbClr val="ffffff"/>
                  </a:solidFill>
                </a:uFill>
                <a:latin typeface="Times New Roman"/>
              </a:rPr>
              <a:t>prototypes</a:t>
            </a:r>
            <a:endParaRPr b="1" lang="en-GB" sz="4400" spc="-1" strike="noStrike">
              <a:solidFill>
                <a:srgbClr val="000000"/>
              </a:solidFill>
              <a:uFill>
                <a:solidFill>
                  <a:srgbClr val="ffffff"/>
                </a:solidFill>
              </a:uFill>
              <a:latin typeface="Times New Roman"/>
            </a:endParaRPr>
          </a:p>
        </p:txBody>
      </p:sp>
      <p:pic>
        <p:nvPicPr>
          <p:cNvPr id="553" name="Picture 18" descr=""/>
          <p:cNvPicPr/>
          <p:nvPr/>
        </p:nvPicPr>
        <p:blipFill>
          <a:blip r:embed="rId4"/>
          <a:srcRect l="23474" t="11749" r="19433" b="9832"/>
          <a:stretch/>
        </p:blipFill>
        <p:spPr>
          <a:xfrm>
            <a:off x="8856000" y="1440360"/>
            <a:ext cx="1223640" cy="1439640"/>
          </a:xfrm>
          <a:prstGeom prst="rect">
            <a:avLst/>
          </a:prstGeom>
          <a:ln>
            <a:noFill/>
          </a:ln>
        </p:spPr>
      </p:pic>
      <p:sp>
        <p:nvSpPr>
          <p:cNvPr id="554" name="Line 3"/>
          <p:cNvSpPr/>
          <p:nvPr/>
        </p:nvSpPr>
        <p:spPr>
          <a:xfrm flipH="1">
            <a:off x="8496000" y="2808000"/>
            <a:ext cx="432000" cy="504000"/>
          </a:xfrm>
          <a:prstGeom prst="line">
            <a:avLst/>
          </a:prstGeom>
          <a:ln w="36720">
            <a:solidFill>
              <a:srgbClr val="ffff66"/>
            </a:solidFill>
            <a:round/>
            <a:tailEnd len="med" type="triangle" w="med"/>
          </a:ln>
        </p:spPr>
        <p:style>
          <a:lnRef idx="0"/>
          <a:fillRef idx="0"/>
          <a:effectRef idx="0"/>
          <a:fontRef idx="minor"/>
        </p:style>
      </p:sp>
      <p:sp>
        <p:nvSpPr>
          <p:cNvPr id="555" name="TextShape 4"/>
          <p:cNvSpPr txBox="1"/>
          <p:nvPr/>
        </p:nvSpPr>
        <p:spPr>
          <a:xfrm>
            <a:off x="9000000" y="3024000"/>
            <a:ext cx="1076760" cy="5994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1 Si-PM</a:t>
            </a:r>
            <a:endParaRPr lang="en-GB" sz="1800" spc="-1" strike="noStrike">
              <a:solidFill>
                <a:srgbClr val="000000"/>
              </a:solidFill>
              <a:uFill>
                <a:solidFill>
                  <a:srgbClr val="ffffff"/>
                </a:solidFill>
              </a:uFill>
              <a:latin typeface="Times New Roman"/>
            </a:endParaRPr>
          </a:p>
          <a:p>
            <a:r>
              <a:rPr lang="en-GB" sz="1800" spc="-1" strike="noStrike">
                <a:solidFill>
                  <a:srgbClr val="000000"/>
                </a:solidFill>
                <a:uFill>
                  <a:solidFill>
                    <a:srgbClr val="ffffff"/>
                  </a:solidFill>
                </a:uFill>
                <a:latin typeface="Times New Roman"/>
              </a:rPr>
              <a:t>1 WLS</a:t>
            </a:r>
            <a:endParaRPr lang="en-GB" sz="1800" spc="-1" strike="noStrike">
              <a:solidFill>
                <a:srgbClr val="000000"/>
              </a:solidFill>
              <a:uFill>
                <a:solidFill>
                  <a:srgbClr val="ffffff"/>
                </a:solidFill>
              </a:uFill>
              <a:latin typeface="Times New Roman"/>
            </a:endParaRPr>
          </a:p>
        </p:txBody>
      </p:sp>
      <p:sp>
        <p:nvSpPr>
          <p:cNvPr id="556" name="TextShape 5"/>
          <p:cNvSpPr txBox="1"/>
          <p:nvPr/>
        </p:nvSpPr>
        <p:spPr>
          <a:xfrm>
            <a:off x="2628000" y="2016000"/>
            <a:ext cx="576000" cy="34488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Iron</a:t>
            </a:r>
            <a:endParaRPr lang="en-GB" sz="1800" spc="-1" strike="noStrike">
              <a:solidFill>
                <a:srgbClr val="000000"/>
              </a:solidFill>
              <a:uFill>
                <a:solidFill>
                  <a:srgbClr val="ffffff"/>
                </a:solidFill>
              </a:uFill>
              <a:latin typeface="Times New Roman"/>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7" name="TextShape 1"/>
          <p:cNvSpPr txBox="1"/>
          <p:nvPr/>
        </p:nvSpPr>
        <p:spPr>
          <a:xfrm>
            <a:off x="395640" y="99360"/>
            <a:ext cx="8637120" cy="908640"/>
          </a:xfrm>
          <a:prstGeom prst="rect">
            <a:avLst/>
          </a:prstGeom>
          <a:noFill/>
          <a:ln>
            <a:noFill/>
          </a:ln>
        </p:spPr>
        <p:txBody>
          <a:bodyPr lIns="90000" rIns="90000" tIns="45000" bIns="45000"/>
          <a:p>
            <a:pPr algn="ctr">
              <a:lnSpc>
                <a:spcPct val="100000"/>
              </a:lnSpc>
            </a:pPr>
            <a:r>
              <a:rPr b="1" lang="en-GB" sz="4000" spc="-1" strike="noStrike">
                <a:solidFill>
                  <a:srgbClr val="000000"/>
                </a:solidFill>
                <a:uFill>
                  <a:solidFill>
                    <a:srgbClr val="ffffff"/>
                  </a:solidFill>
                </a:uFill>
                <a:latin typeface="Times New Roman"/>
              </a:rPr>
              <a:t>Tagger detector R&amp;D: SCENTT</a:t>
            </a:r>
            <a:endParaRPr lang="en-GB" sz="1800" spc="-1" strike="noStrike">
              <a:solidFill>
                <a:srgbClr val="000000"/>
              </a:solidFill>
              <a:uFill>
                <a:solidFill>
                  <a:srgbClr val="ffffff"/>
                </a:solidFill>
              </a:uFill>
              <a:latin typeface="Times New Roman"/>
            </a:endParaRPr>
          </a:p>
          <a:p>
            <a:pPr algn="ctr">
              <a:lnSpc>
                <a:spcPct val="100000"/>
              </a:lnSpc>
            </a:pPr>
            <a:r>
              <a:rPr b="1" lang="en-GB" sz="1800" spc="-1" strike="noStrike">
                <a:solidFill>
                  <a:srgbClr val="000000"/>
                </a:solidFill>
                <a:uFill>
                  <a:solidFill>
                    <a:srgbClr val="ffffff"/>
                  </a:solidFill>
                </a:uFill>
                <a:latin typeface="Times New Roman"/>
              </a:rPr>
              <a:t>Shashlik Calorimeters for Electron Neutrino Tagging and Tracing</a:t>
            </a:r>
            <a:endParaRPr lang="en-GB" sz="1800" spc="-1" strike="noStrike">
              <a:solidFill>
                <a:srgbClr val="000000"/>
              </a:solidFill>
              <a:uFill>
                <a:solidFill>
                  <a:srgbClr val="ffffff"/>
                </a:solidFill>
              </a:uFill>
              <a:latin typeface="Times New Roman"/>
            </a:endParaRPr>
          </a:p>
        </p:txBody>
      </p:sp>
      <p:pic>
        <p:nvPicPr>
          <p:cNvPr id="558" name="" descr=""/>
          <p:cNvPicPr/>
          <p:nvPr/>
        </p:nvPicPr>
        <p:blipFill>
          <a:blip r:embed="rId1"/>
          <a:stretch/>
        </p:blipFill>
        <p:spPr>
          <a:xfrm>
            <a:off x="2028960" y="3322800"/>
            <a:ext cx="3268080" cy="2365200"/>
          </a:xfrm>
          <a:prstGeom prst="rect">
            <a:avLst/>
          </a:prstGeom>
          <a:ln>
            <a:noFill/>
          </a:ln>
        </p:spPr>
      </p:pic>
      <p:pic>
        <p:nvPicPr>
          <p:cNvPr id="559" name="" descr=""/>
          <p:cNvPicPr/>
          <p:nvPr/>
        </p:nvPicPr>
        <p:blipFill>
          <a:blip r:embed="rId2"/>
          <a:stretch/>
        </p:blipFill>
        <p:spPr>
          <a:xfrm>
            <a:off x="36000" y="3204000"/>
            <a:ext cx="1857960" cy="2517840"/>
          </a:xfrm>
          <a:prstGeom prst="rect">
            <a:avLst/>
          </a:prstGeom>
          <a:ln>
            <a:noFill/>
          </a:ln>
        </p:spPr>
      </p:pic>
      <p:sp>
        <p:nvSpPr>
          <p:cNvPr id="560" name="TextShape 2"/>
          <p:cNvSpPr txBox="1"/>
          <p:nvPr/>
        </p:nvSpPr>
        <p:spPr>
          <a:xfrm>
            <a:off x="144000" y="1368000"/>
            <a:ext cx="9792000" cy="144972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INFN (CSN5) activity on </a:t>
            </a:r>
            <a:r>
              <a:rPr b="1" lang="en-GB" sz="2400" spc="-1" strike="noStrike">
                <a:solidFill>
                  <a:srgbClr val="000000"/>
                </a:solidFill>
                <a:uFill>
                  <a:solidFill>
                    <a:srgbClr val="ffffff"/>
                  </a:solidFill>
                </a:uFill>
                <a:latin typeface="Times New Roman"/>
              </a:rPr>
              <a:t>shashlik calorimetry for neutrino applications</a:t>
            </a:r>
            <a:r>
              <a:rPr lang="en-GB" sz="2400" spc="-1" strike="noStrike">
                <a:solidFill>
                  <a:srgbClr val="000000"/>
                </a:solidFill>
                <a:uFill>
                  <a:solidFill>
                    <a:srgbClr val="ffffff"/>
                  </a:solidFill>
                </a:uFill>
                <a:latin typeface="Times New Roman"/>
              </a:rPr>
              <a:t> started last year (MiB-Insubria, TS, BO, LNF. R.N.</a:t>
            </a:r>
            <a:r>
              <a:rPr b="1" lang="en-GB" sz="2400" spc="-1" strike="noStrike">
                <a:solidFill>
                  <a:srgbClr val="000000"/>
                </a:solidFill>
                <a:uFill>
                  <a:solidFill>
                    <a:srgbClr val="ffffff"/>
                  </a:solidFill>
                </a:uFill>
                <a:latin typeface="Times New Roman"/>
              </a:rPr>
              <a:t> F. Terranova</a:t>
            </a:r>
            <a:r>
              <a:rPr lang="en-GB" sz="24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First tests at </a:t>
            </a:r>
            <a:r>
              <a:rPr b="1" lang="en-GB" sz="2400" spc="-1" strike="noStrike">
                <a:solidFill>
                  <a:srgbClr val="000000"/>
                </a:solidFill>
                <a:uFill>
                  <a:solidFill>
                    <a:srgbClr val="ffffff"/>
                  </a:solidFill>
                </a:uFill>
                <a:latin typeface="Times New Roman"/>
              </a:rPr>
              <a:t>CERN PS-T9 (Aug. 2015)</a:t>
            </a:r>
            <a:r>
              <a:rPr lang="en-GB" sz="2400" spc="-1" strike="noStrike">
                <a:solidFill>
                  <a:srgbClr val="000000"/>
                </a:solidFill>
                <a:uFill>
                  <a:solidFill>
                    <a:srgbClr val="ffffff"/>
                  </a:solidFill>
                </a:uFill>
                <a:latin typeface="Times New Roman"/>
              </a:rPr>
              <a:t> of a shashlik calorimeter with </a:t>
            </a:r>
            <a:r>
              <a:rPr b="1" lang="en-GB" sz="2400" spc="-1" strike="noStrike">
                <a:solidFill>
                  <a:srgbClr val="000000"/>
                </a:solidFill>
                <a:uFill>
                  <a:solidFill>
                    <a:srgbClr val="ffffff"/>
                  </a:solidFill>
                </a:uFill>
                <a:latin typeface="Times New Roman"/>
              </a:rPr>
              <a:t>WLS fibers coupled directly to individual SiPMs</a:t>
            </a:r>
            <a:endParaRPr lang="en-GB" sz="1800" spc="-1" strike="noStrike">
              <a:solidFill>
                <a:srgbClr val="000000"/>
              </a:solidFill>
              <a:uFill>
                <a:solidFill>
                  <a:srgbClr val="ffffff"/>
                </a:solidFill>
              </a:uFill>
              <a:latin typeface="Times New Roman"/>
            </a:endParaRPr>
          </a:p>
        </p:txBody>
      </p:sp>
      <p:sp>
        <p:nvSpPr>
          <p:cNvPr id="561" name="Line 3"/>
          <p:cNvSpPr/>
          <p:nvPr/>
        </p:nvSpPr>
        <p:spPr>
          <a:xfrm>
            <a:off x="1745640" y="4882680"/>
            <a:ext cx="740880" cy="0"/>
          </a:xfrm>
          <a:prstGeom prst="line">
            <a:avLst/>
          </a:prstGeom>
          <a:ln w="109800">
            <a:solidFill>
              <a:srgbClr val="ff3333"/>
            </a:solidFill>
            <a:round/>
            <a:tailEnd len="med" type="triangle" w="med"/>
          </a:ln>
        </p:spPr>
        <p:style>
          <a:lnRef idx="0"/>
          <a:fillRef idx="0"/>
          <a:effectRef idx="0"/>
          <a:fontRef idx="minor"/>
        </p:style>
      </p:sp>
      <p:sp>
        <p:nvSpPr>
          <p:cNvPr id="562" name="TextShape 4"/>
          <p:cNvSpPr txBox="1"/>
          <p:nvPr/>
        </p:nvSpPr>
        <p:spPr>
          <a:xfrm>
            <a:off x="238320" y="1038240"/>
            <a:ext cx="9193680" cy="329760"/>
          </a:xfrm>
          <a:prstGeom prst="rect">
            <a:avLst/>
          </a:prstGeom>
          <a:noFill/>
          <a:ln>
            <a:noFill/>
          </a:ln>
        </p:spPr>
        <p:txBody>
          <a:bodyPr lIns="90000" rIns="90000" tIns="45000" bIns="45000"/>
          <a:p>
            <a:r>
              <a:rPr lang="en-GB" sz="1500" spc="-1" strike="noStrike">
                <a:solidFill>
                  <a:srgbClr val="0000ff"/>
                </a:solidFill>
                <a:uFill>
                  <a:solidFill>
                    <a:srgbClr val="ffffff"/>
                  </a:solidFill>
                </a:uFill>
                <a:latin typeface="Times New Roman"/>
              </a:rPr>
              <a:t>A. Berra, C. Jollet, A. Longhin, L. Ludovici, L. Patrizii, M. Prest, A. Meregaglia, G. Sirri, F. Terranova, E. Vallazza</a:t>
            </a:r>
            <a:endParaRPr lang="en-GB" sz="1800" spc="-1" strike="noStrike">
              <a:solidFill>
                <a:srgbClr val="000000"/>
              </a:solidFill>
              <a:uFill>
                <a:solidFill>
                  <a:srgbClr val="ffffff"/>
                </a:solidFill>
              </a:uFill>
              <a:latin typeface="Times New Roman"/>
            </a:endParaRPr>
          </a:p>
        </p:txBody>
      </p:sp>
      <p:pic>
        <p:nvPicPr>
          <p:cNvPr id="563" name="" descr=""/>
          <p:cNvPicPr/>
          <p:nvPr/>
        </p:nvPicPr>
        <p:blipFill>
          <a:blip r:embed="rId3"/>
          <a:stretch/>
        </p:blipFill>
        <p:spPr>
          <a:xfrm>
            <a:off x="5343840" y="3383640"/>
            <a:ext cx="4624920" cy="2268360"/>
          </a:xfrm>
          <a:prstGeom prst="rect">
            <a:avLst/>
          </a:prstGeom>
          <a:ln>
            <a:noFill/>
          </a:ln>
        </p:spPr>
      </p:pic>
      <p:pic>
        <p:nvPicPr>
          <p:cNvPr id="564" name="" descr=""/>
          <p:cNvPicPr/>
          <p:nvPr/>
        </p:nvPicPr>
        <p:blipFill>
          <a:blip r:embed="rId4"/>
          <a:stretch/>
        </p:blipFill>
        <p:spPr>
          <a:xfrm>
            <a:off x="5544000" y="2760120"/>
            <a:ext cx="4532760" cy="603360"/>
          </a:xfrm>
          <a:prstGeom prst="rect">
            <a:avLst/>
          </a:prstGeom>
          <a:ln>
            <a:noFill/>
          </a:ln>
        </p:spPr>
      </p:pic>
      <p:sp>
        <p:nvSpPr>
          <p:cNvPr id="565" name="Line 5"/>
          <p:cNvSpPr/>
          <p:nvPr/>
        </p:nvSpPr>
        <p:spPr>
          <a:xfrm>
            <a:off x="9288000" y="3456000"/>
            <a:ext cx="0" cy="648000"/>
          </a:xfrm>
          <a:prstGeom prst="line">
            <a:avLst/>
          </a:prstGeom>
          <a:ln>
            <a:solidFill>
              <a:srgbClr val="000000"/>
            </a:solidFill>
            <a:tailEnd len="med" type="triangle" w="med"/>
          </a:ln>
        </p:spPr>
        <p:style>
          <a:lnRef idx="0"/>
          <a:fillRef idx="0"/>
          <a:effectRef idx="0"/>
          <a:fontRef idx="minor"/>
        </p:style>
      </p:sp>
      <p:sp>
        <p:nvSpPr>
          <p:cNvPr id="566" name="TextShape 6"/>
          <p:cNvSpPr txBox="1"/>
          <p:nvPr/>
        </p:nvSpPr>
        <p:spPr>
          <a:xfrm>
            <a:off x="0" y="5832000"/>
            <a:ext cx="4536000" cy="712440"/>
          </a:xfrm>
          <a:prstGeom prst="rect">
            <a:avLst/>
          </a:prstGeom>
          <a:noFill/>
          <a:ln>
            <a:noFill/>
          </a:ln>
        </p:spPr>
        <p:txBody>
          <a:bodyPr lIns="90000" rIns="90000" tIns="45000" bIns="45000"/>
          <a:p>
            <a:r>
              <a:rPr lang="en-GB" sz="2200" spc="-1" strike="noStrike">
                <a:solidFill>
                  <a:srgbClr val="ff3333"/>
                </a:solidFill>
                <a:uFill>
                  <a:solidFill>
                    <a:srgbClr val="ffffff"/>
                  </a:solidFill>
                </a:uFill>
                <a:latin typeface="Times New Roman"/>
              </a:rPr>
              <a:t>Results recently published in </a:t>
            </a:r>
            <a:r>
              <a:rPr b="1" lang="en-GB" sz="2200" spc="-1" strike="noStrike">
                <a:solidFill>
                  <a:srgbClr val="ff3333"/>
                </a:solidFill>
                <a:uFill>
                  <a:solidFill>
                    <a:srgbClr val="ffffff"/>
                  </a:solidFill>
                </a:uFill>
                <a:latin typeface="Times New Roman"/>
              </a:rPr>
              <a:t>N.I.M. A</a:t>
            </a:r>
            <a:endParaRPr lang="en-GB" sz="1800" spc="-1" strike="noStrike">
              <a:solidFill>
                <a:srgbClr val="000000"/>
              </a:solidFill>
              <a:uFill>
                <a:solidFill>
                  <a:srgbClr val="ffffff"/>
                </a:solidFill>
              </a:uFill>
              <a:latin typeface="Times New Roman"/>
            </a:endParaRPr>
          </a:p>
        </p:txBody>
      </p:sp>
      <p:pic>
        <p:nvPicPr>
          <p:cNvPr id="567" name="" descr=""/>
          <p:cNvPicPr/>
          <p:nvPr/>
        </p:nvPicPr>
        <p:blipFill>
          <a:blip r:embed="rId5"/>
          <a:stretch/>
        </p:blipFill>
        <p:spPr>
          <a:xfrm>
            <a:off x="4536000" y="5721840"/>
            <a:ext cx="5004000" cy="1612800"/>
          </a:xfrm>
          <a:prstGeom prst="rect">
            <a:avLst/>
          </a:prstGeom>
          <a:ln>
            <a:noFill/>
          </a:ln>
        </p:spPr>
      </p:pic>
      <p:sp>
        <p:nvSpPr>
          <p:cNvPr id="568" name="TextShape 7"/>
          <p:cNvSpPr txBox="1"/>
          <p:nvPr/>
        </p:nvSpPr>
        <p:spPr>
          <a:xfrm>
            <a:off x="5220000" y="6291360"/>
            <a:ext cx="4032000" cy="233640"/>
          </a:xfrm>
          <a:prstGeom prst="rect">
            <a:avLst/>
          </a:prstGeom>
          <a:noFill/>
          <a:ln>
            <a:noFill/>
          </a:ln>
        </p:spPr>
        <p:txBody>
          <a:bodyPr lIns="90000" rIns="90000" tIns="45000" bIns="45000"/>
          <a:p>
            <a:r>
              <a:rPr lang="en-GB" sz="1000" spc="-1" strike="noStrike">
                <a:solidFill>
                  <a:srgbClr val="0000ff"/>
                </a:solidFill>
                <a:uFill>
                  <a:solidFill>
                    <a:srgbClr val="ffffff"/>
                  </a:solidFill>
                </a:uFill>
                <a:latin typeface="Times New Roman"/>
                <a:hlinkClick r:id="rId6"/>
              </a:rPr>
              <a:t>http://dx.doi.org/10.1016/j.nima.2016.05.123</a:t>
            </a:r>
            <a:r>
              <a:rPr lang="en-GB" sz="1000" spc="-1" strike="noStrike">
                <a:solidFill>
                  <a:srgbClr val="0000ff"/>
                </a:solidFill>
                <a:uFill>
                  <a:solidFill>
                    <a:srgbClr val="ffffff"/>
                  </a:solidFill>
                </a:uFill>
                <a:latin typeface="Times New Roman"/>
              </a:rPr>
              <a:t>  ArXiv:1605:09630</a:t>
            </a:r>
            <a:endParaRPr lang="en-GB" sz="1800" spc="-1" strike="noStrike">
              <a:solidFill>
                <a:srgbClr val="000000"/>
              </a:solidFill>
              <a:uFill>
                <a:solidFill>
                  <a:srgbClr val="ffffff"/>
                </a:solidFill>
              </a:uFill>
              <a:latin typeface="Times New Roman"/>
            </a:endParaRPr>
          </a:p>
        </p:txBody>
      </p:sp>
      <p:sp>
        <p:nvSpPr>
          <p:cNvPr id="569" name="TextShape 8"/>
          <p:cNvSpPr txBox="1"/>
          <p:nvPr/>
        </p:nvSpPr>
        <p:spPr>
          <a:xfrm>
            <a:off x="36000" y="6256440"/>
            <a:ext cx="4680000" cy="990000"/>
          </a:xfrm>
          <a:prstGeom prst="rect">
            <a:avLst/>
          </a:prstGeom>
          <a:noFill/>
          <a:ln>
            <a:noFill/>
          </a:ln>
        </p:spPr>
        <p:txBody>
          <a:bodyPr lIns="90000" rIns="90000" tIns="45000" bIns="45000"/>
          <a:p>
            <a:r>
              <a:rPr lang="en-GB" sz="2000" spc="-1" strike="noStrike">
                <a:solidFill>
                  <a:srgbClr val="000000"/>
                </a:solidFill>
                <a:uFill>
                  <a:solidFill>
                    <a:srgbClr val="ffffff"/>
                  </a:solidFill>
                </a:uFill>
                <a:latin typeface="Times New Roman"/>
              </a:rPr>
              <a:t>Resolution vs E and e/</a:t>
            </a:r>
            <a:r>
              <a:rPr lang="en-GB" sz="2000" spc="-1" strike="noStrike">
                <a:solidFill>
                  <a:srgbClr val="000000"/>
                </a:solidFill>
                <a:uFill>
                  <a:solidFill>
                    <a:srgbClr val="ffffff"/>
                  </a:solidFill>
                </a:uFill>
                <a:latin typeface="Standard Symbols L"/>
              </a:rPr>
              <a:t>p</a:t>
            </a:r>
            <a:r>
              <a:rPr lang="en-GB" sz="2000" spc="-1" strike="noStrike">
                <a:solidFill>
                  <a:srgbClr val="000000"/>
                </a:solidFill>
                <a:uFill>
                  <a:solidFill>
                    <a:srgbClr val="ffffff"/>
                  </a:solidFill>
                </a:uFill>
                <a:latin typeface="Times New Roman"/>
              </a:rPr>
              <a:t> separation in line with simulation. Done both using TDC or digitizers. No nuclear counter effects.</a:t>
            </a:r>
            <a:endParaRPr lang="en-GB" sz="1800" spc="-1" strike="noStrike">
              <a:solidFill>
                <a:srgbClr val="000000"/>
              </a:solidFill>
              <a:uFill>
                <a:solidFill>
                  <a:srgbClr val="ffffff"/>
                </a:solidFill>
              </a:uFill>
              <a:latin typeface="Times New Roman"/>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25" name="" descr=""/>
          <p:cNvPicPr/>
          <p:nvPr/>
        </p:nvPicPr>
        <p:blipFill>
          <a:blip r:embed="rId1"/>
          <a:stretch/>
        </p:blipFill>
        <p:spPr>
          <a:xfrm>
            <a:off x="2448000" y="5040000"/>
            <a:ext cx="4275000" cy="1008000"/>
          </a:xfrm>
          <a:prstGeom prst="rect">
            <a:avLst/>
          </a:prstGeom>
          <a:ln>
            <a:noFill/>
          </a:ln>
        </p:spPr>
      </p:pic>
      <p:sp>
        <p:nvSpPr>
          <p:cNvPr id="226" name="TextShape 1"/>
          <p:cNvSpPr txBox="1"/>
          <p:nvPr/>
        </p:nvSpPr>
        <p:spPr>
          <a:xfrm>
            <a:off x="76320" y="72000"/>
            <a:ext cx="9067680" cy="706680"/>
          </a:xfrm>
          <a:prstGeom prst="rect">
            <a:avLst/>
          </a:prstGeom>
          <a:noFill/>
          <a:ln>
            <a:noFill/>
          </a:ln>
        </p:spPr>
        <p:txBody>
          <a:bodyPr lIns="0" rIns="0" tIns="0" bIns="0" anchor="ctr"/>
          <a:p>
            <a:pPr algn="ctr"/>
            <a:r>
              <a:rPr b="1" lang="en-GB" sz="4000" spc="-1" strike="noStrike">
                <a:solidFill>
                  <a:srgbClr val="000000"/>
                </a:solidFill>
                <a:uFill>
                  <a:solidFill>
                    <a:srgbClr val="ffffff"/>
                  </a:solidFill>
                </a:uFill>
                <a:latin typeface="Times New Roman"/>
              </a:rPr>
              <a:t>The ENUBET approach</a:t>
            </a:r>
            <a:endParaRPr b="1" lang="en-GB" sz="4400" spc="-1" strike="noStrike">
              <a:solidFill>
                <a:srgbClr val="000000"/>
              </a:solidFill>
              <a:uFill>
                <a:solidFill>
                  <a:srgbClr val="ffffff"/>
                </a:solidFill>
              </a:uFill>
              <a:latin typeface="Times New Roman"/>
            </a:endParaRPr>
          </a:p>
        </p:txBody>
      </p:sp>
      <p:sp>
        <p:nvSpPr>
          <p:cNvPr id="227" name="TextShape 2"/>
          <p:cNvSpPr txBox="1"/>
          <p:nvPr/>
        </p:nvSpPr>
        <p:spPr>
          <a:xfrm>
            <a:off x="144000" y="828000"/>
            <a:ext cx="9720000" cy="1507680"/>
          </a:xfrm>
          <a:prstGeom prst="rect">
            <a:avLst/>
          </a:prstGeom>
          <a:noFill/>
          <a:ln>
            <a:noFill/>
          </a:ln>
        </p:spPr>
        <p:txBody>
          <a:bodyPr lIns="90000" rIns="90000" tIns="45000" bIns="45000"/>
          <a:p>
            <a:r>
              <a:rPr lang="en-GB" sz="2400" spc="-1" strike="noStrike">
                <a:solidFill>
                  <a:srgbClr val="000000"/>
                </a:solidFill>
                <a:uFill>
                  <a:solidFill>
                    <a:srgbClr val="ffffff"/>
                  </a:solidFill>
                </a:uFill>
                <a:latin typeface="Times New Roman"/>
              </a:rPr>
              <a:t>In the last ten years, our </a:t>
            </a:r>
            <a:r>
              <a:rPr b="1" lang="en-GB" sz="2400" spc="-1" strike="noStrike">
                <a:solidFill>
                  <a:srgbClr val="000000"/>
                </a:solidFill>
                <a:uFill>
                  <a:solidFill>
                    <a:srgbClr val="ffffff"/>
                  </a:solidFill>
                </a:uFill>
                <a:latin typeface="Times New Roman"/>
              </a:rPr>
              <a:t>knowledge of </a:t>
            </a:r>
            <a:r>
              <a:rPr b="1" lang="en-GB" sz="2400" spc="-1" strike="noStrike">
                <a:solidFill>
                  <a:srgbClr val="000000"/>
                </a:solidFill>
                <a:uFill>
                  <a:solidFill>
                    <a:srgbClr val="ffffff"/>
                  </a:solidFill>
                </a:uFill>
                <a:latin typeface="Standard Symbols L"/>
              </a:rPr>
              <a:t>n</a:t>
            </a:r>
            <a:r>
              <a:rPr b="1" lang="en-GB" sz="2400" spc="-1" strike="noStrike">
                <a:solidFill>
                  <a:srgbClr val="000000"/>
                </a:solidFill>
                <a:uFill>
                  <a:solidFill>
                    <a:srgbClr val="ffffff"/>
                  </a:solidFill>
                </a:uFill>
                <a:latin typeface="Times New Roman"/>
              </a:rPr>
              <a:t> cross sections has improved enormously</a:t>
            </a:r>
            <a:r>
              <a:rPr lang="en-GB" sz="2400" spc="-1" strike="noStrike">
                <a:solidFill>
                  <a:srgbClr val="000000"/>
                </a:solidFill>
                <a:uFill>
                  <a:solidFill>
                    <a:srgbClr val="ffffff"/>
                  </a:solidFill>
                </a:uFill>
                <a:latin typeface="Times New Roman"/>
              </a:rPr>
              <a:t>. Vigorous experimental programme (</a:t>
            </a:r>
            <a:r>
              <a:rPr b="1" lang="en-GB" sz="2400" spc="-1" strike="noStrike">
                <a:solidFill>
                  <a:srgbClr val="000000"/>
                </a:solidFill>
                <a:uFill>
                  <a:solidFill>
                    <a:srgbClr val="ffffff"/>
                  </a:solidFill>
                </a:uFill>
                <a:latin typeface="Times New Roman"/>
              </a:rPr>
              <a:t>T2K, MINERvA, SCIBooNE, MiniBooNE</a:t>
            </a:r>
            <a:r>
              <a:rPr lang="en-GB" sz="2400" spc="-1" strike="noStrike">
                <a:solidFill>
                  <a:srgbClr val="000000"/>
                </a:solidFill>
                <a:uFill>
                  <a:solidFill>
                    <a:srgbClr val="ffffff"/>
                  </a:solidFill>
                </a:uFill>
                <a:latin typeface="Times New Roman"/>
              </a:rPr>
              <a:t> etc.) motivated by the </a:t>
            </a:r>
            <a:r>
              <a:rPr b="1" lang="en-GB" sz="2400" spc="-1" strike="noStrike">
                <a:solidFill>
                  <a:srgbClr val="000000"/>
                </a:solidFill>
                <a:uFill>
                  <a:solidFill>
                    <a:srgbClr val="ffffff"/>
                  </a:solidFill>
                </a:uFill>
                <a:latin typeface="Times New Roman"/>
              </a:rPr>
              <a:t>needs of the precision oscillation physics</a:t>
            </a:r>
            <a:r>
              <a:rPr lang="en-GB" sz="2400" spc="-1" strike="noStrike">
                <a:solidFill>
                  <a:srgbClr val="000000"/>
                </a:solidFill>
                <a:uFill>
                  <a:solidFill>
                    <a:srgbClr val="ffffff"/>
                  </a:solidFill>
                </a:uFill>
                <a:latin typeface="Times New Roman"/>
              </a:rPr>
              <a:t>. Still:</a:t>
            </a:r>
            <a:endParaRPr lang="en-GB" sz="1800" spc="-1" strike="noStrike">
              <a:solidFill>
                <a:srgbClr val="000000"/>
              </a:solidFill>
              <a:uFill>
                <a:solidFill>
                  <a:srgbClr val="ffffff"/>
                </a:solidFill>
              </a:uFill>
              <a:latin typeface="Times New Roman"/>
            </a:endParaRPr>
          </a:p>
        </p:txBody>
      </p:sp>
      <p:pic>
        <p:nvPicPr>
          <p:cNvPr id="228" name="" descr=""/>
          <p:cNvPicPr/>
          <p:nvPr/>
        </p:nvPicPr>
        <p:blipFill>
          <a:blip r:embed="rId2"/>
          <a:stretch/>
        </p:blipFill>
        <p:spPr>
          <a:xfrm>
            <a:off x="7680600" y="2016000"/>
            <a:ext cx="2363400" cy="1368000"/>
          </a:xfrm>
          <a:prstGeom prst="rect">
            <a:avLst/>
          </a:prstGeom>
          <a:ln>
            <a:noFill/>
          </a:ln>
        </p:spPr>
      </p:pic>
      <p:sp>
        <p:nvSpPr>
          <p:cNvPr id="229" name="TextShape 3"/>
          <p:cNvSpPr txBox="1"/>
          <p:nvPr/>
        </p:nvSpPr>
        <p:spPr>
          <a:xfrm>
            <a:off x="108000" y="3760920"/>
            <a:ext cx="10080000" cy="234324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Standard Symbols L"/>
              </a:rPr>
              <a:t>n</a:t>
            </a:r>
            <a:r>
              <a:rPr lang="en-GB" sz="2400" spc="-1" strike="noStrike" baseline="-33000">
                <a:solidFill>
                  <a:srgbClr val="000000"/>
                </a:solidFill>
                <a:uFill>
                  <a:solidFill>
                    <a:srgbClr val="ffffff"/>
                  </a:solidFill>
                </a:uFill>
                <a:latin typeface="Times New Roman"/>
              </a:rPr>
              <a:t>e</a:t>
            </a:r>
            <a:r>
              <a:rPr lang="en-GB" sz="2400" spc="-1" strike="noStrike">
                <a:solidFill>
                  <a:srgbClr val="000000"/>
                </a:solidFill>
                <a:uFill>
                  <a:solidFill>
                    <a:srgbClr val="ffffff"/>
                  </a:solidFill>
                </a:uFill>
                <a:latin typeface="Times New Roman"/>
              </a:rPr>
              <a:t> cross sections are sparse (Gargamelle, T2K, NovA). Beam contamination.</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we do not have intense sources of </a:t>
            </a:r>
            <a:r>
              <a:rPr b="1" lang="en-GB" sz="2400" spc="-1" strike="noStrike">
                <a:solidFill>
                  <a:srgbClr val="000000"/>
                </a:solidFill>
                <a:uFill>
                  <a:solidFill>
                    <a:srgbClr val="ffffff"/>
                  </a:solidFill>
                </a:uFill>
                <a:latin typeface="Standard Symbols L"/>
              </a:rPr>
              <a:t>n</a:t>
            </a:r>
            <a:r>
              <a:rPr b="1" lang="en-GB" sz="2400" spc="-1" strike="noStrike" baseline="-33000">
                <a:solidFill>
                  <a:srgbClr val="000000"/>
                </a:solidFill>
                <a:uFill>
                  <a:solidFill>
                    <a:srgbClr val="ffffff"/>
                  </a:solidFill>
                </a:uFill>
                <a:latin typeface="Times New Roman"/>
              </a:rPr>
              <a:t>e</a:t>
            </a:r>
            <a:r>
              <a:rPr b="1" lang="en-GB" sz="2400" spc="-1" strike="noStrike">
                <a:solidFill>
                  <a:srgbClr val="000000"/>
                </a:solidFill>
                <a:uFill>
                  <a:solidFill>
                    <a:srgbClr val="ffffff"/>
                  </a:solidFill>
                </a:uFill>
                <a:latin typeface="Times New Roman"/>
              </a:rPr>
              <a:t> in the GeV energy range</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400" spc="-1" strike="noStrike" u="sng">
                <a:solidFill>
                  <a:srgbClr val="000000"/>
                </a:solidFill>
                <a:uFill>
                  <a:solidFill>
                    <a:srgbClr val="ffffff"/>
                  </a:solidFill>
                </a:uFill>
                <a:latin typeface="Times New Roman"/>
              </a:rPr>
              <a:t>(ideal) solution</a:t>
            </a:r>
            <a:r>
              <a:rPr lang="en-GB" sz="2400" spc="-1" strike="noStrike">
                <a:solidFill>
                  <a:srgbClr val="000000"/>
                </a:solidFill>
                <a:uFill>
                  <a:solidFill>
                    <a:srgbClr val="ffffff"/>
                  </a:solidFill>
                </a:uFill>
                <a:latin typeface="Times New Roman"/>
              </a:rPr>
              <a:t>: i.e. decay in flight of stored muons (</a:t>
            </a:r>
            <a:r>
              <a:rPr b="1" lang="en-GB" sz="2400" spc="-1" strike="noStrike">
                <a:solidFill>
                  <a:srgbClr val="000000"/>
                </a:solidFill>
                <a:uFill>
                  <a:solidFill>
                    <a:srgbClr val="ffffff"/>
                  </a:solidFill>
                </a:uFill>
                <a:latin typeface="Times New Roman"/>
              </a:rPr>
              <a:t>nuSTORM</a:t>
            </a:r>
            <a:r>
              <a:rPr lang="en-GB" sz="24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p:txBody>
      </p:sp>
      <p:sp>
        <p:nvSpPr>
          <p:cNvPr id="230" name="TextShape 4"/>
          <p:cNvSpPr txBox="1"/>
          <p:nvPr/>
        </p:nvSpPr>
        <p:spPr>
          <a:xfrm>
            <a:off x="504000" y="6156000"/>
            <a:ext cx="8856000" cy="997560"/>
          </a:xfrm>
          <a:prstGeom prst="rect">
            <a:avLst/>
          </a:prstGeom>
          <a:noFill/>
          <a:ln w="54720">
            <a:solidFill>
              <a:srgbClr val="ffd320"/>
            </a:solidFill>
            <a:round/>
          </a:ln>
        </p:spPr>
        <p:txBody>
          <a:bodyPr lIns="117360" rIns="117360" tIns="72360" bIns="72360"/>
          <a:p>
            <a:pPr marL="216000" indent="-216000" algn="ctr">
              <a:buClr>
                <a:srgbClr val="000000"/>
              </a:buClr>
              <a:buSzPct val="45000"/>
              <a:buFont typeface="Wingdings" charset="2"/>
              <a:buChar char=""/>
            </a:pPr>
            <a:r>
              <a:rPr b="1" lang="en-GB" sz="2600" spc="-1" strike="noStrike">
                <a:solidFill>
                  <a:srgbClr val="000000"/>
                </a:solidFill>
                <a:uFill>
                  <a:solidFill>
                    <a:srgbClr val="ffffff"/>
                  </a:solidFill>
                </a:uFill>
                <a:latin typeface="Times New Roman"/>
              </a:rPr>
              <a:t>ENUBET: </a:t>
            </a:r>
            <a:r>
              <a:rPr lang="en-GB" sz="2600" spc="-1" strike="noStrike">
                <a:solidFill>
                  <a:srgbClr val="000000"/>
                </a:solidFill>
                <a:uFill>
                  <a:solidFill>
                    <a:srgbClr val="ffffff"/>
                  </a:solidFill>
                </a:uFill>
                <a:latin typeface="Times New Roman"/>
              </a:rPr>
              <a:t>build a </a:t>
            </a:r>
            <a:r>
              <a:rPr b="1" lang="en-GB" sz="2600" spc="-1" strike="noStrike">
                <a:solidFill>
                  <a:srgbClr val="000000"/>
                </a:solidFill>
                <a:uFill>
                  <a:solidFill>
                    <a:srgbClr val="ffffff"/>
                  </a:solidFill>
                </a:uFill>
                <a:latin typeface="Times New Roman"/>
              </a:rPr>
              <a:t>pure source of </a:t>
            </a:r>
            <a:r>
              <a:rPr b="1" lang="en-GB" sz="2600" spc="-1" strike="noStrike">
                <a:solidFill>
                  <a:srgbClr val="000000"/>
                </a:solidFill>
                <a:uFill>
                  <a:solidFill>
                    <a:srgbClr val="ffffff"/>
                  </a:solidFill>
                </a:uFill>
                <a:latin typeface="Standard Symbols L"/>
              </a:rPr>
              <a:t>n</a:t>
            </a:r>
            <a:r>
              <a:rPr b="1" lang="en-GB" sz="2600" spc="-1" strike="noStrike" baseline="-33000">
                <a:solidFill>
                  <a:srgbClr val="000000"/>
                </a:solidFill>
                <a:uFill>
                  <a:solidFill>
                    <a:srgbClr val="ffffff"/>
                  </a:solidFill>
                </a:uFill>
                <a:latin typeface="Times New Roman"/>
              </a:rPr>
              <a:t>e</a:t>
            </a:r>
            <a:r>
              <a:rPr lang="en-GB" sz="2600" spc="-1" strike="noStrike">
                <a:solidFill>
                  <a:srgbClr val="000000"/>
                </a:solidFill>
                <a:uFill>
                  <a:solidFill>
                    <a:srgbClr val="ffffff"/>
                  </a:solidFill>
                </a:uFill>
                <a:latin typeface="Times New Roman"/>
              </a:rPr>
              <a:t> employing </a:t>
            </a:r>
            <a:r>
              <a:rPr b="1" lang="en-GB" sz="2600" spc="-1" strike="noStrike">
                <a:solidFill>
                  <a:srgbClr val="000000"/>
                </a:solidFill>
                <a:uFill>
                  <a:solidFill>
                    <a:srgbClr val="ffffff"/>
                  </a:solidFill>
                </a:uFill>
                <a:latin typeface="Times New Roman"/>
              </a:rPr>
              <a:t>conventional technologies</a:t>
            </a:r>
            <a:r>
              <a:rPr lang="en-GB" sz="2600" spc="-1" strike="noStrike">
                <a:solidFill>
                  <a:srgbClr val="000000"/>
                </a:solidFill>
                <a:uFill>
                  <a:solidFill>
                    <a:srgbClr val="ffffff"/>
                  </a:solidFill>
                </a:uFill>
                <a:latin typeface="Times New Roman"/>
              </a:rPr>
              <a:t> reaching a </a:t>
            </a:r>
            <a:r>
              <a:rPr b="1" lang="en-GB" sz="2600" spc="-1" strike="noStrike">
                <a:solidFill>
                  <a:srgbClr val="000000"/>
                </a:solidFill>
                <a:uFill>
                  <a:solidFill>
                    <a:srgbClr val="ffffff"/>
                  </a:solidFill>
                </a:uFill>
                <a:latin typeface="Times New Roman"/>
              </a:rPr>
              <a:t>precision on the initial flux &lt; 1%</a:t>
            </a:r>
            <a:endParaRPr lang="en-GB" sz="1800" spc="-1" strike="noStrike">
              <a:solidFill>
                <a:srgbClr val="000000"/>
              </a:solidFill>
              <a:uFill>
                <a:solidFill>
                  <a:srgbClr val="ffffff"/>
                </a:solidFill>
              </a:uFill>
              <a:latin typeface="Times New Roman"/>
            </a:endParaRPr>
          </a:p>
        </p:txBody>
      </p:sp>
      <p:sp>
        <p:nvSpPr>
          <p:cNvPr id="231" name="TextShape 5"/>
          <p:cNvSpPr txBox="1"/>
          <p:nvPr/>
        </p:nvSpPr>
        <p:spPr>
          <a:xfrm>
            <a:off x="144000" y="2556000"/>
            <a:ext cx="9612000" cy="186336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no absolute </a:t>
            </a:r>
            <a:r>
              <a:rPr lang="en-GB" sz="2400" spc="-1" strike="noStrike">
                <a:solidFill>
                  <a:srgbClr val="000000"/>
                </a:solidFill>
                <a:uFill>
                  <a:solidFill>
                    <a:srgbClr val="ffffff"/>
                  </a:solidFill>
                </a:uFill>
                <a:latin typeface="Standard Symbols L"/>
              </a:rPr>
              <a:t>s</a:t>
            </a:r>
            <a:r>
              <a:rPr lang="en-GB" sz="2400" spc="-1" strike="noStrike">
                <a:solidFill>
                  <a:srgbClr val="000000"/>
                </a:solidFill>
                <a:uFill>
                  <a:solidFill>
                    <a:srgbClr val="ffffff"/>
                  </a:solidFill>
                </a:uFill>
                <a:latin typeface="Times New Roman"/>
              </a:rPr>
              <a:t> with precision &lt; 10% (mainly flux systematics)</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400" spc="-1" strike="noStrike" u="sng">
                <a:solidFill>
                  <a:srgbClr val="000000"/>
                </a:solidFill>
                <a:uFill>
                  <a:solidFill>
                    <a:srgbClr val="ffffff"/>
                  </a:solidFill>
                </a:uFill>
                <a:latin typeface="Times New Roman"/>
              </a:rPr>
              <a:t>Mitigation</a:t>
            </a:r>
            <a:r>
              <a:rPr lang="en-GB" sz="2400" spc="-1" strike="noStrike">
                <a:solidFill>
                  <a:srgbClr val="000000"/>
                </a:solidFill>
                <a:uFill>
                  <a:solidFill>
                    <a:srgbClr val="ffffff"/>
                  </a:solidFill>
                </a:uFill>
                <a:latin typeface="Times New Roman"/>
              </a:rPr>
              <a:t>:  </a:t>
            </a:r>
            <a:r>
              <a:rPr b="1" lang="en-GB" sz="2400" spc="-1" strike="noStrike">
                <a:solidFill>
                  <a:srgbClr val="000000"/>
                </a:solidFill>
                <a:uFill>
                  <a:solidFill>
                    <a:srgbClr val="ffffff"/>
                  </a:solidFill>
                </a:uFill>
                <a:latin typeface="Times New Roman"/>
              </a:rPr>
              <a:t>hadro-production exp.s</a:t>
            </a:r>
            <a:r>
              <a:rPr lang="en-GB" sz="2400" spc="-1" strike="noStrike">
                <a:solidFill>
                  <a:srgbClr val="000000"/>
                </a:solidFill>
                <a:uFill>
                  <a:solidFill>
                    <a:srgbClr val="ffffff"/>
                  </a:solidFill>
                </a:uFill>
                <a:latin typeface="Times New Roman"/>
              </a:rPr>
              <a:t>. SPY, HARP, NA61</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400" spc="-1" strike="noStrike" u="sng">
                <a:solidFill>
                  <a:srgbClr val="000000"/>
                </a:solidFill>
                <a:uFill>
                  <a:solidFill>
                    <a:srgbClr val="ffffff"/>
                  </a:solidFill>
                </a:uFill>
                <a:latin typeface="Times New Roman"/>
              </a:rPr>
              <a:t>Mitigation</a:t>
            </a:r>
            <a:r>
              <a:rPr lang="en-GB" sz="2400" spc="-1" strike="noStrike">
                <a:solidFill>
                  <a:srgbClr val="000000"/>
                </a:solidFill>
                <a:uFill>
                  <a:solidFill>
                    <a:srgbClr val="ffffff"/>
                  </a:solidFill>
                </a:uFill>
                <a:latin typeface="Times New Roman"/>
              </a:rPr>
              <a:t>: constrain flux using </a:t>
            </a:r>
            <a:r>
              <a:rPr b="1" lang="en-GB" sz="2400" spc="-1" strike="noStrike">
                <a:solidFill>
                  <a:srgbClr val="000000"/>
                </a:solidFill>
                <a:uFill>
                  <a:solidFill>
                    <a:srgbClr val="ffffff"/>
                  </a:solidFill>
                </a:uFill>
                <a:latin typeface="Times New Roman"/>
              </a:rPr>
              <a:t>interactions with e</a:t>
            </a:r>
            <a:r>
              <a:rPr lang="en-GB" sz="2400" spc="-1" strike="noStrike">
                <a:solidFill>
                  <a:srgbClr val="000000"/>
                </a:solidFill>
                <a:uFill>
                  <a:solidFill>
                    <a:srgbClr val="ffffff"/>
                  </a:solidFill>
                </a:uFill>
                <a:latin typeface="Times New Roman"/>
              </a:rPr>
              <a:t> ? small cross section</a:t>
            </a:r>
            <a:endParaRPr lang="en-GB" sz="1800" spc="-1" strike="noStrike">
              <a:solidFill>
                <a:srgbClr val="000000"/>
              </a:solidFill>
              <a:uFill>
                <a:solidFill>
                  <a:srgbClr val="ffffff"/>
                </a:solidFill>
              </a:uFill>
              <a:latin typeface="Times New Roman"/>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0" name="TextShape 1"/>
          <p:cNvSpPr txBox="1"/>
          <p:nvPr/>
        </p:nvSpPr>
        <p:spPr>
          <a:xfrm>
            <a:off x="432000" y="144000"/>
            <a:ext cx="8136000" cy="706680"/>
          </a:xfrm>
          <a:prstGeom prst="rect">
            <a:avLst/>
          </a:prstGeom>
          <a:noFill/>
          <a:ln>
            <a:noFill/>
          </a:ln>
        </p:spPr>
        <p:txBody>
          <a:bodyPr lIns="0" rIns="0" tIns="0" bIns="0" anchor="ctr"/>
          <a:p>
            <a:r>
              <a:rPr b="1" lang="en-GB" sz="4400" spc="-1" strike="noStrike">
                <a:solidFill>
                  <a:srgbClr val="000000"/>
                </a:solidFill>
                <a:uFill>
                  <a:solidFill>
                    <a:srgbClr val="ffffff"/>
                  </a:solidFill>
                </a:uFill>
                <a:latin typeface="Times New Roman"/>
              </a:rPr>
              <a:t>July 2016 CERN-PS T9 test beam</a:t>
            </a:r>
            <a:endParaRPr b="1" lang="en-GB" sz="4400" spc="-1" strike="noStrike">
              <a:solidFill>
                <a:srgbClr val="000000"/>
              </a:solidFill>
              <a:uFill>
                <a:solidFill>
                  <a:srgbClr val="ffffff"/>
                </a:solidFill>
              </a:uFill>
              <a:latin typeface="Times New Roman"/>
            </a:endParaRPr>
          </a:p>
        </p:txBody>
      </p:sp>
      <p:pic>
        <p:nvPicPr>
          <p:cNvPr id="571" name="" descr=""/>
          <p:cNvPicPr/>
          <p:nvPr/>
        </p:nvPicPr>
        <p:blipFill>
          <a:blip r:embed="rId1"/>
          <a:srcRect l="0" t="0" r="0" b="4629"/>
          <a:stretch/>
        </p:blipFill>
        <p:spPr>
          <a:xfrm rot="5400000">
            <a:off x="1601640" y="594360"/>
            <a:ext cx="3025080" cy="5939640"/>
          </a:xfrm>
          <a:prstGeom prst="rect">
            <a:avLst/>
          </a:prstGeom>
          <a:ln>
            <a:noFill/>
          </a:ln>
        </p:spPr>
      </p:pic>
      <p:pic>
        <p:nvPicPr>
          <p:cNvPr id="572" name="" descr=""/>
          <p:cNvPicPr/>
          <p:nvPr/>
        </p:nvPicPr>
        <p:blipFill>
          <a:blip r:embed="rId2"/>
          <a:srcRect l="0" t="33864" r="0" b="0"/>
          <a:stretch/>
        </p:blipFill>
        <p:spPr>
          <a:xfrm>
            <a:off x="119160" y="5112000"/>
            <a:ext cx="6864840" cy="2207880"/>
          </a:xfrm>
          <a:prstGeom prst="rect">
            <a:avLst/>
          </a:prstGeom>
          <a:ln>
            <a:noFill/>
          </a:ln>
        </p:spPr>
      </p:pic>
      <p:sp>
        <p:nvSpPr>
          <p:cNvPr id="573" name="Line 2"/>
          <p:cNvSpPr/>
          <p:nvPr/>
        </p:nvSpPr>
        <p:spPr>
          <a:xfrm flipV="1">
            <a:off x="2916000" y="3960000"/>
            <a:ext cx="828000" cy="1224000"/>
          </a:xfrm>
          <a:prstGeom prst="line">
            <a:avLst/>
          </a:prstGeom>
          <a:ln w="54720">
            <a:solidFill>
              <a:srgbClr val="ffff66"/>
            </a:solidFill>
            <a:round/>
            <a:tailEnd len="med" type="triangle" w="med"/>
          </a:ln>
        </p:spPr>
        <p:style>
          <a:lnRef idx="0"/>
          <a:fillRef idx="0"/>
          <a:effectRef idx="0"/>
          <a:fontRef idx="minor"/>
        </p:style>
      </p:sp>
      <p:sp>
        <p:nvSpPr>
          <p:cNvPr id="574" name="TextShape 3"/>
          <p:cNvSpPr txBox="1"/>
          <p:nvPr/>
        </p:nvSpPr>
        <p:spPr>
          <a:xfrm>
            <a:off x="288000" y="870840"/>
            <a:ext cx="9072000" cy="1143000"/>
          </a:xfrm>
          <a:prstGeom prst="rect">
            <a:avLst/>
          </a:prstGeom>
          <a:noFill/>
          <a:ln>
            <a:noFill/>
          </a:ln>
        </p:spPr>
        <p:txBody>
          <a:bodyPr lIns="90000" rIns="90000" tIns="45000" bIns="45000"/>
          <a:p>
            <a:r>
              <a:rPr lang="en-GB" sz="2200" spc="-1" strike="noStrike">
                <a:solidFill>
                  <a:srgbClr val="000000"/>
                </a:solidFill>
                <a:uFill>
                  <a:solidFill>
                    <a:srgbClr val="ffffff"/>
                  </a:solidFill>
                </a:uFill>
                <a:latin typeface="Times New Roman"/>
              </a:rPr>
              <a:t>29-06 → 12/07/2016</a:t>
            </a:r>
            <a:endParaRPr lang="en-GB" sz="1800" spc="-1" strike="noStrike">
              <a:solidFill>
                <a:srgbClr val="000000"/>
              </a:solidFill>
              <a:uFill>
                <a:solidFill>
                  <a:srgbClr val="ffffff"/>
                </a:solidFill>
              </a:uFill>
              <a:latin typeface="Times New Roman"/>
            </a:endParaRPr>
          </a:p>
          <a:p>
            <a:r>
              <a:rPr lang="en-GB" sz="2200" spc="-1" strike="noStrike">
                <a:solidFill>
                  <a:srgbClr val="000000"/>
                </a:solidFill>
                <a:uFill>
                  <a:solidFill>
                    <a:srgbClr val="ffffff"/>
                  </a:solidFill>
                </a:uFill>
                <a:latin typeface="Times New Roman"/>
              </a:rPr>
              <a:t>First (successful) tests of 12 ENUBET UCM modules (12 X</a:t>
            </a:r>
            <a:r>
              <a:rPr lang="en-GB" sz="2200" spc="-1" strike="noStrike" baseline="-33000">
                <a:solidFill>
                  <a:srgbClr val="000000"/>
                </a:solidFill>
                <a:uFill>
                  <a:solidFill>
                    <a:srgbClr val="ffffff"/>
                  </a:solidFill>
                </a:uFill>
                <a:latin typeface="Times New Roman"/>
              </a:rPr>
              <a:t>0</a:t>
            </a:r>
            <a:r>
              <a:rPr lang="en-GB" sz="2200" spc="-1" strike="noStrike">
                <a:solidFill>
                  <a:srgbClr val="000000"/>
                </a:solidFill>
                <a:uFill>
                  <a:solidFill>
                    <a:srgbClr val="ffffff"/>
                  </a:solidFill>
                </a:uFill>
                <a:latin typeface="Times New Roman"/>
              </a:rPr>
              <a:t>) with pions and electron beams from 1-5 GeV. HD Si-PM with 20 </a:t>
            </a:r>
            <a:r>
              <a:rPr lang="en-GB" sz="2200" spc="-1" strike="noStrike">
                <a:solidFill>
                  <a:srgbClr val="000000"/>
                </a:solidFill>
                <a:uFill>
                  <a:solidFill>
                    <a:srgbClr val="ffffff"/>
                  </a:solidFill>
                </a:uFill>
                <a:latin typeface="Standard Symbols L"/>
              </a:rPr>
              <a:t>m</a:t>
            </a:r>
            <a:r>
              <a:rPr lang="en-GB" sz="2200" spc="-1" strike="noStrike">
                <a:solidFill>
                  <a:srgbClr val="000000"/>
                </a:solidFill>
                <a:uFill>
                  <a:solidFill>
                    <a:srgbClr val="ffffff"/>
                  </a:solidFill>
                </a:uFill>
                <a:latin typeface="Times New Roman"/>
              </a:rPr>
              <a:t>m cell size.</a:t>
            </a:r>
            <a:endParaRPr lang="en-GB" sz="1800" spc="-1" strike="noStrike">
              <a:solidFill>
                <a:srgbClr val="000000"/>
              </a:solidFill>
              <a:uFill>
                <a:solidFill>
                  <a:srgbClr val="ffffff"/>
                </a:solidFill>
              </a:uFill>
              <a:latin typeface="Times New Roman"/>
            </a:endParaRPr>
          </a:p>
        </p:txBody>
      </p:sp>
      <p:pic>
        <p:nvPicPr>
          <p:cNvPr id="575" name="" descr=""/>
          <p:cNvPicPr/>
          <p:nvPr/>
        </p:nvPicPr>
        <p:blipFill>
          <a:blip r:embed="rId3"/>
          <a:srcRect l="0" t="0" r="37053" b="0"/>
          <a:stretch/>
        </p:blipFill>
        <p:spPr>
          <a:xfrm>
            <a:off x="5580000" y="2052360"/>
            <a:ext cx="4496760" cy="2997720"/>
          </a:xfrm>
          <a:prstGeom prst="rect">
            <a:avLst/>
          </a:prstGeom>
          <a:ln>
            <a:noFill/>
          </a:ln>
        </p:spPr>
      </p:pic>
      <p:pic>
        <p:nvPicPr>
          <p:cNvPr id="576" name="" descr=""/>
          <p:cNvPicPr/>
          <p:nvPr/>
        </p:nvPicPr>
        <p:blipFill>
          <a:blip r:embed="rId4"/>
          <a:stretch/>
        </p:blipFill>
        <p:spPr>
          <a:xfrm>
            <a:off x="6389640" y="5050080"/>
            <a:ext cx="3402360" cy="2324520"/>
          </a:xfrm>
          <a:prstGeom prst="rect">
            <a:avLst/>
          </a:prstGeom>
          <a:ln>
            <a:noFill/>
          </a:ln>
        </p:spPr>
      </p:pic>
      <p:sp>
        <p:nvSpPr>
          <p:cNvPr id="577" name="TextShape 4"/>
          <p:cNvSpPr txBox="1"/>
          <p:nvPr/>
        </p:nvSpPr>
        <p:spPr>
          <a:xfrm>
            <a:off x="144360" y="4305960"/>
            <a:ext cx="3455640" cy="712440"/>
          </a:xfrm>
          <a:prstGeom prst="rect">
            <a:avLst/>
          </a:prstGeom>
          <a:noFill/>
          <a:ln>
            <a:noFill/>
          </a:ln>
        </p:spPr>
        <p:txBody>
          <a:bodyPr lIns="90000" rIns="90000" tIns="45000" bIns="45000"/>
          <a:p>
            <a:r>
              <a:rPr lang="en-GB" sz="2200" spc="-1" strike="noStrike">
                <a:solidFill>
                  <a:srgbClr val="ffffff"/>
                </a:solidFill>
                <a:uFill>
                  <a:solidFill>
                    <a:srgbClr val="ffffff"/>
                  </a:solidFill>
                </a:uFill>
                <a:latin typeface="Times New Roman"/>
              </a:rPr>
              <a:t>No dead zones, </a:t>
            </a:r>
            <a:endParaRPr lang="en-GB" sz="1800" spc="-1" strike="noStrike">
              <a:solidFill>
                <a:srgbClr val="000000"/>
              </a:solidFill>
              <a:uFill>
                <a:solidFill>
                  <a:srgbClr val="ffffff"/>
                </a:solidFill>
              </a:uFill>
              <a:latin typeface="Times New Roman"/>
            </a:endParaRPr>
          </a:p>
          <a:p>
            <a:r>
              <a:rPr lang="en-GB" sz="2200" spc="-1" strike="noStrike">
                <a:solidFill>
                  <a:srgbClr val="ffffff"/>
                </a:solidFill>
                <a:uFill>
                  <a:solidFill>
                    <a:srgbClr val="ffffff"/>
                  </a:solidFill>
                </a:uFill>
                <a:latin typeface="Times New Roman"/>
              </a:rPr>
              <a:t>uniform long. sampling</a:t>
            </a:r>
            <a:endParaRPr lang="en-GB" sz="1800" spc="-1" strike="noStrike">
              <a:solidFill>
                <a:srgbClr val="000000"/>
              </a:solidFill>
              <a:uFill>
                <a:solidFill>
                  <a:srgbClr val="ffffff"/>
                </a:solidFill>
              </a:uFill>
              <a:latin typeface="Times New Roman"/>
            </a:endParaRPr>
          </a:p>
        </p:txBody>
      </p:sp>
      <p:sp>
        <p:nvSpPr>
          <p:cNvPr id="578" name="Line 5"/>
          <p:cNvSpPr/>
          <p:nvPr/>
        </p:nvSpPr>
        <p:spPr>
          <a:xfrm flipV="1">
            <a:off x="1872000" y="3938040"/>
            <a:ext cx="501480" cy="453960"/>
          </a:xfrm>
          <a:prstGeom prst="line">
            <a:avLst/>
          </a:prstGeom>
          <a:ln w="54720">
            <a:solidFill>
              <a:srgbClr val="ffff66"/>
            </a:solidFill>
            <a:round/>
            <a:tailEnd len="med" type="triangle" w="med"/>
          </a:ln>
        </p:spPr>
        <p:style>
          <a:lnRef idx="0"/>
          <a:fillRef idx="0"/>
          <a:effectRef idx="0"/>
          <a:fontRef idx="minor"/>
        </p:style>
      </p:sp>
    </p:spTree>
  </p:cSld>
  <p:transition>
    <p:comb dir="horz"/>
  </p:transition>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79" name="" descr=""/>
          <p:cNvPicPr/>
          <p:nvPr/>
        </p:nvPicPr>
        <p:blipFill>
          <a:blip r:embed="rId1"/>
          <a:stretch/>
        </p:blipFill>
        <p:spPr>
          <a:xfrm>
            <a:off x="288000" y="3907080"/>
            <a:ext cx="6048000" cy="3220920"/>
          </a:xfrm>
          <a:prstGeom prst="rect">
            <a:avLst/>
          </a:prstGeom>
          <a:ln>
            <a:noFill/>
          </a:ln>
        </p:spPr>
      </p:pic>
      <p:sp>
        <p:nvSpPr>
          <p:cNvPr id="580" name="TextShape 1"/>
          <p:cNvSpPr txBox="1"/>
          <p:nvPr/>
        </p:nvSpPr>
        <p:spPr>
          <a:xfrm>
            <a:off x="4320" y="13320"/>
            <a:ext cx="9067680" cy="706680"/>
          </a:xfrm>
          <a:prstGeom prst="rect">
            <a:avLst/>
          </a:prstGeom>
          <a:noFill/>
          <a:ln>
            <a:noFill/>
          </a:ln>
        </p:spPr>
        <p:txBody>
          <a:bodyPr lIns="0" rIns="0" tIns="0" bIns="0" anchor="ctr"/>
          <a:p>
            <a:pPr algn="ctr"/>
            <a:r>
              <a:rPr b="1" lang="en-GB" sz="4000" spc="-1" strike="noStrike">
                <a:solidFill>
                  <a:srgbClr val="000000"/>
                </a:solidFill>
                <a:uFill>
                  <a:solidFill>
                    <a:srgbClr val="ffffff"/>
                  </a:solidFill>
                </a:uFill>
                <a:latin typeface="Times New Roman"/>
              </a:rPr>
              <a:t>Next test beam at CERN-PS T9</a:t>
            </a:r>
            <a:endParaRPr b="1" lang="en-GB" sz="4400" spc="-1" strike="noStrike">
              <a:solidFill>
                <a:srgbClr val="000000"/>
              </a:solidFill>
              <a:uFill>
                <a:solidFill>
                  <a:srgbClr val="ffffff"/>
                </a:solidFill>
              </a:uFill>
              <a:latin typeface="Times New Roman"/>
            </a:endParaRPr>
          </a:p>
        </p:txBody>
      </p:sp>
      <p:pic>
        <p:nvPicPr>
          <p:cNvPr id="581" name="" descr=""/>
          <p:cNvPicPr/>
          <p:nvPr/>
        </p:nvPicPr>
        <p:blipFill>
          <a:blip r:embed="rId2"/>
          <a:stretch/>
        </p:blipFill>
        <p:spPr>
          <a:xfrm>
            <a:off x="4601160" y="1049400"/>
            <a:ext cx="4686840" cy="2730600"/>
          </a:xfrm>
          <a:prstGeom prst="rect">
            <a:avLst/>
          </a:prstGeom>
          <a:ln>
            <a:noFill/>
          </a:ln>
        </p:spPr>
      </p:pic>
      <p:sp>
        <p:nvSpPr>
          <p:cNvPr id="582" name="Line 2"/>
          <p:cNvSpPr/>
          <p:nvPr/>
        </p:nvSpPr>
        <p:spPr>
          <a:xfrm>
            <a:off x="4710240" y="2526120"/>
            <a:ext cx="3386880" cy="1156320"/>
          </a:xfrm>
          <a:prstGeom prst="line">
            <a:avLst/>
          </a:prstGeom>
          <a:ln>
            <a:solidFill>
              <a:srgbClr val="000000"/>
            </a:solidFill>
            <a:tailEnd len="med" type="triangle" w="med"/>
          </a:ln>
        </p:spPr>
        <p:style>
          <a:lnRef idx="0"/>
          <a:fillRef idx="0"/>
          <a:effectRef idx="0"/>
          <a:fontRef idx="minor"/>
        </p:style>
        <p:txBody>
          <a:bodyPr lIns="0" rIns="0" tIns="0" bIns="0" anchor="ctr"/>
          <a:p>
            <a:pPr algn="ctr"/>
            <a:r>
              <a:rPr lang="en-GB" sz="2400" spc="-1" strike="noStrike">
                <a:solidFill>
                  <a:srgbClr val="000000"/>
                </a:solidFill>
                <a:uFill>
                  <a:solidFill>
                    <a:srgbClr val="ffffff"/>
                  </a:solidFill>
                </a:uFill>
                <a:latin typeface="Times New Roman"/>
              </a:rPr>
              <a:t>70 cm</a:t>
            </a:r>
            <a:endParaRPr lang="en-GB" sz="2400" spc="-1" strike="noStrike">
              <a:solidFill>
                <a:srgbClr val="000000"/>
              </a:solidFill>
              <a:uFill>
                <a:solidFill>
                  <a:srgbClr val="ffffff"/>
                </a:solidFill>
              </a:uFill>
              <a:latin typeface="Times New Roman"/>
            </a:endParaRPr>
          </a:p>
        </p:txBody>
      </p:sp>
      <p:sp>
        <p:nvSpPr>
          <p:cNvPr id="583" name="TextShape 3"/>
          <p:cNvSpPr txBox="1"/>
          <p:nvPr/>
        </p:nvSpPr>
        <p:spPr>
          <a:xfrm>
            <a:off x="202680" y="1378440"/>
            <a:ext cx="4115880" cy="1956600"/>
          </a:xfrm>
          <a:prstGeom prst="rect">
            <a:avLst/>
          </a:prstGeom>
          <a:noFill/>
          <a:ln>
            <a:noFill/>
          </a:ln>
        </p:spPr>
        <p:txBody>
          <a:bodyPr lIns="90000" rIns="90000" tIns="45000" bIns="45000"/>
          <a:p>
            <a:r>
              <a:rPr b="1" lang="en-GB" sz="2200" spc="-1" strike="noStrike">
                <a:solidFill>
                  <a:srgbClr val="000000"/>
                </a:solidFill>
                <a:uFill>
                  <a:solidFill>
                    <a:srgbClr val="ffffff"/>
                  </a:solidFill>
                </a:uFill>
                <a:latin typeface="Times New Roman"/>
              </a:rPr>
              <a:t>Planned for November 2016: </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lang="en-GB" sz="2200" spc="-1" strike="noStrike">
                <a:solidFill>
                  <a:srgbClr val="000000"/>
                </a:solidFill>
                <a:uFill>
                  <a:solidFill>
                    <a:srgbClr val="ffffff"/>
                  </a:solidFill>
                </a:uFill>
                <a:latin typeface="Times New Roman"/>
              </a:rPr>
              <a:t>Inner + outer modules </a:t>
            </a:r>
            <a:r>
              <a:rPr lang="en-GB" sz="22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r>
              <a:rPr lang="en-GB" sz="2200" spc="-1" strike="noStrike">
                <a:solidFill>
                  <a:srgbClr val="000000"/>
                </a:solidFill>
                <a:uFill>
                  <a:solidFill>
                    <a:srgbClr val="ffffff"/>
                  </a:solidFill>
                </a:uFill>
                <a:latin typeface="Times New Roman"/>
              </a:rPr>
              <a:t>readout </a:t>
            </a:r>
            <a:r>
              <a:rPr b="1" lang="en-GB" sz="2200" spc="-1" strike="noStrike">
                <a:solidFill>
                  <a:srgbClr val="000000"/>
                </a:solidFill>
                <a:uFill>
                  <a:solidFill>
                    <a:srgbClr val="ffffff"/>
                  </a:solidFill>
                </a:uFill>
                <a:latin typeface="Times New Roman"/>
              </a:rPr>
              <a:t>w. custom fast digitizers</a:t>
            </a:r>
            <a:endParaRPr lang="en-GB" sz="1800" spc="-1" strike="noStrike">
              <a:solidFill>
                <a:srgbClr val="000000"/>
              </a:solidFill>
              <a:uFill>
                <a:solidFill>
                  <a:srgbClr val="ffffff"/>
                </a:solidFill>
              </a:uFill>
              <a:latin typeface="Times New Roman"/>
            </a:endParaRPr>
          </a:p>
          <a:p>
            <a:r>
              <a:rPr lang="en-GB" sz="2200" spc="-1" strike="noStrike">
                <a:solidFill>
                  <a:srgbClr val="000000"/>
                </a:solidFill>
                <a:uFill>
                  <a:solidFill>
                    <a:srgbClr val="ffffff"/>
                  </a:solidFill>
                </a:uFill>
                <a:latin typeface="Times New Roman"/>
              </a:rPr>
              <a:t>Orientable cradle to study </a:t>
            </a:r>
            <a:r>
              <a:rPr b="1" lang="en-GB" sz="2200" spc="-1" strike="noStrike">
                <a:solidFill>
                  <a:srgbClr val="000000"/>
                </a:solidFill>
                <a:uFill>
                  <a:solidFill>
                    <a:srgbClr val="ffffff"/>
                  </a:solidFill>
                </a:uFill>
                <a:latin typeface="Times New Roman"/>
              </a:rPr>
              <a:t>grazing </a:t>
            </a:r>
            <a:endParaRPr lang="en-GB" sz="1800" spc="-1" strike="noStrike">
              <a:solidFill>
                <a:srgbClr val="000000"/>
              </a:solidFill>
              <a:uFill>
                <a:solidFill>
                  <a:srgbClr val="ffffff"/>
                </a:solidFill>
              </a:uFill>
              <a:latin typeface="Times New Roman"/>
            </a:endParaRPr>
          </a:p>
          <a:p>
            <a:r>
              <a:rPr b="1" lang="en-GB" sz="2200" spc="-1" strike="noStrike">
                <a:solidFill>
                  <a:srgbClr val="000000"/>
                </a:solidFill>
                <a:uFill>
                  <a:solidFill>
                    <a:srgbClr val="ffffff"/>
                  </a:solidFill>
                </a:uFill>
                <a:latin typeface="Times New Roman"/>
              </a:rPr>
              <a:t>Incidence.</a:t>
            </a:r>
            <a:endParaRPr lang="en-GB" sz="1800" spc="-1" strike="noStrike">
              <a:solidFill>
                <a:srgbClr val="000000"/>
              </a:solidFill>
              <a:uFill>
                <a:solidFill>
                  <a:srgbClr val="ffffff"/>
                </a:solidFill>
              </a:uFill>
              <a:latin typeface="Times New Roman"/>
            </a:endParaRPr>
          </a:p>
        </p:txBody>
      </p:sp>
      <p:pic>
        <p:nvPicPr>
          <p:cNvPr id="584" name="" descr=""/>
          <p:cNvPicPr/>
          <p:nvPr/>
        </p:nvPicPr>
        <p:blipFill>
          <a:blip r:embed="rId3"/>
          <a:stretch/>
        </p:blipFill>
        <p:spPr>
          <a:xfrm>
            <a:off x="6696000" y="4320000"/>
            <a:ext cx="2952000" cy="246564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85" name="TextShape 1"/>
          <p:cNvSpPr txBox="1"/>
          <p:nvPr/>
        </p:nvSpPr>
        <p:spPr>
          <a:xfrm>
            <a:off x="72000" y="121320"/>
            <a:ext cx="5184720" cy="706680"/>
          </a:xfrm>
          <a:prstGeom prst="rect">
            <a:avLst/>
          </a:prstGeom>
          <a:noFill/>
          <a:ln>
            <a:noFill/>
          </a:ln>
        </p:spPr>
        <p:txBody>
          <a:bodyPr lIns="0" rIns="0" tIns="0" bIns="0" anchor="ctr"/>
          <a:p>
            <a:pPr algn="ctr"/>
            <a:r>
              <a:rPr b="1" lang="en-GB" sz="4400" spc="-1" strike="noStrike">
                <a:solidFill>
                  <a:srgbClr val="000000"/>
                </a:solidFill>
                <a:uFill>
                  <a:solidFill>
                    <a:srgbClr val="ffffff"/>
                  </a:solidFill>
                </a:uFill>
                <a:latin typeface="Times New Roman"/>
              </a:rPr>
              <a:t>The final prototype</a:t>
            </a:r>
            <a:endParaRPr b="1" lang="en-GB" sz="4400" spc="-1" strike="noStrike">
              <a:solidFill>
                <a:srgbClr val="000000"/>
              </a:solidFill>
              <a:uFill>
                <a:solidFill>
                  <a:srgbClr val="ffffff"/>
                </a:solidFill>
              </a:uFill>
              <a:latin typeface="Times New Roman"/>
            </a:endParaRPr>
          </a:p>
        </p:txBody>
      </p:sp>
      <p:pic>
        <p:nvPicPr>
          <p:cNvPr id="586" name="" descr=""/>
          <p:cNvPicPr/>
          <p:nvPr/>
        </p:nvPicPr>
        <p:blipFill>
          <a:blip r:embed="rId1"/>
          <a:stretch/>
        </p:blipFill>
        <p:spPr>
          <a:xfrm>
            <a:off x="36000" y="936000"/>
            <a:ext cx="7138440" cy="3570120"/>
          </a:xfrm>
          <a:prstGeom prst="rect">
            <a:avLst/>
          </a:prstGeom>
          <a:ln>
            <a:noFill/>
          </a:ln>
        </p:spPr>
      </p:pic>
      <p:sp>
        <p:nvSpPr>
          <p:cNvPr id="587" name="CustomShape 2"/>
          <p:cNvSpPr/>
          <p:nvPr/>
        </p:nvSpPr>
        <p:spPr>
          <a:xfrm>
            <a:off x="7112520" y="1580400"/>
            <a:ext cx="146160" cy="1459800"/>
          </a:xfrm>
          <a:custGeom>
            <a:avLst/>
            <a:gdLst/>
            <a:ahLst/>
            <a:rect l="0" t="0" r="r" b="b"/>
            <a:pathLst>
              <a:path w="408" h="4056">
                <a:moveTo>
                  <a:pt x="0" y="0"/>
                </a:moveTo>
                <a:cubicBezTo>
                  <a:pt x="101" y="0"/>
                  <a:pt x="203" y="169"/>
                  <a:pt x="203" y="338"/>
                </a:cubicBezTo>
                <a:lnTo>
                  <a:pt x="203" y="1705"/>
                </a:lnTo>
                <a:cubicBezTo>
                  <a:pt x="203" y="1874"/>
                  <a:pt x="305" y="2043"/>
                  <a:pt x="407" y="2043"/>
                </a:cubicBezTo>
                <a:cubicBezTo>
                  <a:pt x="305" y="2043"/>
                  <a:pt x="203" y="2212"/>
                  <a:pt x="203" y="2381"/>
                </a:cubicBezTo>
                <a:lnTo>
                  <a:pt x="203" y="3717"/>
                </a:lnTo>
                <a:cubicBezTo>
                  <a:pt x="203" y="3886"/>
                  <a:pt x="101" y="4055"/>
                  <a:pt x="0" y="4055"/>
                </a:cubicBezTo>
              </a:path>
            </a:pathLst>
          </a:custGeom>
          <a:noFill/>
          <a:ln>
            <a:solidFill>
              <a:srgbClr val="3465a4"/>
            </a:solidFill>
          </a:ln>
        </p:spPr>
        <p:style>
          <a:lnRef idx="0"/>
          <a:fillRef idx="0"/>
          <a:effectRef idx="0"/>
          <a:fontRef idx="minor"/>
        </p:style>
      </p:sp>
      <p:sp>
        <p:nvSpPr>
          <p:cNvPr id="588" name="CustomShape 3"/>
          <p:cNvSpPr/>
          <p:nvPr/>
        </p:nvSpPr>
        <p:spPr>
          <a:xfrm>
            <a:off x="7112880" y="3040200"/>
            <a:ext cx="145800" cy="594000"/>
          </a:xfrm>
          <a:custGeom>
            <a:avLst/>
            <a:gdLst/>
            <a:ahLst/>
            <a:rect l="0" t="0" r="r" b="b"/>
            <a:pathLst>
              <a:path w="407" h="1652">
                <a:moveTo>
                  <a:pt x="0" y="0"/>
                </a:moveTo>
                <a:cubicBezTo>
                  <a:pt x="101" y="0"/>
                  <a:pt x="203" y="68"/>
                  <a:pt x="203" y="137"/>
                </a:cubicBezTo>
                <a:lnTo>
                  <a:pt x="203" y="687"/>
                </a:lnTo>
                <a:cubicBezTo>
                  <a:pt x="203" y="756"/>
                  <a:pt x="304" y="825"/>
                  <a:pt x="406" y="825"/>
                </a:cubicBezTo>
                <a:cubicBezTo>
                  <a:pt x="304" y="825"/>
                  <a:pt x="203" y="894"/>
                  <a:pt x="203" y="963"/>
                </a:cubicBezTo>
                <a:lnTo>
                  <a:pt x="203" y="1513"/>
                </a:lnTo>
                <a:cubicBezTo>
                  <a:pt x="203" y="1582"/>
                  <a:pt x="101" y="1651"/>
                  <a:pt x="0" y="1651"/>
                </a:cubicBezTo>
              </a:path>
            </a:pathLst>
          </a:custGeom>
          <a:noFill/>
          <a:ln>
            <a:solidFill>
              <a:srgbClr val="3465a4"/>
            </a:solidFill>
          </a:ln>
        </p:spPr>
        <p:style>
          <a:lnRef idx="0"/>
          <a:fillRef idx="0"/>
          <a:effectRef idx="0"/>
          <a:fontRef idx="minor"/>
        </p:style>
      </p:sp>
      <p:sp>
        <p:nvSpPr>
          <p:cNvPr id="589" name="TextShape 4"/>
          <p:cNvSpPr txBox="1"/>
          <p:nvPr/>
        </p:nvSpPr>
        <p:spPr>
          <a:xfrm>
            <a:off x="7258680" y="2175120"/>
            <a:ext cx="1255320" cy="5994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Outer modules</a:t>
            </a:r>
            <a:endParaRPr lang="en-GB" sz="1800" spc="-1" strike="noStrike">
              <a:solidFill>
                <a:srgbClr val="000000"/>
              </a:solidFill>
              <a:uFill>
                <a:solidFill>
                  <a:srgbClr val="ffffff"/>
                </a:solidFill>
              </a:uFill>
              <a:latin typeface="Times New Roman"/>
            </a:endParaRPr>
          </a:p>
        </p:txBody>
      </p:sp>
      <p:sp>
        <p:nvSpPr>
          <p:cNvPr id="590" name="TextShape 5"/>
          <p:cNvSpPr txBox="1"/>
          <p:nvPr/>
        </p:nvSpPr>
        <p:spPr>
          <a:xfrm>
            <a:off x="7258680" y="3120840"/>
            <a:ext cx="1381320" cy="7362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Inner modules</a:t>
            </a:r>
            <a:endParaRPr lang="en-GB" sz="1800" spc="-1" strike="noStrike">
              <a:solidFill>
                <a:srgbClr val="000000"/>
              </a:solidFill>
              <a:uFill>
                <a:solidFill>
                  <a:srgbClr val="ffffff"/>
                </a:solidFill>
              </a:uFill>
              <a:latin typeface="Times New Roman"/>
            </a:endParaRPr>
          </a:p>
        </p:txBody>
      </p:sp>
      <p:sp>
        <p:nvSpPr>
          <p:cNvPr id="591" name="TextShape 6"/>
          <p:cNvSpPr txBox="1"/>
          <p:nvPr/>
        </p:nvSpPr>
        <p:spPr>
          <a:xfrm>
            <a:off x="3900600" y="1279080"/>
            <a:ext cx="1778760" cy="401400"/>
          </a:xfrm>
          <a:prstGeom prst="rect">
            <a:avLst/>
          </a:prstGeom>
          <a:noFill/>
          <a:ln>
            <a:noFill/>
          </a:ln>
        </p:spPr>
        <p:txBody>
          <a:bodyPr lIns="90000" rIns="90000" tIns="45000" bIns="45000"/>
          <a:p>
            <a:r>
              <a:rPr lang="en-GB" sz="2200" spc="-1" strike="noStrike">
                <a:solidFill>
                  <a:srgbClr val="ff3333"/>
                </a:solidFill>
                <a:uFill>
                  <a:solidFill>
                    <a:srgbClr val="ffffff"/>
                  </a:solidFill>
                </a:uFill>
                <a:latin typeface="Times New Roman"/>
              </a:rPr>
              <a:t>SiPM + PCB</a:t>
            </a:r>
            <a:endParaRPr lang="en-GB" sz="1800" spc="-1" strike="noStrike">
              <a:solidFill>
                <a:srgbClr val="000000"/>
              </a:solidFill>
              <a:uFill>
                <a:solidFill>
                  <a:srgbClr val="ffffff"/>
                </a:solidFill>
              </a:uFill>
              <a:latin typeface="Times New Roman"/>
            </a:endParaRPr>
          </a:p>
        </p:txBody>
      </p:sp>
      <p:pic>
        <p:nvPicPr>
          <p:cNvPr id="592" name="" descr=""/>
          <p:cNvPicPr/>
          <p:nvPr/>
        </p:nvPicPr>
        <p:blipFill>
          <a:blip r:embed="rId2"/>
          <a:stretch/>
        </p:blipFill>
        <p:spPr>
          <a:xfrm>
            <a:off x="5435280" y="36000"/>
            <a:ext cx="3359880" cy="1116000"/>
          </a:xfrm>
          <a:prstGeom prst="rect">
            <a:avLst/>
          </a:prstGeom>
          <a:ln>
            <a:noFill/>
          </a:ln>
        </p:spPr>
      </p:pic>
      <p:sp>
        <p:nvSpPr>
          <p:cNvPr id="593" name="TextShape 7"/>
          <p:cNvSpPr txBox="1"/>
          <p:nvPr/>
        </p:nvSpPr>
        <p:spPr>
          <a:xfrm>
            <a:off x="72000" y="4752000"/>
            <a:ext cx="5472720" cy="232092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Dimensions: </a:t>
            </a:r>
            <a:r>
              <a:rPr b="1" lang="en-GB" sz="2200" spc="-1" strike="noStrike">
                <a:solidFill>
                  <a:srgbClr val="000000"/>
                </a:solidFill>
                <a:uFill>
                  <a:solidFill>
                    <a:srgbClr val="ffffff"/>
                  </a:solidFill>
                </a:uFill>
                <a:latin typeface="Times New Roman"/>
              </a:rPr>
              <a:t>3 m </a:t>
            </a:r>
            <a:r>
              <a:rPr b="1" lang="en-GB" sz="2200" spc="-1" strike="noStrike">
                <a:solidFill>
                  <a:srgbClr val="000000"/>
                </a:solidFill>
                <a:uFill>
                  <a:solidFill>
                    <a:srgbClr val="ffffff"/>
                  </a:solidFill>
                </a:uFill>
                <a:latin typeface="Standard Symbols L"/>
                <a:ea typeface="Standard Symbols L"/>
              </a:rPr>
              <a:t>´</a:t>
            </a:r>
            <a:r>
              <a:rPr b="1" lang="en-GB" sz="2200" spc="-1" strike="noStrike">
                <a:solidFill>
                  <a:srgbClr val="000000"/>
                </a:solidFill>
                <a:uFill>
                  <a:solidFill>
                    <a:srgbClr val="ffffff"/>
                  </a:solidFill>
                </a:uFill>
                <a:latin typeface="Times New Roman"/>
              </a:rPr>
              <a:t> </a:t>
            </a:r>
            <a:r>
              <a:rPr b="1" lang="en-GB" sz="2200" spc="-1" strike="noStrike">
                <a:solidFill>
                  <a:srgbClr val="000000"/>
                </a:solidFill>
                <a:uFill>
                  <a:solidFill>
                    <a:srgbClr val="ffffff"/>
                  </a:solidFill>
                </a:uFill>
                <a:latin typeface="Standard Symbols L"/>
              </a:rPr>
              <a:t>p</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 SiPM: </a:t>
            </a:r>
            <a:r>
              <a:rPr b="1" lang="en-GB" sz="2200" spc="-1" strike="noStrike">
                <a:solidFill>
                  <a:srgbClr val="000000"/>
                </a:solidFill>
                <a:uFill>
                  <a:solidFill>
                    <a:srgbClr val="ffffff"/>
                  </a:solidFill>
                </a:uFill>
                <a:latin typeface="Times New Roman"/>
              </a:rPr>
              <a:t>34000</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Channels: </a:t>
            </a:r>
            <a:r>
              <a:rPr b="1" lang="en-GB" sz="2200" spc="-1" strike="noStrike">
                <a:solidFill>
                  <a:srgbClr val="000000"/>
                </a:solidFill>
                <a:uFill>
                  <a:solidFill>
                    <a:srgbClr val="ffffff"/>
                  </a:solidFill>
                </a:uFill>
                <a:latin typeface="Times New Roman"/>
              </a:rPr>
              <a:t>3800</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Weight: </a:t>
            </a:r>
            <a:r>
              <a:rPr b="1" lang="en-GB" sz="2200" spc="-1" strike="noStrike">
                <a:solidFill>
                  <a:srgbClr val="000000"/>
                </a:solidFill>
                <a:uFill>
                  <a:solidFill>
                    <a:srgbClr val="ffffff"/>
                  </a:solidFill>
                </a:uFill>
                <a:latin typeface="Times New Roman"/>
              </a:rPr>
              <a:t>~ 5 t</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WLS f</a:t>
            </a:r>
            <a:r>
              <a:rPr lang="en-GB" sz="2200" spc="-1" strike="noStrike">
                <a:solidFill>
                  <a:srgbClr val="000000"/>
                </a:solidFill>
                <a:uFill>
                  <a:solidFill>
                    <a:srgbClr val="ffffff"/>
                  </a:solidFill>
                </a:uFill>
                <a:latin typeface="Times New Roman"/>
              </a:rPr>
              <a:t>iber length: ~</a:t>
            </a:r>
            <a:r>
              <a:rPr b="1" lang="en-GB" sz="2200" spc="-1" strike="noStrike">
                <a:solidFill>
                  <a:srgbClr val="000000"/>
                </a:solidFill>
                <a:uFill>
                  <a:solidFill>
                    <a:srgbClr val="ffffff"/>
                  </a:solidFill>
                </a:uFill>
                <a:latin typeface="Times New Roman"/>
              </a:rPr>
              <a:t>10000 m</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Readout: </a:t>
            </a:r>
            <a:r>
              <a:rPr lang="en-GB" sz="2200" spc="-1" strike="noStrike">
                <a:solidFill>
                  <a:srgbClr val="000000"/>
                </a:solidFill>
                <a:uFill>
                  <a:solidFill>
                    <a:srgbClr val="ffffff"/>
                  </a:solidFill>
                </a:uFill>
                <a:latin typeface="Times New Roman"/>
              </a:rPr>
              <a:t>custom waveform digitizers, </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2 ns</a:t>
            </a:r>
            <a:r>
              <a:rPr lang="en-GB" sz="2200" spc="-1" strike="noStrike">
                <a:solidFill>
                  <a:srgbClr val="000000"/>
                </a:solidFill>
                <a:uFill>
                  <a:solidFill>
                    <a:srgbClr val="ffffff"/>
                  </a:solidFill>
                </a:uFill>
                <a:latin typeface="Times New Roman"/>
              </a:rPr>
              <a:t> granularity over </a:t>
            </a:r>
            <a:r>
              <a:rPr b="1" lang="en-GB" sz="2200" spc="-1" strike="noStrike">
                <a:solidFill>
                  <a:srgbClr val="000000"/>
                </a:solidFill>
                <a:uFill>
                  <a:solidFill>
                    <a:srgbClr val="ffffff"/>
                  </a:solidFill>
                </a:uFill>
                <a:latin typeface="Times New Roman"/>
              </a:rPr>
              <a:t>~10 ms</a:t>
            </a:r>
            <a:endParaRPr lang="en-GB" sz="1800" spc="-1" strike="noStrike">
              <a:solidFill>
                <a:srgbClr val="000000"/>
              </a:solidFill>
              <a:uFill>
                <a:solidFill>
                  <a:srgbClr val="ffffff"/>
                </a:solidFill>
              </a:uFill>
              <a:latin typeface="Times New Roman"/>
            </a:endParaRPr>
          </a:p>
        </p:txBody>
      </p:sp>
      <p:sp>
        <p:nvSpPr>
          <p:cNvPr id="594" name="TextShape 8"/>
          <p:cNvSpPr txBox="1"/>
          <p:nvPr/>
        </p:nvSpPr>
        <p:spPr>
          <a:xfrm>
            <a:off x="72000" y="864000"/>
            <a:ext cx="2664000" cy="34488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1 super-module</a:t>
            </a:r>
            <a:endParaRPr lang="en-GB" sz="1800" spc="-1" strike="noStrike">
              <a:solidFill>
                <a:srgbClr val="000000"/>
              </a:solidFill>
              <a:uFill>
                <a:solidFill>
                  <a:srgbClr val="ffffff"/>
                </a:solidFill>
              </a:uFill>
              <a:latin typeface="Times New Roman"/>
            </a:endParaRPr>
          </a:p>
        </p:txBody>
      </p:sp>
      <p:pic>
        <p:nvPicPr>
          <p:cNvPr id="595" name="" descr=""/>
          <p:cNvPicPr/>
          <p:nvPr/>
        </p:nvPicPr>
        <p:blipFill>
          <a:blip r:embed="rId3"/>
          <a:stretch/>
        </p:blipFill>
        <p:spPr>
          <a:xfrm>
            <a:off x="4773240" y="5084640"/>
            <a:ext cx="5231520" cy="2187360"/>
          </a:xfrm>
          <a:prstGeom prst="rect">
            <a:avLst/>
          </a:prstGeom>
          <a:ln>
            <a:noFill/>
          </a:ln>
        </p:spPr>
      </p:pic>
      <p:sp>
        <p:nvSpPr>
          <p:cNvPr id="596" name="TextShape 9"/>
          <p:cNvSpPr txBox="1"/>
          <p:nvPr/>
        </p:nvSpPr>
        <p:spPr>
          <a:xfrm>
            <a:off x="6582240" y="4566240"/>
            <a:ext cx="2345760" cy="40176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5</a:t>
            </a:r>
            <a:r>
              <a:rPr b="1" lang="en-GB" sz="2200" spc="-1" strike="noStrike">
                <a:solidFill>
                  <a:srgbClr val="000000"/>
                </a:solidFill>
                <a:uFill>
                  <a:solidFill>
                    <a:srgbClr val="ffffff"/>
                  </a:solidFill>
                </a:uFill>
                <a:latin typeface="Times New Roman"/>
              </a:rPr>
              <a:t> super-modules</a:t>
            </a:r>
            <a:endParaRPr lang="en-GB" sz="1800" spc="-1" strike="noStrike">
              <a:solidFill>
                <a:srgbClr val="000000"/>
              </a:solidFill>
              <a:uFill>
                <a:solidFill>
                  <a:srgbClr val="ffffff"/>
                </a:solidFill>
              </a:uFill>
              <a:latin typeface="Times New Roman"/>
            </a:endParaRPr>
          </a:p>
        </p:txBody>
      </p:sp>
      <p:sp>
        <p:nvSpPr>
          <p:cNvPr id="597" name="Line 10"/>
          <p:cNvSpPr/>
          <p:nvPr/>
        </p:nvSpPr>
        <p:spPr>
          <a:xfrm>
            <a:off x="4392000" y="5832000"/>
            <a:ext cx="648000" cy="0"/>
          </a:xfrm>
          <a:prstGeom prst="line">
            <a:avLst/>
          </a:prstGeom>
          <a:ln>
            <a:solidFill>
              <a:srgbClr val="000000"/>
            </a:solidFill>
            <a:tailEnd len="med" type="triangle" w="med"/>
          </a:ln>
        </p:spPr>
        <p:style>
          <a:lnRef idx="0"/>
          <a:fillRef idx="0"/>
          <a:effectRef idx="0"/>
          <a:fontRef idx="minor"/>
        </p:style>
      </p:sp>
    </p:spTree>
  </p:cSld>
  <p:transition>
    <p:comb dir="horz"/>
  </p:transition>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98" name="" descr=""/>
          <p:cNvPicPr/>
          <p:nvPr/>
        </p:nvPicPr>
        <p:blipFill>
          <a:blip r:embed="rId1"/>
          <a:srcRect l="6207" t="34736" r="18003" b="10403"/>
          <a:stretch/>
        </p:blipFill>
        <p:spPr>
          <a:xfrm>
            <a:off x="4700880" y="1440000"/>
            <a:ext cx="5375880" cy="2736000"/>
          </a:xfrm>
          <a:prstGeom prst="rect">
            <a:avLst/>
          </a:prstGeom>
          <a:ln>
            <a:noFill/>
          </a:ln>
        </p:spPr>
      </p:pic>
      <p:sp>
        <p:nvSpPr>
          <p:cNvPr id="599" name="TextShape 1"/>
          <p:cNvSpPr txBox="1"/>
          <p:nvPr/>
        </p:nvSpPr>
        <p:spPr>
          <a:xfrm>
            <a:off x="-72000" y="193320"/>
            <a:ext cx="8562960" cy="706680"/>
          </a:xfrm>
          <a:prstGeom prst="rect">
            <a:avLst/>
          </a:prstGeom>
          <a:noFill/>
          <a:ln>
            <a:noFill/>
          </a:ln>
        </p:spPr>
        <p:txBody>
          <a:bodyPr lIns="0" rIns="0" tIns="0" bIns="0" anchor="ctr"/>
          <a:p>
            <a:pPr algn="ctr"/>
            <a:r>
              <a:rPr b="1" lang="en-GB" sz="4000" spc="-1" strike="noStrike">
                <a:solidFill>
                  <a:srgbClr val="000000"/>
                </a:solidFill>
                <a:uFill>
                  <a:solidFill>
                    <a:srgbClr val="ffffff"/>
                  </a:solidFill>
                </a:uFill>
                <a:latin typeface="Times New Roman"/>
              </a:rPr>
              <a:t>Possible sinergies of our programs (I)</a:t>
            </a:r>
            <a:endParaRPr b="1" lang="en-GB" sz="4400" spc="-1" strike="noStrike">
              <a:solidFill>
                <a:srgbClr val="000000"/>
              </a:solidFill>
              <a:uFill>
                <a:solidFill>
                  <a:srgbClr val="ffffff"/>
                </a:solidFill>
              </a:uFill>
              <a:latin typeface="Times New Roman"/>
            </a:endParaRPr>
          </a:p>
        </p:txBody>
      </p:sp>
      <p:sp>
        <p:nvSpPr>
          <p:cNvPr id="600" name="TextShape 2"/>
          <p:cNvSpPr txBox="1"/>
          <p:nvPr/>
        </p:nvSpPr>
        <p:spPr>
          <a:xfrm>
            <a:off x="108000" y="972000"/>
            <a:ext cx="9720000" cy="576000"/>
          </a:xfrm>
          <a:prstGeom prst="rect">
            <a:avLst/>
          </a:prstGeom>
          <a:noFill/>
          <a:ln>
            <a:noFill/>
          </a:ln>
        </p:spPr>
        <p:txBody>
          <a:bodyPr lIns="90000" rIns="90000" tIns="45000" bIns="45000"/>
          <a:p>
            <a:r>
              <a:rPr lang="en-GB" sz="2400" spc="-1" strike="noStrike">
                <a:solidFill>
                  <a:srgbClr val="000000"/>
                </a:solidFill>
                <a:uFill>
                  <a:solidFill>
                    <a:srgbClr val="ffffff"/>
                  </a:solidFill>
                </a:uFill>
                <a:latin typeface="Times New Roman"/>
              </a:rPr>
              <a:t>The “natural” one:</a:t>
            </a:r>
            <a:endParaRPr lang="en-GB" sz="1800" spc="-1" strike="noStrike">
              <a:solidFill>
                <a:srgbClr val="000000"/>
              </a:solidFill>
              <a:uFill>
                <a:solidFill>
                  <a:srgbClr val="ffffff"/>
                </a:solidFill>
              </a:uFill>
              <a:latin typeface="Times New Roman"/>
            </a:endParaRPr>
          </a:p>
        </p:txBody>
      </p:sp>
      <p:sp>
        <p:nvSpPr>
          <p:cNvPr id="601" name="TextShape 3"/>
          <p:cNvSpPr txBox="1"/>
          <p:nvPr/>
        </p:nvSpPr>
        <p:spPr>
          <a:xfrm>
            <a:off x="8352360" y="2988000"/>
            <a:ext cx="1367640" cy="450000"/>
          </a:xfrm>
          <a:prstGeom prst="rect">
            <a:avLst/>
          </a:prstGeom>
          <a:noFill/>
          <a:ln>
            <a:noFill/>
          </a:ln>
        </p:spPr>
        <p:txBody>
          <a:bodyPr lIns="90000" rIns="90000" tIns="45000" bIns="45000"/>
          <a:p>
            <a:r>
              <a:rPr lang="en-GB" sz="2000" spc="-1" strike="noStrike">
                <a:solidFill>
                  <a:srgbClr val="ff0000"/>
                </a:solidFill>
                <a:uFill>
                  <a:solidFill>
                    <a:srgbClr val="ffffff"/>
                  </a:solidFill>
                </a:uFill>
                <a:latin typeface="Arial Black"/>
              </a:rPr>
              <a:t>7%</a:t>
            </a:r>
            <a:endParaRPr lang="en-GB" sz="1800" spc="-1" strike="noStrike">
              <a:solidFill>
                <a:srgbClr val="000000"/>
              </a:solidFill>
              <a:uFill>
                <a:solidFill>
                  <a:srgbClr val="ffffff"/>
                </a:solidFill>
              </a:uFill>
              <a:latin typeface="Times New Roman"/>
            </a:endParaRPr>
          </a:p>
        </p:txBody>
      </p:sp>
      <p:sp>
        <p:nvSpPr>
          <p:cNvPr id="602" name="TextShape 4"/>
          <p:cNvSpPr txBox="1"/>
          <p:nvPr/>
        </p:nvSpPr>
        <p:spPr>
          <a:xfrm>
            <a:off x="36000" y="1548000"/>
            <a:ext cx="4860000" cy="1502640"/>
          </a:xfrm>
          <a:prstGeom prst="rect">
            <a:avLst/>
          </a:prstGeom>
          <a:noFill/>
          <a:ln>
            <a:noFill/>
          </a:ln>
        </p:spPr>
        <p:txBody>
          <a:bodyPr lIns="90000" rIns="90000" tIns="45000" bIns="45000"/>
          <a:p>
            <a:r>
              <a:rPr b="1" lang="en-GB" sz="2000" spc="-1" strike="noStrike">
                <a:solidFill>
                  <a:srgbClr val="000000"/>
                </a:solidFill>
                <a:uFill>
                  <a:solidFill>
                    <a:srgbClr val="ffffff"/>
                  </a:solidFill>
                </a:uFill>
                <a:latin typeface="Times New Roman"/>
              </a:rPr>
              <a:t>Sensitivity study</a:t>
            </a:r>
            <a:r>
              <a:rPr lang="en-GB" sz="2000" spc="-1" strike="noStrike">
                <a:solidFill>
                  <a:srgbClr val="000000"/>
                </a:solidFill>
                <a:uFill>
                  <a:solidFill>
                    <a:srgbClr val="ffffff"/>
                  </a:solidFill>
                </a:uFill>
                <a:latin typeface="Times New Roman"/>
              </a:rPr>
              <a:t> for </a:t>
            </a:r>
            <a:r>
              <a:rPr b="1" lang="en-GB" sz="2000" spc="-1" strike="noStrike">
                <a:solidFill>
                  <a:srgbClr val="000000"/>
                </a:solidFill>
                <a:uFill>
                  <a:solidFill>
                    <a:srgbClr val="ffffff"/>
                  </a:solidFill>
                </a:uFill>
                <a:latin typeface="Times New Roman"/>
              </a:rPr>
              <a:t>CPV for HK</a:t>
            </a:r>
            <a:endParaRPr lang="en-GB" sz="1800" spc="-1" strike="noStrike">
              <a:solidFill>
                <a:srgbClr val="000000"/>
              </a:solidFill>
              <a:uFill>
                <a:solidFill>
                  <a:srgbClr val="ffffff"/>
                </a:solidFill>
              </a:uFill>
              <a:latin typeface="Times New Roman"/>
            </a:endParaRPr>
          </a:p>
          <a:p>
            <a:r>
              <a:rPr lang="en-GB" sz="1800" spc="-1" strike="noStrike">
                <a:solidFill>
                  <a:srgbClr val="000000"/>
                </a:solidFill>
                <a:uFill>
                  <a:solidFill>
                    <a:srgbClr val="ffffff"/>
                  </a:solidFill>
                </a:uFill>
                <a:latin typeface="Standard Symbols L"/>
              </a:rPr>
              <a:t>s(n</a:t>
            </a:r>
            <a:r>
              <a:rPr lang="en-GB" sz="1800" spc="-1" strike="noStrike" baseline="-33000">
                <a:solidFill>
                  <a:srgbClr val="000000"/>
                </a:solidFill>
                <a:uFill>
                  <a:solidFill>
                    <a:srgbClr val="ffffff"/>
                  </a:solidFill>
                </a:uFill>
                <a:latin typeface="Times New Roman"/>
              </a:rPr>
              <a:t>e</a:t>
            </a:r>
            <a:r>
              <a:rPr lang="en-GB" sz="1800" spc="-1" strike="noStrike">
                <a:solidFill>
                  <a:srgbClr val="000000"/>
                </a:solidFill>
                <a:uFill>
                  <a:solidFill>
                    <a:srgbClr val="ffffff"/>
                  </a:solidFill>
                </a:uFill>
                <a:latin typeface="Times New Roman"/>
              </a:rPr>
              <a:t>) and </a:t>
            </a:r>
            <a:r>
              <a:rPr lang="en-GB" sz="1800" spc="-1" strike="noStrike">
                <a:solidFill>
                  <a:srgbClr val="000000"/>
                </a:solidFill>
                <a:uFill>
                  <a:solidFill>
                    <a:srgbClr val="ffffff"/>
                  </a:solidFill>
                </a:uFill>
                <a:latin typeface="Standard Symbols L"/>
              </a:rPr>
              <a:t>s(</a:t>
            </a:r>
            <a:r>
              <a:rPr lang="en-GB" sz="1800" spc="-1" strike="noStrike">
                <a:solidFill>
                  <a:srgbClr val="000000"/>
                </a:solidFill>
                <a:uFill>
                  <a:solidFill>
                    <a:srgbClr val="ffffff"/>
                  </a:solidFill>
                </a:uFill>
                <a:latin typeface="Standard Symbols L"/>
              </a:rPr>
              <a:t>n</a:t>
            </a:r>
            <a:r>
              <a:rPr lang="en-GB" sz="1800" spc="-1" strike="noStrike" baseline="-33000">
                <a:solidFill>
                  <a:srgbClr val="000000"/>
                </a:solidFill>
                <a:uFill>
                  <a:solidFill>
                    <a:srgbClr val="ffffff"/>
                  </a:solidFill>
                </a:uFill>
                <a:latin typeface="Times New Roman"/>
              </a:rPr>
              <a:t>e</a:t>
            </a:r>
            <a:r>
              <a:rPr lang="en-GB" sz="1800" spc="-1" strike="noStrike">
                <a:solidFill>
                  <a:srgbClr val="000000"/>
                </a:solidFill>
                <a:uFill>
                  <a:solidFill>
                    <a:srgbClr val="ffffff"/>
                  </a:solidFill>
                </a:uFill>
                <a:latin typeface="Times New Roman"/>
              </a:rPr>
              <a:t> ): uncorrelated normalizations </a:t>
            </a:r>
            <a:endParaRPr lang="en-GB" sz="1800" spc="-1" strike="noStrike">
              <a:solidFill>
                <a:srgbClr val="000000"/>
              </a:solidFill>
              <a:uFill>
                <a:solidFill>
                  <a:srgbClr val="ffffff"/>
                </a:solidFill>
              </a:uFill>
              <a:latin typeface="Times New Roman"/>
            </a:endParaRPr>
          </a:p>
          <a:p>
            <a:r>
              <a:rPr lang="en-GB" sz="1800" spc="-1" strike="noStrike">
                <a:solidFill>
                  <a:srgbClr val="000000"/>
                </a:solidFill>
                <a:uFill>
                  <a:solidFill>
                    <a:srgbClr val="ffffff"/>
                  </a:solidFill>
                </a:uFill>
                <a:latin typeface="Times New Roman"/>
              </a:rPr>
              <a:t>parameters with {0, 1, 3, 5, 7 %} uncertainties</a:t>
            </a:r>
            <a:endParaRPr lang="en-GB" sz="1800" spc="-1" strike="noStrike">
              <a:solidFill>
                <a:srgbClr val="000000"/>
              </a:solidFill>
              <a:uFill>
                <a:solidFill>
                  <a:srgbClr val="ffffff"/>
                </a:solidFill>
              </a:uFill>
              <a:latin typeface="Times New Roman"/>
            </a:endParaRPr>
          </a:p>
        </p:txBody>
      </p:sp>
      <p:sp>
        <p:nvSpPr>
          <p:cNvPr id="603" name="TextShape 5"/>
          <p:cNvSpPr txBox="1"/>
          <p:nvPr/>
        </p:nvSpPr>
        <p:spPr>
          <a:xfrm>
            <a:off x="2016000" y="2592000"/>
            <a:ext cx="2664000" cy="344880"/>
          </a:xfrm>
          <a:prstGeom prst="rect">
            <a:avLst/>
          </a:prstGeom>
          <a:noFill/>
          <a:ln>
            <a:noFill/>
          </a:ln>
        </p:spPr>
        <p:txBody>
          <a:bodyPr lIns="90000" rIns="90000" tIns="45000" bIns="45000"/>
          <a:p>
            <a:r>
              <a:rPr lang="en-GB" sz="1800" spc="-1" strike="noStrike">
                <a:solidFill>
                  <a:srgbClr val="ff00ff"/>
                </a:solidFill>
                <a:uFill>
                  <a:solidFill>
                    <a:srgbClr val="ffffff"/>
                  </a:solidFill>
                </a:uFill>
                <a:latin typeface="Times New Roman"/>
              </a:rPr>
              <a:t>M. Hartz @ NuFact 2015</a:t>
            </a:r>
            <a:endParaRPr lang="en-GB" sz="1800" spc="-1" strike="noStrike">
              <a:solidFill>
                <a:srgbClr val="000000"/>
              </a:solidFill>
              <a:uFill>
                <a:solidFill>
                  <a:srgbClr val="ffffff"/>
                </a:solidFill>
              </a:uFill>
              <a:latin typeface="Times New Roman"/>
            </a:endParaRPr>
          </a:p>
        </p:txBody>
      </p:sp>
      <p:sp>
        <p:nvSpPr>
          <p:cNvPr id="604" name="TextShape 6"/>
          <p:cNvSpPr txBox="1"/>
          <p:nvPr/>
        </p:nvSpPr>
        <p:spPr>
          <a:xfrm>
            <a:off x="93960" y="4929120"/>
            <a:ext cx="5594040" cy="2411640"/>
          </a:xfrm>
          <a:prstGeom prst="rect">
            <a:avLst/>
          </a:prstGeom>
          <a:noFill/>
          <a:ln>
            <a:noFill/>
          </a:ln>
        </p:spPr>
        <p:txBody>
          <a:bodyPr lIns="90000" rIns="90000" tIns="45000" bIns="45000"/>
          <a:p>
            <a:r>
              <a:rPr b="1" lang="en-GB" sz="2600" spc="-1" strike="noStrike">
                <a:solidFill>
                  <a:srgbClr val="000000"/>
                </a:solidFill>
                <a:uFill>
                  <a:solidFill>
                    <a:srgbClr val="ffffff"/>
                  </a:solidFill>
                </a:uFill>
                <a:latin typeface="Times New Roman"/>
              </a:rPr>
              <a:t>Exotic</a:t>
            </a:r>
            <a:r>
              <a:rPr lang="en-GB" sz="2600" spc="-1" strike="noStrike">
                <a:solidFill>
                  <a:srgbClr val="000000"/>
                </a:solidFill>
                <a:uFill>
                  <a:solidFill>
                    <a:srgbClr val="ffffff"/>
                  </a:solidFill>
                </a:uFill>
                <a:latin typeface="Times New Roman"/>
              </a:rPr>
              <a:t> (</a:t>
            </a:r>
            <a:r>
              <a:rPr lang="en-GB" sz="2600" spc="-1" strike="noStrike">
                <a:solidFill>
                  <a:srgbClr val="0000ff"/>
                </a:solidFill>
                <a:uFill>
                  <a:solidFill>
                    <a:srgbClr val="ffffff"/>
                  </a:solidFill>
                </a:uFill>
                <a:latin typeface="Times New Roman"/>
              </a:rPr>
              <a:t>sterile neutrinos, non-standard interactions</a:t>
            </a:r>
            <a:r>
              <a:rPr lang="en-GB" sz="2600" spc="-1" strike="noStrike">
                <a:solidFill>
                  <a:srgbClr val="000000"/>
                </a:solidFill>
                <a:uFill>
                  <a:solidFill>
                    <a:srgbClr val="ffffff"/>
                  </a:solidFill>
                </a:uFill>
                <a:latin typeface="Times New Roman"/>
              </a:rPr>
              <a:t>): a similar phenomenology</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lang="en-GB" sz="2600" spc="-1" strike="noStrike">
                <a:solidFill>
                  <a:srgbClr val="000000"/>
                </a:solidFill>
                <a:uFill>
                  <a:solidFill>
                    <a:srgbClr val="ffffff"/>
                  </a:solidFill>
                </a:uFill>
                <a:latin typeface="Times New Roman"/>
              </a:rPr>
              <a:t>→ </a:t>
            </a:r>
            <a:r>
              <a:rPr lang="en-GB" sz="2600" spc="-1" strike="noStrike">
                <a:solidFill>
                  <a:srgbClr val="000000"/>
                </a:solidFill>
                <a:uFill>
                  <a:solidFill>
                    <a:srgbClr val="ffffff"/>
                  </a:solidFill>
                </a:uFill>
                <a:latin typeface="Times New Roman"/>
              </a:rPr>
              <a:t>a precise knowledge of </a:t>
            </a:r>
            <a:r>
              <a:rPr lang="en-GB" sz="2600" spc="-1" strike="noStrike">
                <a:solidFill>
                  <a:srgbClr val="000000"/>
                </a:solidFill>
                <a:uFill>
                  <a:solidFill>
                    <a:srgbClr val="ffffff"/>
                  </a:solidFill>
                </a:uFill>
                <a:latin typeface="Standard Symbols L"/>
              </a:rPr>
              <a:t>s</a:t>
            </a:r>
            <a:r>
              <a:rPr lang="en-GB" sz="2600" spc="-1" strike="noStrike">
                <a:solidFill>
                  <a:srgbClr val="000000"/>
                </a:solidFill>
                <a:uFill>
                  <a:solidFill>
                    <a:srgbClr val="ffffff"/>
                  </a:solidFill>
                </a:uFill>
                <a:latin typeface="Times New Roman"/>
              </a:rPr>
              <a:t>(</a:t>
            </a:r>
            <a:r>
              <a:rPr lang="en-GB" sz="2600" spc="-1" strike="noStrike">
                <a:solidFill>
                  <a:srgbClr val="000000"/>
                </a:solidFill>
                <a:uFill>
                  <a:solidFill>
                    <a:srgbClr val="ffffff"/>
                  </a:solidFill>
                </a:uFill>
                <a:latin typeface="Standard Symbols L"/>
              </a:rPr>
              <a:t>n</a:t>
            </a:r>
            <a:r>
              <a:rPr lang="en-GB" sz="2600" spc="-1" strike="noStrike" baseline="-33000">
                <a:solidFill>
                  <a:srgbClr val="000000"/>
                </a:solidFill>
                <a:uFill>
                  <a:solidFill>
                    <a:srgbClr val="ffffff"/>
                  </a:solidFill>
                </a:uFill>
                <a:latin typeface="Times New Roman"/>
              </a:rPr>
              <a:t>e</a:t>
            </a:r>
            <a:r>
              <a:rPr lang="en-GB" sz="2600" spc="-1" strike="noStrike">
                <a:solidFill>
                  <a:srgbClr val="000000"/>
                </a:solidFill>
                <a:uFill>
                  <a:solidFill>
                    <a:srgbClr val="ffffff"/>
                  </a:solidFill>
                </a:uFill>
                <a:latin typeface="Times New Roman"/>
              </a:rPr>
              <a:t>) vs E is needed to get </a:t>
            </a:r>
            <a:r>
              <a:rPr b="1" lang="en-GB" sz="2600" spc="-1" strike="noStrike">
                <a:solidFill>
                  <a:srgbClr val="000000"/>
                </a:solidFill>
                <a:uFill>
                  <a:solidFill>
                    <a:srgbClr val="ffffff"/>
                  </a:solidFill>
                </a:uFill>
                <a:latin typeface="Times New Roman"/>
              </a:rPr>
              <a:t>a deeper insight of the underlying physics</a:t>
            </a:r>
            <a:r>
              <a:rPr lang="en-GB" sz="26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605" name="TextShape 7"/>
          <p:cNvSpPr txBox="1"/>
          <p:nvPr/>
        </p:nvSpPr>
        <p:spPr>
          <a:xfrm>
            <a:off x="36000" y="3008160"/>
            <a:ext cx="5292000" cy="1743840"/>
          </a:xfrm>
          <a:prstGeom prst="rect">
            <a:avLst/>
          </a:prstGeom>
          <a:noFill/>
          <a:ln>
            <a:noFill/>
          </a:ln>
        </p:spPr>
        <p:txBody>
          <a:bodyPr lIns="90000" rIns="90000" tIns="45000" bIns="45000"/>
          <a:p>
            <a:r>
              <a:rPr lang="en-GB" sz="2200" spc="-1" strike="noStrike">
                <a:solidFill>
                  <a:srgbClr val="000000"/>
                </a:solidFill>
                <a:uFill>
                  <a:solidFill>
                    <a:srgbClr val="ffffff"/>
                  </a:solidFill>
                </a:uFill>
                <a:latin typeface="Times New Roman"/>
              </a:rPr>
              <a:t>The systematic uncertainty should be controlled to &lt; 1-2% to</a:t>
            </a:r>
            <a:r>
              <a:rPr b="1" lang="en-GB" sz="2200" spc="-1" strike="noStrike">
                <a:solidFill>
                  <a:srgbClr val="000000"/>
                </a:solidFill>
                <a:uFill>
                  <a:solidFill>
                    <a:srgbClr val="ffffff"/>
                  </a:solidFill>
                </a:uFill>
                <a:latin typeface="Times New Roman"/>
              </a:rPr>
              <a:t> minimize the impact on the CPV discovery sensitivity.</a:t>
            </a:r>
            <a:r>
              <a:rPr lang="en-GB" sz="2200" spc="-1" strike="noStrike">
                <a:solidFill>
                  <a:srgbClr val="000000"/>
                </a:solidFill>
                <a:uFill>
                  <a:solidFill>
                    <a:srgbClr val="ffffff"/>
                  </a:solidFill>
                </a:uFill>
                <a:latin typeface="Times New Roman"/>
              </a:rPr>
              <a:t> Probe smaller and smaller values of sin</a:t>
            </a:r>
            <a:r>
              <a:rPr lang="en-GB" sz="2200" spc="-1" strike="noStrike">
                <a:solidFill>
                  <a:srgbClr val="000000"/>
                </a:solidFill>
                <a:uFill>
                  <a:solidFill>
                    <a:srgbClr val="ffffff"/>
                  </a:solidFill>
                </a:uFill>
                <a:latin typeface="Standard Symbols L"/>
              </a:rPr>
              <a:t>d</a:t>
            </a:r>
            <a:r>
              <a:rPr lang="en-GB" sz="2200" spc="-1" strike="noStrike" baseline="-33000">
                <a:solidFill>
                  <a:srgbClr val="000000"/>
                </a:solidFill>
                <a:uFill>
                  <a:solidFill>
                    <a:srgbClr val="ffffff"/>
                  </a:solidFill>
                </a:uFill>
                <a:latin typeface="Times New Roman"/>
              </a:rPr>
              <a:t>CP</a:t>
            </a:r>
            <a:endParaRPr lang="en-GB" sz="1800" spc="-1" strike="noStrike">
              <a:solidFill>
                <a:srgbClr val="000000"/>
              </a:solidFill>
              <a:uFill>
                <a:solidFill>
                  <a:srgbClr val="ffffff"/>
                </a:solidFill>
              </a:uFill>
              <a:latin typeface="Times New Roman"/>
            </a:endParaRPr>
          </a:p>
        </p:txBody>
      </p:sp>
      <p:sp>
        <p:nvSpPr>
          <p:cNvPr id="606" name="TextShape 8"/>
          <p:cNvSpPr txBox="1"/>
          <p:nvPr/>
        </p:nvSpPr>
        <p:spPr>
          <a:xfrm>
            <a:off x="3060000" y="4476600"/>
            <a:ext cx="2988000" cy="344880"/>
          </a:xfrm>
          <a:prstGeom prst="rect">
            <a:avLst/>
          </a:prstGeom>
          <a:noFill/>
          <a:ln>
            <a:noFill/>
          </a:ln>
        </p:spPr>
        <p:txBody>
          <a:bodyPr lIns="90000" rIns="90000" tIns="45000" bIns="45000"/>
          <a:p>
            <a:r>
              <a:rPr lang="en-GB" sz="1800" spc="-1" strike="noStrike">
                <a:solidFill>
                  <a:srgbClr val="ff00ff"/>
                </a:solidFill>
                <a:uFill>
                  <a:solidFill>
                    <a:srgbClr val="ffffff"/>
                  </a:solidFill>
                </a:uFill>
                <a:latin typeface="Times New Roman"/>
              </a:rPr>
              <a:t>De Gouvea et al.,  1605.0937 </a:t>
            </a:r>
            <a:endParaRPr lang="en-GB" sz="1800" spc="-1" strike="noStrike">
              <a:solidFill>
                <a:srgbClr val="000000"/>
              </a:solidFill>
              <a:uFill>
                <a:solidFill>
                  <a:srgbClr val="ffffff"/>
                </a:solidFill>
              </a:uFill>
              <a:latin typeface="Times New Roman"/>
            </a:endParaRPr>
          </a:p>
        </p:txBody>
      </p:sp>
      <p:pic>
        <p:nvPicPr>
          <p:cNvPr id="607" name="" descr=""/>
          <p:cNvPicPr/>
          <p:nvPr/>
        </p:nvPicPr>
        <p:blipFill>
          <a:blip r:embed="rId2"/>
          <a:stretch/>
        </p:blipFill>
        <p:spPr>
          <a:xfrm>
            <a:off x="5868000" y="4061160"/>
            <a:ext cx="3888000" cy="3465000"/>
          </a:xfrm>
          <a:prstGeom prst="rect">
            <a:avLst/>
          </a:prstGeom>
          <a:ln>
            <a:noFill/>
          </a:ln>
        </p:spPr>
      </p:pic>
      <p:sp>
        <p:nvSpPr>
          <p:cNvPr id="608" name="TextShape 9"/>
          <p:cNvSpPr txBox="1"/>
          <p:nvPr/>
        </p:nvSpPr>
        <p:spPr>
          <a:xfrm>
            <a:off x="7272000" y="6192000"/>
            <a:ext cx="1368000" cy="344880"/>
          </a:xfrm>
          <a:prstGeom prst="rect">
            <a:avLst/>
          </a:prstGeom>
          <a:noFill/>
          <a:ln>
            <a:noFill/>
          </a:ln>
        </p:spPr>
        <p:txBody>
          <a:bodyPr lIns="90000" rIns="90000" tIns="45000" bIns="45000"/>
          <a:p>
            <a:r>
              <a:rPr b="1" lang="en-GB" sz="1800" spc="-1" strike="noStrike">
                <a:solidFill>
                  <a:srgbClr val="990099"/>
                </a:solidFill>
                <a:uFill>
                  <a:solidFill>
                    <a:srgbClr val="ffffff"/>
                  </a:solidFill>
                </a:uFill>
                <a:latin typeface="Times New Roman"/>
              </a:rPr>
              <a:t>NSI</a:t>
            </a:r>
            <a:endParaRPr lang="en-GB" sz="1800" spc="-1" strike="noStrike">
              <a:solidFill>
                <a:srgbClr val="000000"/>
              </a:solidFill>
              <a:uFill>
                <a:solidFill>
                  <a:srgbClr val="ffffff"/>
                </a:solidFill>
              </a:uFill>
              <a:latin typeface="Times New Roman"/>
            </a:endParaRPr>
          </a:p>
        </p:txBody>
      </p:sp>
      <p:sp>
        <p:nvSpPr>
          <p:cNvPr id="609" name="Line 10"/>
          <p:cNvSpPr/>
          <p:nvPr/>
        </p:nvSpPr>
        <p:spPr>
          <a:xfrm flipH="1" flipV="1">
            <a:off x="7488000" y="5760000"/>
            <a:ext cx="72000" cy="432000"/>
          </a:xfrm>
          <a:prstGeom prst="line">
            <a:avLst/>
          </a:prstGeom>
          <a:ln w="18360">
            <a:solidFill>
              <a:srgbClr val="990099"/>
            </a:solidFill>
            <a:round/>
            <a:tailEnd len="med" type="triangle" w="med"/>
          </a:ln>
        </p:spPr>
        <p:style>
          <a:lnRef idx="0"/>
          <a:fillRef idx="0"/>
          <a:effectRef idx="0"/>
          <a:fontRef idx="minor"/>
        </p:style>
      </p:sp>
      <p:sp>
        <p:nvSpPr>
          <p:cNvPr id="610" name="TextShape 11"/>
          <p:cNvSpPr txBox="1"/>
          <p:nvPr/>
        </p:nvSpPr>
        <p:spPr>
          <a:xfrm>
            <a:off x="7344000" y="4362840"/>
            <a:ext cx="1368000" cy="389160"/>
          </a:xfrm>
          <a:prstGeom prst="rect">
            <a:avLst/>
          </a:prstGeom>
          <a:noFill/>
          <a:ln>
            <a:noFill/>
          </a:ln>
        </p:spPr>
        <p:txBody>
          <a:bodyPr lIns="90000" rIns="90000" tIns="45000" bIns="45000"/>
          <a:p>
            <a:r>
              <a:rPr b="1" lang="en-GB" sz="1800" spc="-1" strike="noStrike">
                <a:solidFill>
                  <a:srgbClr val="009933"/>
                </a:solidFill>
                <a:uFill>
                  <a:solidFill>
                    <a:srgbClr val="ffffff"/>
                  </a:solidFill>
                </a:uFill>
                <a:latin typeface="Times New Roman"/>
              </a:rPr>
              <a:t>3+1 </a:t>
            </a:r>
            <a:r>
              <a:rPr b="1" lang="en-GB" sz="1800" spc="-1" strike="noStrike">
                <a:solidFill>
                  <a:srgbClr val="009933"/>
                </a:solidFill>
                <a:uFill>
                  <a:solidFill>
                    <a:srgbClr val="ffffff"/>
                  </a:solidFill>
                </a:uFill>
                <a:latin typeface="Standard Symbols L"/>
              </a:rPr>
              <a:t>n</a:t>
            </a:r>
            <a:endParaRPr lang="en-GB" sz="1800" spc="-1" strike="noStrike">
              <a:solidFill>
                <a:srgbClr val="000000"/>
              </a:solidFill>
              <a:uFill>
                <a:solidFill>
                  <a:srgbClr val="ffffff"/>
                </a:solidFill>
              </a:uFill>
              <a:latin typeface="Times New Roman"/>
            </a:endParaRPr>
          </a:p>
        </p:txBody>
      </p:sp>
      <p:sp>
        <p:nvSpPr>
          <p:cNvPr id="611" name="Line 12"/>
          <p:cNvSpPr/>
          <p:nvPr/>
        </p:nvSpPr>
        <p:spPr>
          <a:xfrm flipH="1">
            <a:off x="7668000" y="4680000"/>
            <a:ext cx="36000" cy="504360"/>
          </a:xfrm>
          <a:prstGeom prst="line">
            <a:avLst/>
          </a:prstGeom>
          <a:ln w="18360">
            <a:solidFill>
              <a:srgbClr val="009933"/>
            </a:solidFill>
            <a:round/>
            <a:tailEnd len="med" type="triangle" w="med"/>
          </a:ln>
        </p:spPr>
        <p:style>
          <a:lnRef idx="0"/>
          <a:fillRef idx="0"/>
          <a:effectRef idx="0"/>
          <a:fontRef idx="minor"/>
        </p:style>
      </p:sp>
      <p:sp>
        <p:nvSpPr>
          <p:cNvPr id="612" name="TextShape 13"/>
          <p:cNvSpPr txBox="1"/>
          <p:nvPr/>
        </p:nvSpPr>
        <p:spPr>
          <a:xfrm>
            <a:off x="8640000" y="5904000"/>
            <a:ext cx="1113120" cy="374040"/>
          </a:xfrm>
          <a:prstGeom prst="rect">
            <a:avLst/>
          </a:prstGeom>
          <a:noFill/>
          <a:ln>
            <a:noFill/>
          </a:ln>
        </p:spPr>
        <p:txBody>
          <a:bodyPr lIns="90000" rIns="90000" tIns="45000" bIns="45000"/>
          <a:p>
            <a:r>
              <a:rPr b="1" lang="en-GB" sz="2000" spc="-1" strike="noStrike">
                <a:solidFill>
                  <a:srgbClr val="000000"/>
                </a:solidFill>
                <a:uFill>
                  <a:solidFill>
                    <a:srgbClr val="ffffff"/>
                  </a:solidFill>
                </a:uFill>
                <a:latin typeface="Times New Roman"/>
              </a:rPr>
              <a:t>DUNE</a:t>
            </a:r>
            <a:endParaRPr lang="en-GB" sz="1800" spc="-1" strike="noStrike">
              <a:solidFill>
                <a:srgbClr val="000000"/>
              </a:solidFill>
              <a:uFill>
                <a:solidFill>
                  <a:srgbClr val="ffffff"/>
                </a:solidFill>
              </a:uFill>
              <a:latin typeface="Times New Roman"/>
            </a:endParaRPr>
          </a:p>
        </p:txBody>
      </p:sp>
      <p:sp>
        <p:nvSpPr>
          <p:cNvPr id="613" name="TextShape 14"/>
          <p:cNvSpPr txBox="1"/>
          <p:nvPr/>
        </p:nvSpPr>
        <p:spPr>
          <a:xfrm>
            <a:off x="9038880" y="1116000"/>
            <a:ext cx="1113120" cy="374040"/>
          </a:xfrm>
          <a:prstGeom prst="rect">
            <a:avLst/>
          </a:prstGeom>
          <a:noFill/>
          <a:ln>
            <a:noFill/>
          </a:ln>
        </p:spPr>
        <p:txBody>
          <a:bodyPr lIns="90000" rIns="90000" tIns="45000" bIns="45000"/>
          <a:p>
            <a:r>
              <a:rPr b="1" lang="en-GB" sz="2000" spc="-1" strike="noStrike">
                <a:solidFill>
                  <a:srgbClr val="000000"/>
                </a:solidFill>
                <a:uFill>
                  <a:solidFill>
                    <a:srgbClr val="ffffff"/>
                  </a:solidFill>
                </a:uFill>
                <a:latin typeface="Times New Roman"/>
              </a:rPr>
              <a:t>HK</a:t>
            </a:r>
            <a:endParaRPr lang="en-GB" sz="1800" spc="-1" strike="noStrike">
              <a:solidFill>
                <a:srgbClr val="000000"/>
              </a:solidFill>
              <a:uFill>
                <a:solidFill>
                  <a:srgbClr val="ffffff"/>
                </a:solidFill>
              </a:uFill>
              <a:latin typeface="Times New Roman"/>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4" name="TextShape 1"/>
          <p:cNvSpPr txBox="1"/>
          <p:nvPr/>
        </p:nvSpPr>
        <p:spPr>
          <a:xfrm>
            <a:off x="-720" y="193320"/>
            <a:ext cx="9067680" cy="706680"/>
          </a:xfrm>
          <a:prstGeom prst="rect">
            <a:avLst/>
          </a:prstGeom>
          <a:noFill/>
          <a:ln>
            <a:noFill/>
          </a:ln>
        </p:spPr>
        <p:txBody>
          <a:bodyPr lIns="0" rIns="0" tIns="0" bIns="0" anchor="ctr"/>
          <a:p>
            <a:pPr algn="ctr"/>
            <a:r>
              <a:rPr b="1" lang="en-GB" sz="4000" spc="-1" strike="noStrike">
                <a:solidFill>
                  <a:srgbClr val="000000"/>
                </a:solidFill>
                <a:uFill>
                  <a:solidFill>
                    <a:srgbClr val="ffffff"/>
                  </a:solidFill>
                </a:uFill>
                <a:latin typeface="Times New Roman"/>
              </a:rPr>
              <a:t>Possible sinergies of our programs (II)</a:t>
            </a:r>
            <a:endParaRPr b="1" lang="en-GB" sz="4400" spc="-1" strike="noStrike">
              <a:solidFill>
                <a:srgbClr val="000000"/>
              </a:solidFill>
              <a:uFill>
                <a:solidFill>
                  <a:srgbClr val="ffffff"/>
                </a:solidFill>
              </a:uFill>
              <a:latin typeface="Times New Roman"/>
            </a:endParaRPr>
          </a:p>
        </p:txBody>
      </p:sp>
      <p:sp>
        <p:nvSpPr>
          <p:cNvPr id="615" name="TextShape 2"/>
          <p:cNvSpPr txBox="1"/>
          <p:nvPr/>
        </p:nvSpPr>
        <p:spPr>
          <a:xfrm>
            <a:off x="288000" y="1008000"/>
            <a:ext cx="9720000" cy="6264000"/>
          </a:xfrm>
          <a:prstGeom prst="rect">
            <a:avLst/>
          </a:prstGeom>
          <a:noFill/>
          <a:ln>
            <a:noFill/>
          </a:ln>
        </p:spPr>
        <p:txBody>
          <a:bodyPr lIns="90000" rIns="90000" tIns="45000" bIns="45000"/>
          <a:p>
            <a:r>
              <a:rPr lang="en-GB" sz="2800" spc="-1" strike="noStrike">
                <a:solidFill>
                  <a:srgbClr val="000000"/>
                </a:solidFill>
                <a:uFill>
                  <a:solidFill>
                    <a:srgbClr val="ffffff"/>
                  </a:solidFill>
                </a:uFill>
                <a:latin typeface="Times New Roman"/>
              </a:rPr>
              <a:t>The ENUBET tagger could be coupled with a </a:t>
            </a:r>
            <a:r>
              <a:rPr b="1" lang="en-GB" sz="2800" spc="-1" strike="noStrike">
                <a:solidFill>
                  <a:srgbClr val="000000"/>
                </a:solidFill>
                <a:uFill>
                  <a:solidFill>
                    <a:srgbClr val="ffffff"/>
                  </a:solidFill>
                </a:uFill>
                <a:latin typeface="Times New Roman"/>
              </a:rPr>
              <a:t>WCh detector</a:t>
            </a:r>
            <a:r>
              <a:rPr lang="en-GB" sz="2800" spc="-1" strike="noStrike">
                <a:solidFill>
                  <a:srgbClr val="000000"/>
                </a:solidFill>
                <a:uFill>
                  <a:solidFill>
                    <a:srgbClr val="ffffff"/>
                  </a:solidFill>
                </a:uFill>
                <a:latin typeface="Times New Roman"/>
              </a:rPr>
              <a:t> (time coincidences tests with prototypes or even eventually for the final experiment).</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lang="en-GB" sz="2800" spc="-1" strike="noStrike">
                <a:solidFill>
                  <a:srgbClr val="000000"/>
                </a:solidFill>
                <a:uFill>
                  <a:solidFill>
                    <a:srgbClr val="ffffff"/>
                  </a:solidFill>
                </a:uFill>
                <a:latin typeface="Times New Roman"/>
              </a:rPr>
              <a:t>The ENUBET beam-line study is intended to be </a:t>
            </a:r>
            <a:r>
              <a:rPr b="1" lang="en-GB" sz="2800" spc="-1" strike="noStrike">
                <a:solidFill>
                  <a:srgbClr val="000000"/>
                </a:solidFill>
                <a:uFill>
                  <a:solidFill>
                    <a:srgbClr val="ffffff"/>
                  </a:solidFill>
                </a:uFill>
                <a:latin typeface="Times New Roman"/>
              </a:rPr>
              <a:t>site-independent</a:t>
            </a:r>
            <a:r>
              <a:rPr lang="en-GB" sz="2800" spc="-1" strike="noStrike">
                <a:solidFill>
                  <a:srgbClr val="000000"/>
                </a:solidFill>
                <a:uFill>
                  <a:solidFill>
                    <a:srgbClr val="ffffff"/>
                  </a:solidFill>
                </a:uFill>
                <a:latin typeface="Times New Roman"/>
              </a:rPr>
              <a:t>. → study extraction schemes opportunities at J-PARC (fast rep. rate!) and proton economics.</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b="1" lang="en-GB" sz="2800" spc="-1" strike="noStrike">
                <a:solidFill>
                  <a:srgbClr val="000000"/>
                </a:solidFill>
                <a:uFill>
                  <a:solidFill>
                    <a:srgbClr val="ffffff"/>
                  </a:solidFill>
                </a:uFill>
                <a:latin typeface="Times New Roman"/>
              </a:rPr>
              <a:t>Large area fast ps detectors</a:t>
            </a:r>
            <a:r>
              <a:rPr lang="en-GB" sz="2800" spc="-1" strike="noStrike">
                <a:solidFill>
                  <a:srgbClr val="000000"/>
                </a:solidFill>
                <a:uFill>
                  <a:solidFill>
                    <a:srgbClr val="ffffff"/>
                  </a:solidFill>
                </a:uFill>
                <a:latin typeface="Times New Roman"/>
              </a:rPr>
              <a:t> for Cherenkov light detection for the </a:t>
            </a:r>
            <a:r>
              <a:rPr b="1" lang="en-GB" sz="2800" spc="-1" strike="noStrike">
                <a:solidFill>
                  <a:srgbClr val="000000"/>
                </a:solidFill>
                <a:uFill>
                  <a:solidFill>
                    <a:srgbClr val="ffffff"/>
                  </a:solidFill>
                </a:uFill>
                <a:latin typeface="Times New Roman"/>
              </a:rPr>
              <a:t>photon veto</a:t>
            </a:r>
            <a:r>
              <a:rPr lang="en-GB" sz="2800" spc="-1" strike="noStrike">
                <a:solidFill>
                  <a:srgbClr val="000000"/>
                </a:solidFill>
                <a:uFill>
                  <a:solidFill>
                    <a:srgbClr val="ffffff"/>
                  </a:solidFill>
                </a:uFill>
                <a:latin typeface="Times New Roman"/>
              </a:rPr>
              <a:t> would allow </a:t>
            </a:r>
            <a:r>
              <a:rPr b="1" lang="en-GB" sz="2800" spc="-1" strike="noStrike">
                <a:solidFill>
                  <a:srgbClr val="000000"/>
                </a:solidFill>
                <a:uFill>
                  <a:solidFill>
                    <a:srgbClr val="ffffff"/>
                  </a:solidFill>
                </a:uFill>
                <a:latin typeface="Times New Roman"/>
              </a:rPr>
              <a:t>superior timing</a:t>
            </a:r>
            <a:r>
              <a:rPr lang="en-GB" sz="2800" spc="-1" strike="noStrike">
                <a:solidFill>
                  <a:srgbClr val="000000"/>
                </a:solidFill>
                <a:uFill>
                  <a:solidFill>
                    <a:srgbClr val="ffffff"/>
                  </a:solidFill>
                </a:uFill>
                <a:latin typeface="Times New Roman"/>
              </a:rPr>
              <a:t> and improve </a:t>
            </a:r>
            <a:r>
              <a:rPr lang="en-GB" sz="2800" spc="-1" strike="noStrike">
                <a:solidFill>
                  <a:srgbClr val="000000"/>
                </a:solidFill>
                <a:uFill>
                  <a:solidFill>
                    <a:srgbClr val="ffffff"/>
                  </a:solidFill>
                </a:uFill>
                <a:latin typeface="Standard Symbols L"/>
              </a:rPr>
              <a:t>p</a:t>
            </a:r>
            <a:r>
              <a:rPr lang="en-GB" sz="2800" spc="-1" strike="noStrike">
                <a:solidFill>
                  <a:srgbClr val="000000"/>
                </a:solidFill>
                <a:uFill>
                  <a:solidFill>
                    <a:srgbClr val="ffffff"/>
                  </a:solidFill>
                </a:uFill>
                <a:latin typeface="Times New Roman"/>
              </a:rPr>
              <a:t> rejection at low energies (relevant for Hyper-K) using </a:t>
            </a:r>
            <a:r>
              <a:rPr b="1" lang="en-GB" sz="2800" spc="-1" strike="noStrike">
                <a:solidFill>
                  <a:srgbClr val="000000"/>
                </a:solidFill>
                <a:uFill>
                  <a:solidFill>
                    <a:srgbClr val="ffffff"/>
                  </a:solidFill>
                </a:uFill>
                <a:latin typeface="Times New Roman"/>
              </a:rPr>
              <a:t>timing-based vertexing</a:t>
            </a:r>
            <a:r>
              <a:rPr lang="en-GB" sz="2800" spc="-1" strike="noStrike">
                <a:solidFill>
                  <a:srgbClr val="000000"/>
                </a:solidFill>
                <a:uFill>
                  <a:solidFill>
                    <a:srgbClr val="ffffff"/>
                  </a:solidFill>
                </a:uFill>
                <a:latin typeface="Times New Roman"/>
              </a:rPr>
              <a:t>. → To be studied!</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b="1" lang="en-GB" sz="2800" spc="-1" strike="noStrike">
                <a:solidFill>
                  <a:srgbClr val="000000"/>
                </a:solidFill>
                <a:uFill>
                  <a:solidFill>
                    <a:srgbClr val="ffffff"/>
                  </a:solidFill>
                </a:uFill>
                <a:latin typeface="Times New Roman"/>
              </a:rPr>
              <a:t>Large area fast ps detectors</a:t>
            </a:r>
            <a:r>
              <a:rPr lang="en-GB" sz="2800" spc="-1" strike="noStrike">
                <a:solidFill>
                  <a:srgbClr val="000000"/>
                </a:solidFill>
                <a:uFill>
                  <a:solidFill>
                    <a:srgbClr val="ffffff"/>
                  </a:solidFill>
                </a:uFill>
                <a:latin typeface="Times New Roman"/>
              </a:rPr>
              <a:t> also for the neutrino detector (+ </a:t>
            </a:r>
            <a:r>
              <a:rPr b="1" lang="en-GB" sz="2800" spc="-1" strike="noStrike">
                <a:solidFill>
                  <a:srgbClr val="000000"/>
                </a:solidFill>
                <a:uFill>
                  <a:solidFill>
                    <a:srgbClr val="ffffff"/>
                  </a:solidFill>
                </a:uFill>
                <a:latin typeface="Times New Roman"/>
              </a:rPr>
              <a:t>static focusing</a:t>
            </a:r>
            <a:r>
              <a:rPr lang="en-GB" sz="2800" spc="-1" strike="noStrike">
                <a:solidFill>
                  <a:srgbClr val="000000"/>
                </a:solidFill>
                <a:uFill>
                  <a:solidFill>
                    <a:srgbClr val="ffffff"/>
                  </a:solidFill>
                </a:uFill>
                <a:latin typeface="Times New Roman"/>
              </a:rPr>
              <a:t>) would open the doors to real </a:t>
            </a:r>
            <a:r>
              <a:rPr b="1" lang="en-GB" sz="2800" spc="-1" strike="noStrike">
                <a:solidFill>
                  <a:srgbClr val="000000"/>
                </a:solidFill>
                <a:uFill>
                  <a:solidFill>
                    <a:srgbClr val="ffffff"/>
                  </a:solidFill>
                </a:uFill>
                <a:latin typeface="Times New Roman"/>
              </a:rPr>
              <a:t>time tagging.</a:t>
            </a:r>
            <a:r>
              <a:rPr lang="en-GB" sz="28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6" name="CustomShape 1"/>
          <p:cNvSpPr/>
          <p:nvPr/>
        </p:nvSpPr>
        <p:spPr>
          <a:xfrm>
            <a:off x="503640" y="1769400"/>
            <a:ext cx="9067680" cy="4385160"/>
          </a:xfrm>
          <a:prstGeom prst="rect">
            <a:avLst/>
          </a:prstGeom>
          <a:noFill/>
          <a:ln>
            <a:noFill/>
          </a:ln>
        </p:spPr>
        <p:style>
          <a:lnRef idx="0"/>
          <a:fillRef idx="0"/>
          <a:effectRef idx="0"/>
          <a:fontRef idx="minor"/>
        </p:style>
      </p:sp>
      <p:sp>
        <p:nvSpPr>
          <p:cNvPr id="617" name="TextShape 2"/>
          <p:cNvSpPr txBox="1"/>
          <p:nvPr/>
        </p:nvSpPr>
        <p:spPr>
          <a:xfrm>
            <a:off x="216000" y="180000"/>
            <a:ext cx="7558920" cy="713160"/>
          </a:xfrm>
          <a:prstGeom prst="rect">
            <a:avLst/>
          </a:prstGeom>
          <a:noFill/>
          <a:ln>
            <a:noFill/>
          </a:ln>
        </p:spPr>
        <p:txBody>
          <a:bodyPr lIns="90000" rIns="90000" tIns="45000" bIns="45000"/>
          <a:p>
            <a:pPr algn="ctr">
              <a:lnSpc>
                <a:spcPct val="100000"/>
              </a:lnSpc>
            </a:pPr>
            <a:r>
              <a:rPr b="1" lang="en-GB" sz="4400" spc="-1" strike="noStrike">
                <a:solidFill>
                  <a:srgbClr val="000000"/>
                </a:solidFill>
                <a:uFill>
                  <a:solidFill>
                    <a:srgbClr val="ffffff"/>
                  </a:solidFill>
                </a:uFill>
                <a:latin typeface="Times New Roman"/>
              </a:rPr>
              <a:t>Resources, institutions</a:t>
            </a:r>
            <a:endParaRPr lang="en-GB" sz="1800" spc="-1" strike="noStrike">
              <a:solidFill>
                <a:srgbClr val="000000"/>
              </a:solidFill>
              <a:uFill>
                <a:solidFill>
                  <a:srgbClr val="ffffff"/>
                </a:solidFill>
              </a:uFill>
              <a:latin typeface="Times New Roman"/>
            </a:endParaRPr>
          </a:p>
        </p:txBody>
      </p:sp>
      <p:sp>
        <p:nvSpPr>
          <p:cNvPr id="618" name="CustomShape 3"/>
          <p:cNvSpPr/>
          <p:nvPr/>
        </p:nvSpPr>
        <p:spPr>
          <a:xfrm>
            <a:off x="-10064880" y="5040000"/>
            <a:ext cx="2879640" cy="484560"/>
          </a:xfrm>
          <a:prstGeom prst="rect">
            <a:avLst/>
          </a:prstGeom>
          <a:noFill/>
          <a:ln>
            <a:noFill/>
          </a:ln>
        </p:spPr>
        <p:style>
          <a:lnRef idx="0"/>
          <a:fillRef idx="0"/>
          <a:effectRef idx="0"/>
          <a:fontRef idx="minor"/>
        </p:style>
        <p:txBody>
          <a:bodyPr lIns="90000" rIns="90000" tIns="45000" bIns="45000"/>
          <a:p>
            <a:r>
              <a:rPr b="1" lang="en-GB" sz="2600" spc="-1" strike="noStrike">
                <a:solidFill>
                  <a:srgbClr val="800000"/>
                </a:solidFill>
                <a:uFill>
                  <a:solidFill>
                    <a:srgbClr val="ffffff"/>
                  </a:solidFill>
                </a:uFill>
                <a:latin typeface="Times New Roman"/>
              </a:rPr>
              <a:t>Budget</a:t>
            </a:r>
            <a:endParaRPr lang="en-GB" sz="1800" spc="-1" strike="noStrike">
              <a:solidFill>
                <a:srgbClr val="000000"/>
              </a:solidFill>
              <a:uFill>
                <a:solidFill>
                  <a:srgbClr val="ffffff"/>
                </a:solidFill>
              </a:uFill>
              <a:latin typeface="Times New Roman"/>
            </a:endParaRPr>
          </a:p>
        </p:txBody>
      </p:sp>
      <p:graphicFrame>
        <p:nvGraphicFramePr>
          <p:cNvPr id="619" name=""/>
          <p:cNvGraphicFramePr/>
          <p:nvPr/>
        </p:nvGraphicFramePr>
        <p:xfrm>
          <a:off x="6732000" y="1199520"/>
          <a:ext cx="3481560" cy="1965240"/>
        </p:xfrm>
        <a:graphic>
          <a:graphicData uri="http://schemas.openxmlformats.org/drawingml/2006/chart">
            <c:chart xmlns:c="http://schemas.openxmlformats.org/drawingml/2006/chart" xmlns:r="http://schemas.openxmlformats.org/officeDocument/2006/relationships" r:id="rId1"/>
          </a:graphicData>
        </a:graphic>
      </p:graphicFrame>
      <p:sp>
        <p:nvSpPr>
          <p:cNvPr id="620" name="TextShape 4"/>
          <p:cNvSpPr txBox="1"/>
          <p:nvPr/>
        </p:nvSpPr>
        <p:spPr>
          <a:xfrm>
            <a:off x="6877080" y="1567800"/>
            <a:ext cx="1977480" cy="668880"/>
          </a:xfrm>
          <a:prstGeom prst="rect">
            <a:avLst/>
          </a:prstGeom>
          <a:noFill/>
          <a:ln>
            <a:noFill/>
          </a:ln>
        </p:spPr>
        <p:txBody>
          <a:bodyPr lIns="90000" rIns="90000" tIns="45000" bIns="45000"/>
          <a:p>
            <a:pPr marL="216000" indent="-216000">
              <a:lnSpc>
                <a:spcPct val="100000"/>
              </a:lnSpc>
              <a:buClr>
                <a:srgbClr val="000000"/>
              </a:buClr>
              <a:buSzPct val="45000"/>
              <a:buFont typeface="Wingdings" charset="2"/>
              <a:buChar char=""/>
            </a:pPr>
            <a:r>
              <a:rPr lang="en-GB" sz="2000" spc="-1" strike="noStrike">
                <a:solidFill>
                  <a:srgbClr val="000000"/>
                </a:solidFill>
                <a:uFill>
                  <a:solidFill>
                    <a:srgbClr val="ffffff"/>
                  </a:solidFill>
                </a:uFill>
                <a:latin typeface="Times New Roman"/>
                <a:ea typeface="Times New Roman"/>
              </a:rPr>
              <a:t>e</a:t>
            </a:r>
            <a:r>
              <a:rPr lang="en-GB" sz="2000" spc="-1" strike="noStrike" baseline="101000">
                <a:solidFill>
                  <a:srgbClr val="000000"/>
                </a:solidFill>
                <a:uFill>
                  <a:solidFill>
                    <a:srgbClr val="ffffff"/>
                  </a:solidFill>
                </a:uFill>
                <a:latin typeface="Times New Roman"/>
                <a:ea typeface="Times New Roman"/>
              </a:rPr>
              <a:t>+</a:t>
            </a:r>
            <a:r>
              <a:rPr lang="en-GB" sz="2000" spc="-1" strike="noStrike">
                <a:solidFill>
                  <a:srgbClr val="000000"/>
                </a:solidFill>
                <a:uFill>
                  <a:solidFill>
                    <a:srgbClr val="ffffff"/>
                  </a:solidFill>
                </a:uFill>
                <a:latin typeface="Times New Roman"/>
                <a:ea typeface="Times New Roman"/>
              </a:rPr>
              <a:t> tagger </a:t>
            </a:r>
            <a:endParaRPr lang="en-GB" sz="1800" spc="-1" strike="noStrike">
              <a:solidFill>
                <a:srgbClr val="000000"/>
              </a:solidFill>
              <a:uFill>
                <a:solidFill>
                  <a:srgbClr val="ffffff"/>
                </a:solidFill>
              </a:uFill>
              <a:latin typeface="Times New Roman"/>
            </a:endParaRPr>
          </a:p>
          <a:p>
            <a:pPr marL="216000" indent="-216000">
              <a:lnSpc>
                <a:spcPct val="100000"/>
              </a:lnSpc>
              <a:buClr>
                <a:srgbClr val="000000"/>
              </a:buClr>
              <a:buSzPct val="45000"/>
              <a:buFont typeface="Wingdings" charset="2"/>
              <a:buChar char=""/>
            </a:pPr>
            <a:r>
              <a:rPr lang="en-GB" sz="2000" spc="-1" strike="noStrike">
                <a:solidFill>
                  <a:srgbClr val="000000"/>
                </a:solidFill>
                <a:uFill>
                  <a:solidFill>
                    <a:srgbClr val="ffffff"/>
                  </a:solidFill>
                </a:uFill>
                <a:latin typeface="Times New Roman"/>
                <a:ea typeface="Times New Roman"/>
              </a:rPr>
              <a:t>   </a:t>
            </a:r>
            <a:r>
              <a:rPr lang="en-GB" sz="2000" spc="-1" strike="noStrike">
                <a:solidFill>
                  <a:srgbClr val="000000"/>
                </a:solidFill>
                <a:uFill>
                  <a:solidFill>
                    <a:srgbClr val="ffffff"/>
                  </a:solidFill>
                </a:uFill>
                <a:latin typeface="Times New Roman"/>
                <a:ea typeface="Times New Roman"/>
              </a:rPr>
              <a:t>43 %</a:t>
            </a:r>
            <a:endParaRPr lang="en-GB" sz="1800" spc="-1" strike="noStrike">
              <a:solidFill>
                <a:srgbClr val="000000"/>
              </a:solidFill>
              <a:uFill>
                <a:solidFill>
                  <a:srgbClr val="ffffff"/>
                </a:solidFill>
              </a:uFill>
              <a:latin typeface="Times New Roman"/>
            </a:endParaRPr>
          </a:p>
        </p:txBody>
      </p:sp>
      <p:sp>
        <p:nvSpPr>
          <p:cNvPr id="621" name="TextShape 5"/>
          <p:cNvSpPr txBox="1"/>
          <p:nvPr/>
        </p:nvSpPr>
        <p:spPr>
          <a:xfrm>
            <a:off x="8052840" y="2180160"/>
            <a:ext cx="1977480" cy="658080"/>
          </a:xfrm>
          <a:prstGeom prst="rect">
            <a:avLst/>
          </a:prstGeom>
          <a:noFill/>
          <a:ln>
            <a:noFill/>
          </a:ln>
        </p:spPr>
        <p:txBody>
          <a:bodyPr lIns="90000" rIns="90000" tIns="45000" bIns="45000"/>
          <a:p>
            <a:pPr marL="216000" indent="-216000">
              <a:lnSpc>
                <a:spcPct val="100000"/>
              </a:lnSpc>
              <a:buClr>
                <a:srgbClr val="000000"/>
              </a:buClr>
              <a:buSzPct val="45000"/>
              <a:buFont typeface="Wingdings" charset="2"/>
              <a:buChar char=""/>
            </a:pPr>
            <a:r>
              <a:rPr lang="en-GB" sz="2000" spc="-1" strike="noStrike">
                <a:solidFill>
                  <a:srgbClr val="000000"/>
                </a:solidFill>
                <a:uFill>
                  <a:solidFill>
                    <a:srgbClr val="ffffff"/>
                  </a:solidFill>
                </a:uFill>
                <a:latin typeface="Times New Roman"/>
                <a:ea typeface="Times New Roman"/>
              </a:rPr>
              <a:t>Personnel</a:t>
            </a:r>
            <a:endParaRPr lang="en-GB" sz="1800" spc="-1" strike="noStrike">
              <a:solidFill>
                <a:srgbClr val="000000"/>
              </a:solidFill>
              <a:uFill>
                <a:solidFill>
                  <a:srgbClr val="ffffff"/>
                </a:solidFill>
              </a:uFill>
              <a:latin typeface="Times New Roman"/>
            </a:endParaRPr>
          </a:p>
          <a:p>
            <a:pPr marL="216000" indent="-216000">
              <a:lnSpc>
                <a:spcPct val="100000"/>
              </a:lnSpc>
              <a:buClr>
                <a:srgbClr val="000000"/>
              </a:buClr>
              <a:buSzPct val="45000"/>
              <a:buFont typeface="Wingdings" charset="2"/>
              <a:buChar char=""/>
            </a:pPr>
            <a:r>
              <a:rPr lang="en-GB" sz="2000" spc="-1" strike="noStrike">
                <a:solidFill>
                  <a:srgbClr val="000000"/>
                </a:solidFill>
                <a:uFill>
                  <a:solidFill>
                    <a:srgbClr val="ffffff"/>
                  </a:solidFill>
                </a:uFill>
                <a:latin typeface="Times New Roman"/>
                <a:ea typeface="Times New Roman"/>
              </a:rPr>
              <a:t>   </a:t>
            </a:r>
            <a:r>
              <a:rPr lang="en-GB" sz="2000" spc="-1" strike="noStrike">
                <a:solidFill>
                  <a:srgbClr val="000000"/>
                </a:solidFill>
                <a:uFill>
                  <a:solidFill>
                    <a:srgbClr val="ffffff"/>
                  </a:solidFill>
                </a:uFill>
                <a:latin typeface="Times New Roman"/>
                <a:ea typeface="Times New Roman"/>
              </a:rPr>
              <a:t>38 %</a:t>
            </a:r>
            <a:endParaRPr lang="en-GB" sz="1800" spc="-1" strike="noStrike">
              <a:solidFill>
                <a:srgbClr val="000000"/>
              </a:solidFill>
              <a:uFill>
                <a:solidFill>
                  <a:srgbClr val="ffffff"/>
                </a:solidFill>
              </a:uFill>
              <a:latin typeface="Times New Roman"/>
            </a:endParaRPr>
          </a:p>
        </p:txBody>
      </p:sp>
      <p:sp>
        <p:nvSpPr>
          <p:cNvPr id="622" name="TextShape 6"/>
          <p:cNvSpPr txBox="1"/>
          <p:nvPr/>
        </p:nvSpPr>
        <p:spPr>
          <a:xfrm>
            <a:off x="8712360" y="1548000"/>
            <a:ext cx="1257840" cy="443520"/>
          </a:xfrm>
          <a:prstGeom prst="rect">
            <a:avLst/>
          </a:prstGeom>
          <a:noFill/>
          <a:ln>
            <a:noFill/>
          </a:ln>
        </p:spPr>
        <p:txBody>
          <a:bodyPr lIns="90000" rIns="90000" tIns="45000" bIns="45000"/>
          <a:p>
            <a:pPr marL="216000" indent="-216000">
              <a:lnSpc>
                <a:spcPct val="100000"/>
              </a:lnSpc>
              <a:buClr>
                <a:srgbClr val="000000"/>
              </a:buClr>
              <a:buSzPct val="45000"/>
              <a:buFont typeface="Wingdings" charset="2"/>
              <a:buChar char=""/>
            </a:pPr>
            <a:r>
              <a:rPr lang="en-GB" sz="1400" spc="-1" strike="noStrike">
                <a:solidFill>
                  <a:srgbClr val="000000"/>
                </a:solidFill>
                <a:uFill>
                  <a:solidFill>
                    <a:srgbClr val="ffffff"/>
                  </a:solidFill>
                </a:uFill>
                <a:latin typeface="Times New Roman"/>
                <a:ea typeface="Times New Roman"/>
              </a:rPr>
              <a:t>Travel 8 %</a:t>
            </a:r>
            <a:endParaRPr lang="en-GB" sz="1800" spc="-1" strike="noStrike">
              <a:solidFill>
                <a:srgbClr val="000000"/>
              </a:solidFill>
              <a:uFill>
                <a:solidFill>
                  <a:srgbClr val="ffffff"/>
                </a:solidFill>
              </a:uFill>
              <a:latin typeface="Times New Roman"/>
            </a:endParaRPr>
          </a:p>
        </p:txBody>
      </p:sp>
      <p:sp>
        <p:nvSpPr>
          <p:cNvPr id="623" name="TextShape 7"/>
          <p:cNvSpPr txBox="1"/>
          <p:nvPr/>
        </p:nvSpPr>
        <p:spPr>
          <a:xfrm>
            <a:off x="7874280" y="936000"/>
            <a:ext cx="2303280" cy="443520"/>
          </a:xfrm>
          <a:prstGeom prst="rect">
            <a:avLst/>
          </a:prstGeom>
          <a:noFill/>
          <a:ln>
            <a:noFill/>
          </a:ln>
        </p:spPr>
        <p:txBody>
          <a:bodyPr lIns="90000" rIns="90000" tIns="45000" bIns="45000"/>
          <a:p>
            <a:pPr marL="216000" indent="-216000">
              <a:lnSpc>
                <a:spcPct val="100000"/>
              </a:lnSpc>
              <a:buClr>
                <a:srgbClr val="000000"/>
              </a:buClr>
              <a:buSzPct val="45000"/>
              <a:buFont typeface="Wingdings" charset="2"/>
              <a:buChar char=""/>
            </a:pPr>
            <a:r>
              <a:rPr lang="en-GB" sz="1800" spc="-1" strike="noStrike">
                <a:solidFill>
                  <a:srgbClr val="000000"/>
                </a:solidFill>
                <a:uFill>
                  <a:solidFill>
                    <a:srgbClr val="ffffff"/>
                  </a:solidFill>
                </a:uFill>
                <a:latin typeface="Times New Roman"/>
                <a:ea typeface="Times New Roman"/>
              </a:rPr>
              <a:t>Other direct 10 %</a:t>
            </a:r>
            <a:endParaRPr lang="en-GB" sz="1800" spc="-1" strike="noStrike">
              <a:solidFill>
                <a:srgbClr val="000000"/>
              </a:solidFill>
              <a:uFill>
                <a:solidFill>
                  <a:srgbClr val="ffffff"/>
                </a:solidFill>
              </a:uFill>
              <a:latin typeface="Times New Roman"/>
            </a:endParaRPr>
          </a:p>
        </p:txBody>
      </p:sp>
      <p:sp>
        <p:nvSpPr>
          <p:cNvPr id="624" name="TextShape 8"/>
          <p:cNvSpPr txBox="1"/>
          <p:nvPr/>
        </p:nvSpPr>
        <p:spPr>
          <a:xfrm>
            <a:off x="73440" y="2710080"/>
            <a:ext cx="9862560" cy="2128320"/>
          </a:xfrm>
          <a:prstGeom prst="rect">
            <a:avLst/>
          </a:prstGeom>
          <a:noFill/>
          <a:ln>
            <a:noFill/>
          </a:ln>
        </p:spPr>
        <p:txBody>
          <a:bodyPr lIns="90000" rIns="90000" tIns="45000" bIns="45000"/>
          <a:p>
            <a:pPr marL="216000" indent="-216000">
              <a:buClr>
                <a:srgbClr val="000000"/>
              </a:buClr>
              <a:buSzPct val="45000"/>
              <a:buFont typeface="Wingdings" charset="2"/>
              <a:buChar char=""/>
            </a:pPr>
            <a:r>
              <a:rPr b="1" lang="en-GB" sz="2600" spc="-1" strike="noStrike">
                <a:solidFill>
                  <a:srgbClr val="800000"/>
                </a:solidFill>
                <a:uFill>
                  <a:solidFill>
                    <a:srgbClr val="ffffff"/>
                  </a:solidFill>
                </a:uFill>
                <a:latin typeface="Times New Roman"/>
                <a:ea typeface="Times New Roman"/>
              </a:rPr>
              <a:t>Team: </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ea typeface="Times New Roman"/>
              </a:rPr>
              <a:t>expertise in </a:t>
            </a:r>
            <a:r>
              <a:rPr b="1" lang="en-GB" sz="2400" spc="-1" strike="noStrike">
                <a:solidFill>
                  <a:srgbClr val="000000"/>
                </a:solidFill>
                <a:uFill>
                  <a:solidFill>
                    <a:srgbClr val="ffffff"/>
                  </a:solidFill>
                </a:uFill>
                <a:latin typeface="Times New Roman"/>
                <a:ea typeface="Times New Roman"/>
              </a:rPr>
              <a:t>calorimetry,</a:t>
            </a:r>
            <a:r>
              <a:rPr lang="en-GB" sz="2400" spc="-1" strike="noStrike">
                <a:solidFill>
                  <a:srgbClr val="000000"/>
                </a:solidFill>
                <a:uFill>
                  <a:solidFill>
                    <a:srgbClr val="ffffff"/>
                  </a:solidFill>
                </a:uFill>
                <a:latin typeface="Times New Roman"/>
                <a:ea typeface="Times New Roman"/>
              </a:rPr>
              <a:t> </a:t>
            </a:r>
            <a:r>
              <a:rPr b="1" lang="en-GB" sz="2400" spc="-1" strike="noStrike">
                <a:solidFill>
                  <a:srgbClr val="000000"/>
                </a:solidFill>
                <a:uFill>
                  <a:solidFill>
                    <a:srgbClr val="ffffff"/>
                  </a:solidFill>
                </a:uFill>
                <a:latin typeface="Times New Roman"/>
                <a:ea typeface="Times New Roman"/>
              </a:rPr>
              <a:t>accelerator</a:t>
            </a:r>
            <a:r>
              <a:rPr lang="en-GB" sz="2400" spc="-1" strike="noStrike">
                <a:solidFill>
                  <a:srgbClr val="000000"/>
                </a:solidFill>
                <a:uFill>
                  <a:solidFill>
                    <a:srgbClr val="ffffff"/>
                  </a:solidFill>
                </a:uFill>
                <a:latin typeface="Times New Roman"/>
                <a:ea typeface="Times New Roman"/>
              </a:rPr>
              <a:t> and </a:t>
            </a:r>
            <a:r>
              <a:rPr b="1" lang="en-GB" sz="2400" spc="-1" strike="noStrike">
                <a:solidFill>
                  <a:srgbClr val="000000"/>
                </a:solidFill>
                <a:uFill>
                  <a:solidFill>
                    <a:srgbClr val="ffffff"/>
                  </a:solidFill>
                </a:uFill>
                <a:latin typeface="Standard Symbols L"/>
                <a:ea typeface="Times New Roman"/>
              </a:rPr>
              <a:t>n</a:t>
            </a:r>
            <a:r>
              <a:rPr b="1" lang="en-GB" sz="2400" spc="-1" strike="noStrike">
                <a:solidFill>
                  <a:srgbClr val="000000"/>
                </a:solidFill>
                <a:uFill>
                  <a:solidFill>
                    <a:srgbClr val="ffffff"/>
                  </a:solidFill>
                </a:uFill>
                <a:latin typeface="Times New Roman"/>
                <a:ea typeface="Times New Roman"/>
              </a:rPr>
              <a:t> physics</a:t>
            </a:r>
            <a:r>
              <a:rPr lang="en-GB" sz="2400" spc="-1" strike="noStrike">
                <a:solidFill>
                  <a:srgbClr val="000000"/>
                </a:solidFill>
                <a:uFill>
                  <a:solidFill>
                    <a:srgbClr val="ffffff"/>
                  </a:solidFill>
                </a:uFill>
                <a:latin typeface="Times New Roman"/>
                <a:ea typeface="Times New Roman"/>
              </a:rPr>
              <a:t>.</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ea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ea typeface="Times New Roman"/>
              </a:rPr>
              <a:t>INFN </a:t>
            </a:r>
            <a:r>
              <a:rPr lang="en-GB" sz="2200" spc="-1" strike="noStrike">
                <a:solidFill>
                  <a:srgbClr val="000000"/>
                </a:solidFill>
                <a:uFill>
                  <a:solidFill>
                    <a:srgbClr val="ffffff"/>
                  </a:solidFill>
                </a:uFill>
                <a:latin typeface="Times New Roman"/>
                <a:ea typeface="Times New Roman"/>
              </a:rPr>
              <a:t>Padova, Mi-Bicocca-Insubria, Rome1, LNF, Trieste, Bologna, Bari, Naples.</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ea typeface="Times New Roman"/>
              </a:rPr>
              <a:t>CERN-</a:t>
            </a:r>
            <a:r>
              <a:rPr lang="en-GB" sz="2200" spc="-1" strike="noStrike">
                <a:solidFill>
                  <a:srgbClr val="000000"/>
                </a:solidFill>
                <a:uFill>
                  <a:solidFill>
                    <a:srgbClr val="ffffff"/>
                  </a:solidFill>
                </a:uFill>
                <a:latin typeface="Times New Roman"/>
                <a:ea typeface="Times New Roman"/>
              </a:rPr>
              <a:t>ABT (beam extraction)/STI (targetry, focusing), </a:t>
            </a:r>
            <a:r>
              <a:rPr b="1" lang="en-GB" sz="2200" spc="-1" strike="noStrike">
                <a:solidFill>
                  <a:srgbClr val="000000"/>
                </a:solidFill>
                <a:uFill>
                  <a:solidFill>
                    <a:srgbClr val="ffffff"/>
                  </a:solidFill>
                </a:uFill>
                <a:latin typeface="Times New Roman"/>
                <a:ea typeface="Times New Roman"/>
              </a:rPr>
              <a:t>IN2P3</a:t>
            </a:r>
            <a:r>
              <a:rPr lang="en-GB" sz="2200" spc="-1" strike="noStrike">
                <a:solidFill>
                  <a:srgbClr val="000000"/>
                </a:solidFill>
                <a:uFill>
                  <a:solidFill>
                    <a:srgbClr val="ffffff"/>
                  </a:solidFill>
                </a:uFill>
                <a:latin typeface="Times New Roman"/>
                <a:ea typeface="Times New Roman"/>
              </a:rPr>
              <a:t> Strasbourg.</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ea typeface="Times New Roman"/>
              </a:rPr>
              <a:t>Interest from </a:t>
            </a:r>
            <a:r>
              <a:rPr b="1" lang="en-GB" sz="2200" spc="-1" strike="noStrike">
                <a:solidFill>
                  <a:srgbClr val="000000"/>
                </a:solidFill>
                <a:uFill>
                  <a:solidFill>
                    <a:srgbClr val="ffffff"/>
                  </a:solidFill>
                </a:uFill>
                <a:latin typeface="Times New Roman"/>
                <a:ea typeface="Times New Roman"/>
              </a:rPr>
              <a:t>FBK, </a:t>
            </a:r>
            <a:r>
              <a:rPr lang="en-GB" sz="2200" spc="-1" strike="noStrike">
                <a:solidFill>
                  <a:srgbClr val="000000"/>
                </a:solidFill>
                <a:uFill>
                  <a:solidFill>
                    <a:srgbClr val="ffffff"/>
                  </a:solidFill>
                </a:uFill>
                <a:latin typeface="Times New Roman"/>
                <a:ea typeface="Times New Roman"/>
              </a:rPr>
              <a:t>Trento (Si-PM R&amp;D).</a:t>
            </a:r>
            <a:endParaRPr lang="en-GB" sz="1800" spc="-1" strike="noStrike">
              <a:solidFill>
                <a:srgbClr val="000000"/>
              </a:solidFill>
              <a:uFill>
                <a:solidFill>
                  <a:srgbClr val="ffffff"/>
                </a:solidFill>
              </a:uFill>
              <a:latin typeface="Times New Roman"/>
            </a:endParaRPr>
          </a:p>
        </p:txBody>
      </p:sp>
      <p:sp>
        <p:nvSpPr>
          <p:cNvPr id="625" name="TextShape 9"/>
          <p:cNvSpPr txBox="1"/>
          <p:nvPr/>
        </p:nvSpPr>
        <p:spPr>
          <a:xfrm>
            <a:off x="72000" y="1065960"/>
            <a:ext cx="6192000" cy="43020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Project started on 1 June 2016 (5 y duration)</a:t>
            </a:r>
            <a:endParaRPr lang="en-GB" sz="1800" spc="-1" strike="noStrike">
              <a:solidFill>
                <a:srgbClr val="000000"/>
              </a:solidFill>
              <a:uFill>
                <a:solidFill>
                  <a:srgbClr val="ffffff"/>
                </a:solidFill>
              </a:uFill>
              <a:latin typeface="Times New Roman"/>
            </a:endParaRPr>
          </a:p>
        </p:txBody>
      </p:sp>
      <p:sp>
        <p:nvSpPr>
          <p:cNvPr id="626" name="TextShape 10"/>
          <p:cNvSpPr txBox="1"/>
          <p:nvPr/>
        </p:nvSpPr>
        <p:spPr>
          <a:xfrm>
            <a:off x="144000" y="5034600"/>
            <a:ext cx="9792000" cy="2129400"/>
          </a:xfrm>
          <a:prstGeom prst="rect">
            <a:avLst/>
          </a:prstGeom>
          <a:noFill/>
          <a:ln>
            <a:noFill/>
          </a:ln>
        </p:spPr>
        <p:txBody>
          <a:bodyPr lIns="90000" rIns="90000" tIns="45000" bIns="45000"/>
          <a:p>
            <a:r>
              <a:rPr lang="en-GB" sz="2400" spc="-1" strike="noStrike">
                <a:solidFill>
                  <a:srgbClr val="000000"/>
                </a:solidFill>
                <a:uFill>
                  <a:solidFill>
                    <a:srgbClr val="ffffff"/>
                  </a:solidFill>
                </a:uFill>
                <a:latin typeface="Times New Roman"/>
                <a:ea typeface="Times New Roman"/>
              </a:rPr>
              <a:t>~ </a:t>
            </a:r>
            <a:r>
              <a:rPr b="1" lang="en-GB" sz="2400" spc="-1" strike="noStrike">
                <a:solidFill>
                  <a:srgbClr val="000000"/>
                </a:solidFill>
                <a:uFill>
                  <a:solidFill>
                    <a:srgbClr val="ffffff"/>
                  </a:solidFill>
                </a:uFill>
                <a:latin typeface="Times New Roman"/>
                <a:ea typeface="Times New Roman"/>
              </a:rPr>
              <a:t>35</a:t>
            </a:r>
            <a:r>
              <a:rPr lang="en-GB" sz="2400" spc="-1" strike="noStrike">
                <a:solidFill>
                  <a:srgbClr val="000000"/>
                </a:solidFill>
                <a:uFill>
                  <a:solidFill>
                    <a:srgbClr val="ffffff"/>
                  </a:solidFill>
                </a:uFill>
                <a:latin typeface="Times New Roman"/>
                <a:ea typeface="Times New Roman"/>
              </a:rPr>
              <a:t> people currently interested to an </a:t>
            </a:r>
            <a:r>
              <a:rPr b="1" lang="en-GB" sz="2400" spc="-1" strike="noStrike">
                <a:solidFill>
                  <a:srgbClr val="000000"/>
                </a:solidFill>
                <a:uFill>
                  <a:solidFill>
                    <a:srgbClr val="ffffff"/>
                  </a:solidFill>
                </a:uFill>
                <a:latin typeface="Times New Roman"/>
                <a:ea typeface="Times New Roman"/>
              </a:rPr>
              <a:t>Expression of Interest</a:t>
            </a:r>
            <a:r>
              <a:rPr lang="en-GB" sz="2400" spc="-1" strike="noStrike">
                <a:solidFill>
                  <a:srgbClr val="000000"/>
                </a:solidFill>
                <a:uFill>
                  <a:solidFill>
                    <a:srgbClr val="ffffff"/>
                  </a:solidFill>
                </a:uFill>
                <a:latin typeface="Times New Roman"/>
                <a:ea typeface="Times New Roman"/>
              </a:rPr>
              <a:t> planned for submission to CERN-SPSC this autumn. A</a:t>
            </a:r>
            <a:r>
              <a:rPr lang="en-GB" sz="2400" spc="-1" strike="noStrike">
                <a:solidFill>
                  <a:srgbClr val="000000"/>
                </a:solidFill>
                <a:uFill>
                  <a:solidFill>
                    <a:srgbClr val="ffffff"/>
                  </a:solidFill>
                </a:uFill>
                <a:latin typeface="Times New Roman"/>
                <a:ea typeface="Times New Roman"/>
              </a:rPr>
              <a:t>llow official commitment of CERN collaborators, support for beam test campaigns. Visibility. Possibility for CERN NP.</a:t>
            </a:r>
            <a:r>
              <a:rPr lang="en-GB" sz="2400" spc="-1" strike="noStrike">
                <a:solidFill>
                  <a:srgbClr val="000000"/>
                </a:solidFill>
                <a:uFill>
                  <a:solidFill>
                    <a:srgbClr val="ffffff"/>
                  </a:solidFill>
                </a:uFill>
                <a:latin typeface="Times New Roman"/>
                <a:ea typeface="Times New Roman"/>
              </a:rPr>
              <a:t> </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b="1" lang="en-GB" sz="2400" spc="-1" strike="noStrike">
                <a:solidFill>
                  <a:srgbClr val="000000"/>
                </a:solidFill>
                <a:uFill>
                  <a:solidFill>
                    <a:srgbClr val="ffffff"/>
                  </a:solidFill>
                </a:uFill>
                <a:latin typeface="Times New Roman"/>
                <a:ea typeface="Times New Roman"/>
              </a:rPr>
              <a:t>Available</a:t>
            </a:r>
            <a:r>
              <a:rPr lang="en-GB" sz="2400" spc="-1" strike="noStrike">
                <a:solidFill>
                  <a:srgbClr val="000000"/>
                </a:solidFill>
                <a:uFill>
                  <a:solidFill>
                    <a:srgbClr val="ffffff"/>
                  </a:solidFill>
                </a:uFill>
                <a:latin typeface="Times New Roman"/>
                <a:ea typeface="Times New Roman"/>
              </a:rPr>
              <a:t> upon request for </a:t>
            </a:r>
            <a:r>
              <a:rPr b="1" lang="en-GB" sz="2400" spc="-1" strike="noStrike">
                <a:solidFill>
                  <a:srgbClr val="000000"/>
                </a:solidFill>
                <a:uFill>
                  <a:solidFill>
                    <a:srgbClr val="ffffff"/>
                  </a:solidFill>
                </a:uFill>
                <a:latin typeface="Times New Roman"/>
                <a:ea typeface="Times New Roman"/>
              </a:rPr>
              <a:t>interested colleagues</a:t>
            </a:r>
            <a:r>
              <a:rPr lang="en-GB" sz="2400" spc="-1" strike="noStrike">
                <a:solidFill>
                  <a:srgbClr val="000000"/>
                </a:solidFill>
                <a:uFill>
                  <a:solidFill>
                    <a:srgbClr val="ffffff"/>
                  </a:solidFill>
                </a:uFill>
                <a:latin typeface="Times New Roman"/>
                <a:ea typeface="Times New Roman"/>
              </a:rPr>
              <a:t>! </a:t>
            </a:r>
            <a:endParaRPr lang="en-GB" sz="1800" spc="-1" strike="noStrike">
              <a:solidFill>
                <a:srgbClr val="000000"/>
              </a:solidFill>
              <a:uFill>
                <a:solidFill>
                  <a:srgbClr val="ffffff"/>
                </a:solidFill>
              </a:uFill>
              <a:latin typeface="Times New Roman"/>
            </a:endParaRPr>
          </a:p>
        </p:txBody>
      </p:sp>
      <p:sp>
        <p:nvSpPr>
          <p:cNvPr id="627" name="TextShape 11"/>
          <p:cNvSpPr txBox="1"/>
          <p:nvPr/>
        </p:nvSpPr>
        <p:spPr>
          <a:xfrm>
            <a:off x="92160" y="1476000"/>
            <a:ext cx="6027840" cy="68472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Kick-off meeting (Padova, 23-24 June 2016):</a:t>
            </a:r>
            <a:r>
              <a:rPr lang="en-GB" sz="1800" spc="-1" strike="noStrike">
                <a:solidFill>
                  <a:srgbClr val="0000ff"/>
                </a:solidFill>
                <a:uFill>
                  <a:solidFill>
                    <a:srgbClr val="ffffff"/>
                  </a:solidFill>
                </a:uFill>
                <a:latin typeface="Times New Roman"/>
              </a:rPr>
              <a:t> https://agenda.infn.it/conferenceDisplay.py?confId=11574</a:t>
            </a:r>
            <a:endParaRPr lang="en-GB" sz="1800" spc="-1" strike="noStrike">
              <a:solidFill>
                <a:srgbClr val="000000"/>
              </a:solidFill>
              <a:uFill>
                <a:solidFill>
                  <a:srgbClr val="ffffff"/>
                </a:solidFill>
              </a:uFill>
              <a:latin typeface="Times New Roman"/>
            </a:endParaRPr>
          </a:p>
        </p:txBody>
      </p:sp>
      <p:sp>
        <p:nvSpPr>
          <p:cNvPr id="628" name="TextShape 12"/>
          <p:cNvSpPr txBox="1"/>
          <p:nvPr/>
        </p:nvSpPr>
        <p:spPr>
          <a:xfrm>
            <a:off x="89640" y="2163600"/>
            <a:ext cx="2528640" cy="430560"/>
          </a:xfrm>
          <a:prstGeom prst="rect">
            <a:avLst/>
          </a:prstGeom>
          <a:noFill/>
          <a:ln>
            <a:noFill/>
          </a:ln>
        </p:spPr>
        <p:txBody>
          <a:bodyPr lIns="90000" rIns="90000" tIns="45000" bIns="45000"/>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2 MEUR budget</a:t>
            </a:r>
            <a:endParaRPr lang="en-GB" sz="1800" spc="-1" strike="noStrike">
              <a:solidFill>
                <a:srgbClr val="000000"/>
              </a:solidFill>
              <a:uFill>
                <a:solidFill>
                  <a:srgbClr val="ffffff"/>
                </a:solidFill>
              </a:uFill>
              <a:latin typeface="Times New Roman"/>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29" name="TextShape 1"/>
          <p:cNvSpPr txBox="1"/>
          <p:nvPr/>
        </p:nvSpPr>
        <p:spPr>
          <a:xfrm>
            <a:off x="216000" y="72000"/>
            <a:ext cx="9067680" cy="706680"/>
          </a:xfrm>
          <a:prstGeom prst="rect">
            <a:avLst/>
          </a:prstGeom>
          <a:noFill/>
          <a:ln>
            <a:noFill/>
          </a:ln>
        </p:spPr>
        <p:txBody>
          <a:bodyPr lIns="0" rIns="0" tIns="0" bIns="0" anchor="ctr"/>
          <a:p>
            <a:pPr algn="ctr"/>
            <a:r>
              <a:rPr b="1" lang="en-GB" sz="4400" spc="-1" strike="noStrike">
                <a:solidFill>
                  <a:srgbClr val="000000"/>
                </a:solidFill>
                <a:uFill>
                  <a:solidFill>
                    <a:srgbClr val="ffffff"/>
                  </a:solidFill>
                </a:uFill>
                <a:latin typeface="Times New Roman"/>
              </a:rPr>
              <a:t>Conclusions</a:t>
            </a:r>
            <a:endParaRPr b="1" lang="en-GB" sz="4400" spc="-1" strike="noStrike">
              <a:solidFill>
                <a:srgbClr val="000000"/>
              </a:solidFill>
              <a:uFill>
                <a:solidFill>
                  <a:srgbClr val="ffffff"/>
                </a:solidFill>
              </a:uFill>
              <a:latin typeface="Times New Roman"/>
            </a:endParaRPr>
          </a:p>
        </p:txBody>
      </p:sp>
      <p:pic>
        <p:nvPicPr>
          <p:cNvPr id="630" name="" descr=""/>
          <p:cNvPicPr/>
          <p:nvPr/>
        </p:nvPicPr>
        <p:blipFill>
          <a:blip r:embed="rId1"/>
          <a:srcRect l="0" t="9019" r="0" b="0"/>
          <a:stretch/>
        </p:blipFill>
        <p:spPr>
          <a:xfrm>
            <a:off x="5976000" y="1152000"/>
            <a:ext cx="4111560" cy="3059640"/>
          </a:xfrm>
          <a:prstGeom prst="rect">
            <a:avLst/>
          </a:prstGeom>
          <a:ln>
            <a:noFill/>
          </a:ln>
        </p:spPr>
      </p:pic>
      <p:pic>
        <p:nvPicPr>
          <p:cNvPr id="631" name="" descr=""/>
          <p:cNvPicPr/>
          <p:nvPr/>
        </p:nvPicPr>
        <p:blipFill>
          <a:blip r:embed="rId2"/>
          <a:stretch/>
        </p:blipFill>
        <p:spPr>
          <a:xfrm>
            <a:off x="5976000" y="4272840"/>
            <a:ext cx="4065480" cy="2532240"/>
          </a:xfrm>
          <a:prstGeom prst="rect">
            <a:avLst/>
          </a:prstGeom>
          <a:ln>
            <a:noFill/>
          </a:ln>
        </p:spPr>
      </p:pic>
      <p:sp>
        <p:nvSpPr>
          <p:cNvPr id="632" name="TextShape 2"/>
          <p:cNvSpPr txBox="1"/>
          <p:nvPr/>
        </p:nvSpPr>
        <p:spPr>
          <a:xfrm>
            <a:off x="468000" y="831960"/>
            <a:ext cx="5220000" cy="631116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ea typeface="Times New Roman"/>
              </a:rPr>
              <a:t>ENUBET, HK: many potential </a:t>
            </a:r>
            <a:r>
              <a:rPr b="1" lang="en-GB" sz="2200" spc="-1" strike="noStrike">
                <a:solidFill>
                  <a:srgbClr val="000000"/>
                </a:solidFill>
                <a:uFill>
                  <a:solidFill>
                    <a:srgbClr val="ffffff"/>
                  </a:solidFill>
                </a:uFill>
                <a:latin typeface="Times New Roman"/>
                <a:ea typeface="Times New Roman"/>
              </a:rPr>
              <a:t>synergies</a:t>
            </a:r>
            <a:r>
              <a:rPr lang="en-GB" sz="2200" spc="-1" strike="noStrike">
                <a:solidFill>
                  <a:srgbClr val="000000"/>
                </a:solidFill>
                <a:uFill>
                  <a:solidFill>
                    <a:srgbClr val="ffffff"/>
                  </a:solidFill>
                </a:uFill>
                <a:latin typeface="Times New Roman"/>
                <a:ea typeface="Times New Roman"/>
              </a:rPr>
              <a:t>:</a:t>
            </a:r>
            <a:endParaRPr lang="en-GB" sz="1800" spc="-1" strike="noStrike">
              <a:solidFill>
                <a:srgbClr val="000000"/>
              </a:solidFill>
              <a:uFill>
                <a:solidFill>
                  <a:srgbClr val="ffffff"/>
                </a:solidFill>
              </a:uFill>
              <a:latin typeface="Times New Roman"/>
            </a:endParaRPr>
          </a:p>
          <a:p>
            <a:pPr lvl="2" marL="648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ea typeface="Times New Roman"/>
              </a:rPr>
              <a:t>systematics reduction</a:t>
            </a:r>
            <a:r>
              <a:rPr lang="en-GB" sz="2200" spc="-1" strike="noStrike">
                <a:solidFill>
                  <a:srgbClr val="000000"/>
                </a:solidFill>
                <a:uFill>
                  <a:solidFill>
                    <a:srgbClr val="ffffff"/>
                  </a:solidFill>
                </a:uFill>
                <a:latin typeface="Times New Roman"/>
                <a:ea typeface="Times New Roman"/>
              </a:rPr>
              <a:t> for precision oscillation physics:</a:t>
            </a:r>
            <a:endParaRPr lang="en-GB" sz="1800" spc="-1" strike="noStrike">
              <a:solidFill>
                <a:srgbClr val="000000"/>
              </a:solidFill>
              <a:uFill>
                <a:solidFill>
                  <a:srgbClr val="ffffff"/>
                </a:solidFill>
              </a:uFill>
              <a:latin typeface="Times New Roman"/>
            </a:endParaRPr>
          </a:p>
          <a:p>
            <a:pPr lvl="3" marL="864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ea typeface="Times New Roman"/>
              </a:rPr>
              <a:t>CP violation</a:t>
            </a:r>
            <a:r>
              <a:rPr lang="en-GB" sz="2200" spc="-1" strike="noStrike">
                <a:solidFill>
                  <a:srgbClr val="000000"/>
                </a:solidFill>
                <a:uFill>
                  <a:solidFill>
                    <a:srgbClr val="ffffff"/>
                  </a:solidFill>
                </a:uFill>
                <a:latin typeface="Times New Roman"/>
                <a:ea typeface="Times New Roman"/>
              </a:rPr>
              <a:t> and standard parameters</a:t>
            </a:r>
            <a:endParaRPr lang="en-GB" sz="1800" spc="-1" strike="noStrike">
              <a:solidFill>
                <a:srgbClr val="000000"/>
              </a:solidFill>
              <a:uFill>
                <a:solidFill>
                  <a:srgbClr val="ffffff"/>
                </a:solidFill>
              </a:uFill>
              <a:latin typeface="Times New Roman"/>
            </a:endParaRPr>
          </a:p>
          <a:p>
            <a:pPr lvl="3" marL="864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ea typeface="Times New Roman"/>
              </a:rPr>
              <a:t>non-standard scenarios</a:t>
            </a:r>
            <a:r>
              <a:rPr lang="en-GB" sz="2200" spc="-1" strike="noStrike">
                <a:solidFill>
                  <a:srgbClr val="000000"/>
                </a:solidFill>
                <a:uFill>
                  <a:solidFill>
                    <a:srgbClr val="ffffff"/>
                  </a:solidFill>
                </a:uFill>
                <a:latin typeface="Times New Roman"/>
                <a:ea typeface="Times New Roman"/>
              </a:rPr>
              <a:t> (NSI, sterile neutrino searches)</a:t>
            </a:r>
            <a:endParaRPr lang="en-GB" sz="1800" spc="-1" strike="noStrike">
              <a:solidFill>
                <a:srgbClr val="000000"/>
              </a:solidFill>
              <a:uFill>
                <a:solidFill>
                  <a:srgbClr val="ffffff"/>
                </a:solidFill>
              </a:uFill>
              <a:latin typeface="Times New Roman"/>
            </a:endParaRPr>
          </a:p>
          <a:p>
            <a:pPr lvl="2" marL="648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ea typeface="Times New Roman"/>
              </a:rPr>
              <a:t>R&amp;D</a:t>
            </a:r>
            <a:r>
              <a:rPr lang="en-GB" sz="2200" spc="-1" strike="noStrike">
                <a:solidFill>
                  <a:srgbClr val="000000"/>
                </a:solidFill>
                <a:uFill>
                  <a:solidFill>
                    <a:srgbClr val="ffffff"/>
                  </a:solidFill>
                </a:uFill>
                <a:latin typeface="Times New Roman"/>
                <a:ea typeface="Times New Roman"/>
              </a:rPr>
              <a:t> for </a:t>
            </a:r>
            <a:r>
              <a:rPr b="1" lang="en-GB" sz="2200" spc="-1" strike="noStrike">
                <a:solidFill>
                  <a:srgbClr val="000000"/>
                </a:solidFill>
                <a:uFill>
                  <a:solidFill>
                    <a:srgbClr val="ffffff"/>
                  </a:solidFill>
                </a:uFill>
                <a:latin typeface="Times New Roman"/>
                <a:ea typeface="Times New Roman"/>
              </a:rPr>
              <a:t>large area ps detectors</a:t>
            </a:r>
            <a:endParaRPr lang="en-GB" sz="1800" spc="-1" strike="noStrike">
              <a:solidFill>
                <a:srgbClr val="000000"/>
              </a:solidFill>
              <a:uFill>
                <a:solidFill>
                  <a:srgbClr val="ffffff"/>
                </a:solidFill>
              </a:uFill>
              <a:latin typeface="Times New Roman"/>
            </a:endParaRPr>
          </a:p>
          <a:p>
            <a:pPr lvl="3" marL="864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ea typeface="Times New Roman"/>
              </a:rPr>
              <a:t>fast timing in</a:t>
            </a:r>
            <a:r>
              <a:rPr b="1" lang="en-GB" sz="2200" spc="-1" strike="noStrike">
                <a:solidFill>
                  <a:srgbClr val="000000"/>
                </a:solidFill>
                <a:uFill>
                  <a:solidFill>
                    <a:srgbClr val="ffffff"/>
                  </a:solidFill>
                </a:uFill>
                <a:latin typeface="Times New Roman"/>
                <a:ea typeface="Times New Roman"/>
              </a:rPr>
              <a:t> the decay tunnel</a:t>
            </a:r>
            <a:r>
              <a:rPr lang="en-GB" sz="2200" spc="-1" strike="noStrike">
                <a:solidFill>
                  <a:srgbClr val="000000"/>
                </a:solidFill>
                <a:uFill>
                  <a:solidFill>
                    <a:srgbClr val="ffffff"/>
                  </a:solidFill>
                </a:uFill>
                <a:latin typeface="Times New Roman"/>
                <a:ea typeface="Times New Roman"/>
              </a:rPr>
              <a:t> (background reduction)</a:t>
            </a:r>
            <a:endParaRPr lang="en-GB" sz="1800" spc="-1" strike="noStrike">
              <a:solidFill>
                <a:srgbClr val="000000"/>
              </a:solidFill>
              <a:uFill>
                <a:solidFill>
                  <a:srgbClr val="ffffff"/>
                </a:solidFill>
              </a:uFill>
              <a:latin typeface="Times New Roman"/>
            </a:endParaRPr>
          </a:p>
          <a:p>
            <a:pPr lvl="3" marL="864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ea typeface="Times New Roman"/>
              </a:rPr>
              <a:t>fast </a:t>
            </a:r>
            <a:r>
              <a:rPr b="1" lang="en-GB" sz="2200" spc="-1" strike="noStrike">
                <a:solidFill>
                  <a:srgbClr val="000000"/>
                </a:solidFill>
                <a:uFill>
                  <a:solidFill>
                    <a:srgbClr val="ffffff"/>
                  </a:solidFill>
                </a:uFill>
                <a:latin typeface="Times New Roman"/>
                <a:ea typeface="Times New Roman"/>
              </a:rPr>
              <a:t>neutrino detectors</a:t>
            </a:r>
            <a:r>
              <a:rPr lang="en-GB" sz="2200" spc="-1" strike="noStrike">
                <a:solidFill>
                  <a:srgbClr val="000000"/>
                </a:solidFill>
                <a:uFill>
                  <a:solidFill>
                    <a:srgbClr val="ffffff"/>
                  </a:solidFill>
                </a:uFill>
                <a:latin typeface="Times New Roman"/>
                <a:ea typeface="Times New Roman"/>
              </a:rPr>
              <a:t>             (</a:t>
            </a:r>
            <a:r>
              <a:rPr b="1" lang="en-GB" sz="2200" spc="-1" strike="noStrike">
                <a:solidFill>
                  <a:srgbClr val="000000"/>
                </a:solidFill>
                <a:uFill>
                  <a:solidFill>
                    <a:srgbClr val="ffffff"/>
                  </a:solidFill>
                </a:uFill>
                <a:latin typeface="Times New Roman"/>
                <a:ea typeface="Times New Roman"/>
              </a:rPr>
              <a:t>time tagged </a:t>
            </a:r>
            <a:r>
              <a:rPr lang="en-GB" sz="2200" spc="-1" strike="noStrike">
                <a:solidFill>
                  <a:srgbClr val="000000"/>
                </a:solidFill>
                <a:uFill>
                  <a:solidFill>
                    <a:srgbClr val="ffffff"/>
                  </a:solidFill>
                </a:uFill>
                <a:latin typeface="Times New Roman"/>
                <a:ea typeface="Times New Roman"/>
              </a:rPr>
              <a:t>neutrino beams</a:t>
            </a:r>
            <a:r>
              <a:rPr lang="en-GB" sz="2200" spc="-1" strike="noStrike">
                <a:solidFill>
                  <a:srgbClr val="000000"/>
                </a:solidFill>
                <a:uFill>
                  <a:solidFill>
                    <a:srgbClr val="ffffff"/>
                  </a:solidFill>
                </a:uFill>
                <a:latin typeface="Times New Roman"/>
                <a:ea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ea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ea typeface="Times New Roman"/>
              </a:rPr>
              <a:t>Fore more information a draft for an </a:t>
            </a:r>
            <a:r>
              <a:rPr b="1" lang="en-GB" sz="2200" spc="-1" strike="noStrike">
                <a:solidFill>
                  <a:srgbClr val="000000"/>
                </a:solidFill>
                <a:uFill>
                  <a:solidFill>
                    <a:srgbClr val="ffffff"/>
                  </a:solidFill>
                </a:uFill>
                <a:latin typeface="Times New Roman"/>
                <a:ea typeface="Times New Roman"/>
              </a:rPr>
              <a:t>Expression of Interest for CERN SPSC</a:t>
            </a:r>
            <a:r>
              <a:rPr lang="en-GB" sz="2200" spc="-1" strike="noStrike">
                <a:solidFill>
                  <a:srgbClr val="000000"/>
                </a:solidFill>
                <a:uFill>
                  <a:solidFill>
                    <a:srgbClr val="ffffff"/>
                  </a:solidFill>
                </a:uFill>
                <a:latin typeface="Times New Roman"/>
                <a:ea typeface="Times New Roman"/>
              </a:rPr>
              <a:t> is available (</a:t>
            </a:r>
            <a:r>
              <a:rPr lang="en-GB" sz="2200" spc="-1" strike="noStrike">
                <a:solidFill>
                  <a:srgbClr val="000000"/>
                </a:solidFill>
                <a:uFill>
                  <a:solidFill>
                    <a:srgbClr val="ffffff"/>
                  </a:solidFill>
                </a:uFill>
                <a:latin typeface="Times New Roman"/>
                <a:ea typeface="Times New Roman"/>
                <a:hlinkClick r:id="rId3"/>
              </a:rPr>
              <a:t>longhin@pd.infn.it</a:t>
            </a:r>
            <a:r>
              <a:rPr lang="en-GB" sz="2200" spc="-1" strike="noStrike">
                <a:solidFill>
                  <a:srgbClr val="000000"/>
                </a:solidFill>
                <a:uFill>
                  <a:solidFill>
                    <a:srgbClr val="ffffff"/>
                  </a:solidFill>
                </a:uFill>
                <a:latin typeface="Times New Roman"/>
                <a:ea typeface="Times New Roman"/>
              </a:rPr>
              <a:t>)</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ea typeface="Times New Roman"/>
              </a:rPr>
              <a:t>Some T2K colleagues already in the business</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ea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ea typeface="Times New Roman"/>
              </a:rPr>
              <a:t>Thank you</a:t>
            </a:r>
            <a:r>
              <a:rPr lang="en-GB" sz="2200" spc="-1" strike="noStrike">
                <a:solidFill>
                  <a:srgbClr val="000000"/>
                </a:solidFill>
                <a:uFill>
                  <a:solidFill>
                    <a:srgbClr val="ffffff"/>
                  </a:solidFill>
                </a:uFill>
                <a:latin typeface="Times New Roman"/>
                <a:ea typeface="Times New Roman"/>
              </a:rPr>
              <a:t> for the invitation !</a:t>
            </a:r>
            <a:endParaRPr lang="en-GB" sz="1800" spc="-1" strike="noStrike">
              <a:solidFill>
                <a:srgbClr val="000000"/>
              </a:solidFill>
              <a:uFill>
                <a:solidFill>
                  <a:srgbClr val="ffffff"/>
                </a:solidFill>
              </a:uFill>
              <a:latin typeface="Times New Roman"/>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33" name="TextShape 1"/>
          <p:cNvSpPr txBox="1"/>
          <p:nvPr/>
        </p:nvSpPr>
        <p:spPr>
          <a:xfrm>
            <a:off x="360000" y="2880000"/>
            <a:ext cx="9067680" cy="706680"/>
          </a:xfrm>
          <a:prstGeom prst="rect">
            <a:avLst/>
          </a:prstGeom>
          <a:noFill/>
          <a:ln>
            <a:noFill/>
          </a:ln>
        </p:spPr>
        <p:txBody>
          <a:bodyPr lIns="0" rIns="0" tIns="0" bIns="0" anchor="ctr"/>
          <a:p>
            <a:pPr algn="ctr"/>
            <a:r>
              <a:rPr b="1" lang="en-GB" sz="4400" spc="-1" strike="noStrike">
                <a:solidFill>
                  <a:srgbClr val="000000"/>
                </a:solidFill>
                <a:uFill>
                  <a:solidFill>
                    <a:srgbClr val="ffffff"/>
                  </a:solidFill>
                </a:uFill>
                <a:latin typeface="Times New Roman"/>
              </a:rPr>
              <a:t>Thank you!</a:t>
            </a:r>
            <a:endParaRPr b="1" lang="en-GB" sz="4400" spc="-1" strike="noStrike">
              <a:solidFill>
                <a:srgbClr val="000000"/>
              </a:solidFill>
              <a:uFill>
                <a:solidFill>
                  <a:srgbClr val="ffffff"/>
                </a:solidFill>
              </a:uFill>
              <a:latin typeface="Times New Roman"/>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34" name="" descr=""/>
          <p:cNvPicPr/>
          <p:nvPr/>
        </p:nvPicPr>
        <p:blipFill>
          <a:blip r:embed="rId1"/>
          <a:stretch/>
        </p:blipFill>
        <p:spPr>
          <a:xfrm>
            <a:off x="6840000" y="2986920"/>
            <a:ext cx="3226680" cy="937080"/>
          </a:xfrm>
          <a:prstGeom prst="rect">
            <a:avLst/>
          </a:prstGeom>
          <a:ln>
            <a:noFill/>
          </a:ln>
        </p:spPr>
      </p:pic>
      <p:sp>
        <p:nvSpPr>
          <p:cNvPr id="635" name="TextShape 1"/>
          <p:cNvSpPr txBox="1"/>
          <p:nvPr/>
        </p:nvSpPr>
        <p:spPr>
          <a:xfrm>
            <a:off x="0" y="-156960"/>
            <a:ext cx="8424000" cy="1015560"/>
          </a:xfrm>
          <a:prstGeom prst="rect">
            <a:avLst/>
          </a:prstGeom>
          <a:noFill/>
          <a:ln>
            <a:noFill/>
          </a:ln>
        </p:spPr>
        <p:txBody>
          <a:bodyPr lIns="0" rIns="0" tIns="0" bIns="0" anchor="ctr"/>
          <a:p>
            <a:pPr algn="ctr"/>
            <a:r>
              <a:rPr b="1" lang="en-GB" sz="3600" spc="-1" strike="noStrike">
                <a:solidFill>
                  <a:srgbClr val="000000"/>
                </a:solidFill>
                <a:uFill>
                  <a:solidFill>
                    <a:srgbClr val="ffffff"/>
                  </a:solidFill>
                </a:uFill>
                <a:latin typeface="Times New Roman"/>
              </a:rPr>
              <a:t>Pion decays induced backgrounds</a:t>
            </a:r>
            <a:endParaRPr b="1" lang="en-GB" sz="4400" spc="-1" strike="noStrike">
              <a:solidFill>
                <a:srgbClr val="000000"/>
              </a:solidFill>
              <a:uFill>
                <a:solidFill>
                  <a:srgbClr val="ffffff"/>
                </a:solidFill>
              </a:uFill>
              <a:latin typeface="Times New Roman"/>
            </a:endParaRPr>
          </a:p>
        </p:txBody>
      </p:sp>
      <p:sp>
        <p:nvSpPr>
          <p:cNvPr id="636" name="TextShape 2"/>
          <p:cNvSpPr txBox="1"/>
          <p:nvPr/>
        </p:nvSpPr>
        <p:spPr>
          <a:xfrm>
            <a:off x="252000" y="753480"/>
            <a:ext cx="9432000" cy="295704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Standard Symbols L"/>
              </a:rPr>
              <a:t>p</a:t>
            </a:r>
            <a:r>
              <a:rPr lang="en-GB" sz="2400" spc="-1" strike="noStrike" baseline="33000">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Standard Symbols L"/>
              </a:rPr>
              <a:t> m</a:t>
            </a:r>
            <a:r>
              <a:rPr lang="en-GB" sz="2400" spc="-1" strike="noStrike" baseline="33000">
                <a:solidFill>
                  <a:srgbClr val="000000"/>
                </a:solidFill>
                <a:uFill>
                  <a:solidFill>
                    <a:srgbClr val="ffffff"/>
                  </a:solidFill>
                </a:uFill>
                <a:latin typeface="Times New Roman"/>
                <a:ea typeface="Standard Symbols L"/>
              </a:rPr>
              <a:t>±</a:t>
            </a:r>
            <a:r>
              <a:rPr lang="en-GB" sz="2400" spc="-1" strike="noStrike" baseline="33000">
                <a:solidFill>
                  <a:srgbClr val="000000"/>
                </a:solidFill>
                <a:uFill>
                  <a:solidFill>
                    <a:srgbClr val="ffffff"/>
                  </a:solidFill>
                </a:uFill>
                <a:latin typeface="Standard Symbols L"/>
                <a:ea typeface="Standard Symbols L"/>
              </a:rPr>
              <a:t> </a:t>
            </a:r>
            <a:r>
              <a:rPr lang="en-GB" sz="2400" spc="-1" strike="noStrike">
                <a:solidFill>
                  <a:srgbClr val="000000"/>
                </a:solidFill>
                <a:uFill>
                  <a:solidFill>
                    <a:srgbClr val="ffffff"/>
                  </a:solidFill>
                </a:uFill>
                <a:latin typeface="Standard Symbols L"/>
              </a:rPr>
              <a:t>n</a:t>
            </a:r>
            <a:r>
              <a:rPr lang="en-GB" sz="2400" spc="-1" strike="noStrike" baseline="-33000">
                <a:solidFill>
                  <a:srgbClr val="000000"/>
                </a:solidFill>
                <a:uFill>
                  <a:solidFill>
                    <a:srgbClr val="ffffff"/>
                  </a:solidFill>
                </a:uFill>
                <a:latin typeface="Standard Symbols L"/>
              </a:rPr>
              <a:t>m </a:t>
            </a:r>
            <a:r>
              <a:rPr lang="en-GB" sz="2400" spc="-1" strike="noStrike">
                <a:solidFill>
                  <a:srgbClr val="000000"/>
                </a:solidFill>
                <a:uFill>
                  <a:solidFill>
                    <a:srgbClr val="ffffff"/>
                  </a:solidFill>
                </a:uFill>
                <a:latin typeface="Times New Roman"/>
              </a:rPr>
              <a:t>creates the bulk of </a:t>
            </a:r>
            <a:r>
              <a:rPr b="1" lang="en-GB" sz="2400" spc="-1" strike="noStrike">
                <a:solidFill>
                  <a:srgbClr val="000000"/>
                </a:solidFill>
                <a:uFill>
                  <a:solidFill>
                    <a:srgbClr val="ffffff"/>
                  </a:solidFill>
                </a:uFill>
                <a:latin typeface="Standard Symbols L"/>
              </a:rPr>
              <a:t>n</a:t>
            </a:r>
            <a:r>
              <a:rPr b="1" lang="en-GB" sz="2400" spc="-1" strike="noStrike" baseline="-33000">
                <a:solidFill>
                  <a:srgbClr val="000000"/>
                </a:solidFill>
                <a:uFill>
                  <a:solidFill>
                    <a:srgbClr val="ffffff"/>
                  </a:solidFill>
                </a:uFill>
                <a:latin typeface="Standard Symbols L"/>
              </a:rPr>
              <a:t>m  </a:t>
            </a:r>
            <a:r>
              <a:rPr lang="en-GB" sz="2400" spc="-1" strike="noStrike">
                <a:solidFill>
                  <a:srgbClr val="000000"/>
                </a:solidFill>
                <a:uFill>
                  <a:solidFill>
                    <a:srgbClr val="ffffff"/>
                  </a:solidFill>
                </a:uFill>
                <a:latin typeface="Times New Roman"/>
              </a:rPr>
              <a:t>(~ 95% </a:t>
            </a:r>
            <a:r>
              <a:rPr lang="en-GB" sz="2400" spc="-1" strike="noStrike">
                <a:solidFill>
                  <a:srgbClr val="000000"/>
                </a:solidFill>
                <a:uFill>
                  <a:solidFill>
                    <a:srgbClr val="ffffff"/>
                  </a:solidFill>
                </a:uFill>
                <a:latin typeface="Standard Symbols L"/>
              </a:rPr>
              <a:t>p</a:t>
            </a:r>
            <a:r>
              <a:rPr lang="en-GB" sz="2400" spc="-1" strike="noStrike">
                <a:solidFill>
                  <a:srgbClr val="000000"/>
                </a:solidFill>
                <a:uFill>
                  <a:solidFill>
                    <a:srgbClr val="ffffff"/>
                  </a:solidFill>
                </a:uFill>
                <a:latin typeface="Times New Roman"/>
              </a:rPr>
              <a:t> @ 400 GeV)</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b="1" lang="en-GB" sz="2400" spc="-1" strike="noStrike">
                <a:solidFill>
                  <a:srgbClr val="ff3333"/>
                </a:solidFill>
                <a:uFill>
                  <a:solidFill>
                    <a:srgbClr val="ffffff"/>
                  </a:solidFill>
                </a:uFill>
                <a:latin typeface="Standard Symbols L"/>
              </a:rPr>
              <a:t>n</a:t>
            </a:r>
            <a:r>
              <a:rPr b="1" lang="en-GB" sz="2400" spc="-1" strike="noStrike">
                <a:solidFill>
                  <a:srgbClr val="ff3333"/>
                </a:solidFill>
                <a:uFill>
                  <a:solidFill>
                    <a:srgbClr val="ffffff"/>
                  </a:solidFill>
                </a:uFill>
                <a:latin typeface="Times New Roman"/>
              </a:rPr>
              <a:t> detector must have good </a:t>
            </a:r>
            <a:r>
              <a:rPr b="1" lang="en-GB" sz="2400" spc="-1" strike="noStrike">
                <a:solidFill>
                  <a:srgbClr val="ff3333"/>
                </a:solidFill>
                <a:uFill>
                  <a:solidFill>
                    <a:srgbClr val="ffffff"/>
                  </a:solidFill>
                </a:uFill>
                <a:latin typeface="Standard Symbols L"/>
              </a:rPr>
              <a:t>n</a:t>
            </a:r>
            <a:r>
              <a:rPr b="1" lang="en-GB" sz="2400" spc="-1" strike="noStrike" baseline="-33000">
                <a:solidFill>
                  <a:srgbClr val="ff3333"/>
                </a:solidFill>
                <a:uFill>
                  <a:solidFill>
                    <a:srgbClr val="ffffff"/>
                  </a:solidFill>
                </a:uFill>
                <a:latin typeface="Times New Roman"/>
              </a:rPr>
              <a:t>e</a:t>
            </a:r>
            <a:r>
              <a:rPr b="1" lang="en-GB" sz="2400" spc="-1" strike="noStrike">
                <a:solidFill>
                  <a:srgbClr val="ff3333"/>
                </a:solidFill>
                <a:uFill>
                  <a:solidFill>
                    <a:srgbClr val="ffffff"/>
                  </a:solidFill>
                </a:uFill>
                <a:latin typeface="Times New Roman"/>
              </a:rPr>
              <a:t> PID</a:t>
            </a:r>
            <a:r>
              <a:rPr b="1" lang="en-GB" sz="2400" spc="-1" strike="noStrike">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reject NC </a:t>
            </a:r>
            <a:r>
              <a:rPr lang="en-GB" sz="2400" spc="-1" strike="noStrike">
                <a:solidFill>
                  <a:srgbClr val="000000"/>
                </a:solidFill>
                <a:uFill>
                  <a:solidFill>
                    <a:srgbClr val="ffffff"/>
                  </a:solidFill>
                </a:uFill>
                <a:latin typeface="Standard Symbols L"/>
              </a:rPr>
              <a:t>p</a:t>
            </a:r>
            <a:r>
              <a:rPr lang="en-GB" sz="2600" spc="-1" strike="noStrike" baseline="33000">
                <a:solidFill>
                  <a:srgbClr val="000000"/>
                </a:solidFill>
                <a:uFill>
                  <a:solidFill>
                    <a:srgbClr val="ffffff"/>
                  </a:solidFill>
                </a:uFill>
                <a:latin typeface="Times New Roman"/>
              </a:rPr>
              <a:t>0</a:t>
            </a:r>
            <a:r>
              <a:rPr lang="en-GB" sz="2400" spc="-1" strike="noStrike">
                <a:solidFill>
                  <a:srgbClr val="000000"/>
                </a:solidFill>
                <a:uFill>
                  <a:solidFill>
                    <a:srgbClr val="ffffff"/>
                  </a:solidFill>
                </a:uFill>
                <a:latin typeface="Times New Roman"/>
              </a:rPr>
              <a:t> in the </a:t>
            </a:r>
            <a:r>
              <a:rPr lang="en-GB" sz="2400" spc="-1" strike="noStrike">
                <a:solidFill>
                  <a:srgbClr val="000000"/>
                </a:solidFill>
                <a:uFill>
                  <a:solidFill>
                    <a:srgbClr val="ffffff"/>
                  </a:solidFill>
                </a:uFill>
                <a:latin typeface="Standard Symbols L"/>
              </a:rPr>
              <a:t>n</a:t>
            </a:r>
            <a:r>
              <a:rPr lang="en-GB" sz="2400" spc="-1" strike="noStrike" baseline="-33000">
                <a:solidFill>
                  <a:srgbClr val="000000"/>
                </a:solidFill>
                <a:uFill>
                  <a:solidFill>
                    <a:srgbClr val="ffffff"/>
                  </a:solidFill>
                </a:uFill>
                <a:latin typeface="Times New Roman"/>
              </a:rPr>
              <a:t>e</a:t>
            </a:r>
            <a:r>
              <a:rPr lang="en-GB" sz="2400" spc="-1" strike="noStrike" baseline="33000">
                <a:solidFill>
                  <a:srgbClr val="000000"/>
                </a:solidFill>
                <a:uFill>
                  <a:solidFill>
                    <a:srgbClr val="ffffff"/>
                  </a:solidFill>
                </a:uFill>
                <a:latin typeface="Times New Roman"/>
              </a:rPr>
              <a:t>CC</a:t>
            </a:r>
            <a:r>
              <a:rPr lang="en-GB" sz="2400" spc="-1" strike="noStrike">
                <a:solidFill>
                  <a:srgbClr val="000000"/>
                </a:solidFill>
                <a:uFill>
                  <a:solidFill>
                    <a:srgbClr val="ffffff"/>
                  </a:solidFill>
                </a:uFill>
                <a:latin typeface="Times New Roman"/>
              </a:rPr>
              <a:t> sample</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2-body decay, m</a:t>
            </a:r>
            <a:r>
              <a:rPr lang="en-GB" sz="2400" spc="-1" strike="noStrike" baseline="-33000">
                <a:solidFill>
                  <a:srgbClr val="000000"/>
                </a:solidFill>
                <a:uFill>
                  <a:solidFill>
                    <a:srgbClr val="ffffff"/>
                  </a:solidFill>
                </a:uFill>
                <a:latin typeface="Standard Symbols L"/>
              </a:rPr>
              <a:t>m</a:t>
            </a:r>
            <a:r>
              <a:rPr lang="en-GB" sz="2400" spc="-1" strike="noStrike">
                <a:solidFill>
                  <a:srgbClr val="000000"/>
                </a:solidFill>
                <a:uFill>
                  <a:solidFill>
                    <a:srgbClr val="ffffff"/>
                  </a:solidFill>
                </a:uFill>
                <a:latin typeface="Times New Roman"/>
              </a:rPr>
              <a:t> ~ m</a:t>
            </a:r>
            <a:r>
              <a:rPr lang="en-GB" sz="2400" spc="-1" strike="noStrike" baseline="-33000">
                <a:solidFill>
                  <a:srgbClr val="000000"/>
                </a:solidFill>
                <a:uFill>
                  <a:solidFill>
                    <a:srgbClr val="ffffff"/>
                  </a:solidFill>
                </a:uFill>
                <a:latin typeface="Standard Symbols L"/>
              </a:rPr>
              <a:t>p </a:t>
            </a:r>
            <a:r>
              <a:rPr lang="en-GB" sz="2400" spc="-1" strike="noStrike">
                <a:solidFill>
                  <a:srgbClr val="000000"/>
                </a:solidFill>
                <a:uFill>
                  <a:solidFill>
                    <a:srgbClr val="ffffff"/>
                  </a:solidFill>
                </a:uFill>
                <a:latin typeface="Standard Symbols L"/>
              </a:rPr>
              <a:t>: </a:t>
            </a:r>
            <a:r>
              <a:rPr lang="en-GB" sz="2400" spc="-1" strike="noStrike">
                <a:solidFill>
                  <a:srgbClr val="000000"/>
                </a:solidFill>
                <a:uFill>
                  <a:solidFill>
                    <a:srgbClr val="ffffff"/>
                  </a:solidFill>
                </a:uFill>
                <a:latin typeface="Standard Symbols L"/>
              </a:rPr>
              <a:t>m</a:t>
            </a:r>
            <a:r>
              <a:rPr lang="en-GB" sz="2400" spc="-1" strike="noStrike" baseline="33000">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4 mrad → few in the tagger, easy to reject</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Standard Symbols L"/>
              </a:rPr>
              <a:t>m</a:t>
            </a:r>
            <a:r>
              <a:rPr b="1" lang="en-GB" sz="2400" spc="-1" strike="noStrike">
                <a:solidFill>
                  <a:srgbClr val="000000"/>
                </a:solidFill>
                <a:uFill>
                  <a:solidFill>
                    <a:srgbClr val="ffffff"/>
                  </a:solidFill>
                </a:uFill>
                <a:latin typeface="Times New Roman"/>
              </a:rPr>
              <a:t> D.I.F : </a:t>
            </a:r>
            <a:r>
              <a:rPr b="1" lang="en-GB" sz="2200" spc="-1" strike="noStrike">
                <a:solidFill>
                  <a:srgbClr val="000000"/>
                </a:solidFill>
                <a:uFill>
                  <a:solidFill>
                    <a:srgbClr val="ffffff"/>
                  </a:solidFill>
                </a:uFill>
                <a:latin typeface="Times New Roman"/>
              </a:rPr>
              <a:t>suppressed </a:t>
            </a:r>
            <a:r>
              <a:rPr lang="en-GB" sz="2200" spc="-1" strike="noStrike">
                <a:solidFill>
                  <a:srgbClr val="000000"/>
                </a:solidFill>
                <a:uFill>
                  <a:solidFill>
                    <a:srgbClr val="ffffff"/>
                  </a:solidFill>
                </a:uFill>
                <a:latin typeface="Times New Roman"/>
              </a:rPr>
              <a:t>L</a:t>
            </a:r>
            <a:r>
              <a:rPr lang="en-GB" sz="2200" spc="-1" strike="noStrike" baseline="-33000">
                <a:solidFill>
                  <a:srgbClr val="000000"/>
                </a:solidFill>
                <a:uFill>
                  <a:solidFill>
                    <a:srgbClr val="ffffff"/>
                  </a:solidFill>
                </a:uFill>
                <a:latin typeface="Standard Symbols L"/>
              </a:rPr>
              <a:t>m</a:t>
            </a:r>
            <a:r>
              <a:rPr lang="en-GB" sz="2200" spc="-1" strike="noStrike">
                <a:solidFill>
                  <a:srgbClr val="000000"/>
                </a:solidFill>
                <a:uFill>
                  <a:solidFill>
                    <a:srgbClr val="ffffff"/>
                  </a:solidFill>
                </a:uFill>
                <a:latin typeface="Times New Roman"/>
              </a:rPr>
              <a:t> &gt;&gt; L(decay tunnel)</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3-body </a:t>
            </a:r>
            <a:r>
              <a:rPr lang="en-GB" sz="2200" spc="-1" strike="noStrike">
                <a:solidFill>
                  <a:srgbClr val="000000"/>
                </a:solidFill>
                <a:uFill>
                  <a:solidFill>
                    <a:srgbClr val="ffffff"/>
                  </a:solidFill>
                </a:uFill>
                <a:latin typeface="Times New Roman"/>
              </a:rPr>
              <a:t>but </a:t>
            </a:r>
            <a:r>
              <a:rPr b="1" lang="en-GB" sz="2200" spc="-1" strike="noStrike">
                <a:solidFill>
                  <a:srgbClr val="000000"/>
                </a:solidFill>
                <a:uFill>
                  <a:solidFill>
                    <a:srgbClr val="ffffff"/>
                  </a:solidFill>
                </a:uFill>
                <a:latin typeface="Times New Roman"/>
              </a:rPr>
              <a:t>m</a:t>
            </a:r>
            <a:r>
              <a:rPr b="1" lang="en-GB" sz="2200" spc="-1" strike="noStrike" baseline="-33000">
                <a:solidFill>
                  <a:srgbClr val="000000"/>
                </a:solidFill>
                <a:uFill>
                  <a:solidFill>
                    <a:srgbClr val="ffffff"/>
                  </a:solidFill>
                </a:uFill>
                <a:latin typeface="Standard Symbols L"/>
              </a:rPr>
              <a:t>m</a:t>
            </a:r>
            <a:r>
              <a:rPr b="1" lang="en-GB" sz="2200" spc="-1" strike="noStrike">
                <a:solidFill>
                  <a:srgbClr val="000000"/>
                </a:solidFill>
                <a:uFill>
                  <a:solidFill>
                    <a:srgbClr val="ffffff"/>
                  </a:solidFill>
                </a:uFill>
                <a:latin typeface="Times New Roman"/>
              </a:rPr>
              <a:t> ~ 0.2 m</a:t>
            </a:r>
            <a:r>
              <a:rPr b="1" lang="en-GB" sz="2200" spc="-1" strike="noStrike" baseline="-33000">
                <a:solidFill>
                  <a:srgbClr val="000000"/>
                </a:solidFill>
                <a:uFill>
                  <a:solidFill>
                    <a:srgbClr val="ffffff"/>
                  </a:solidFill>
                </a:uFill>
                <a:latin typeface="Times New Roman"/>
              </a:rPr>
              <a:t>K</a:t>
            </a:r>
            <a:r>
              <a:rPr b="1" lang="en-GB" sz="22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Times New Roman"/>
              </a:rPr>
              <a:t> e</a:t>
            </a:r>
            <a:r>
              <a:rPr lang="en-GB" sz="2200" spc="-1" strike="noStrike" baseline="33000">
                <a:solidFill>
                  <a:srgbClr val="000000"/>
                </a:solidFill>
                <a:uFill>
                  <a:solidFill>
                    <a:srgbClr val="ffffff"/>
                  </a:solidFill>
                </a:uFill>
                <a:latin typeface="Times New Roman"/>
              </a:rPr>
              <a:t>+</a:t>
            </a:r>
            <a:r>
              <a:rPr lang="en-GB" sz="2200" spc="-1" strike="noStrike" baseline="-33000">
                <a:solidFill>
                  <a:srgbClr val="000000"/>
                </a:solidFill>
                <a:uFill>
                  <a:solidFill>
                    <a:srgbClr val="ffffff"/>
                  </a:solidFill>
                </a:uFill>
                <a:latin typeface="Times New Roman"/>
              </a:rPr>
              <a:t>DIF</a:t>
            </a:r>
            <a:r>
              <a:rPr lang="en-GB" sz="2200" spc="-1" strike="noStrike" baseline="33000">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Times New Roman"/>
              </a:rPr>
              <a:t>~ 28 mrad (</a:t>
            </a:r>
            <a:r>
              <a:rPr lang="en-GB" sz="2200" spc="-1" strike="noStrike">
                <a:solidFill>
                  <a:srgbClr val="000000"/>
                </a:solidFill>
                <a:uFill>
                  <a:solidFill>
                    <a:srgbClr val="ffffff"/>
                  </a:solidFill>
                </a:uFill>
                <a:latin typeface="Times New Roman"/>
              </a:rPr>
              <a:t>e</a:t>
            </a:r>
            <a:r>
              <a:rPr lang="en-GB" sz="2200" spc="-1" strike="noStrike" baseline="33000">
                <a:solidFill>
                  <a:srgbClr val="000000"/>
                </a:solidFill>
                <a:uFill>
                  <a:solidFill>
                    <a:srgbClr val="ffffff"/>
                  </a:solidFill>
                </a:uFill>
                <a:latin typeface="Times New Roman"/>
              </a:rPr>
              <a:t>+</a:t>
            </a:r>
            <a:r>
              <a:rPr lang="en-GB" sz="2200" spc="-1" strike="noStrike" baseline="-33000">
                <a:solidFill>
                  <a:srgbClr val="000000"/>
                </a:solidFill>
                <a:uFill>
                  <a:solidFill>
                    <a:srgbClr val="ffffff"/>
                  </a:solidFill>
                </a:uFill>
                <a:latin typeface="Times New Roman"/>
              </a:rPr>
              <a:t>Ke3 </a:t>
            </a:r>
            <a:r>
              <a:rPr lang="en-GB" sz="2200" spc="-1" strike="noStrike">
                <a:solidFill>
                  <a:srgbClr val="000000"/>
                </a:solidFill>
                <a:uFill>
                  <a:solidFill>
                    <a:srgbClr val="ffffff"/>
                  </a:solidFill>
                </a:uFill>
                <a:latin typeface="Times New Roman"/>
              </a:rPr>
              <a:t>~ 88 mrad)</a:t>
            </a:r>
            <a:endParaRPr lang="en-GB" sz="1800" spc="-1" strike="noStrike">
              <a:solidFill>
                <a:srgbClr val="000000"/>
              </a:solidFill>
              <a:uFill>
                <a:solidFill>
                  <a:srgbClr val="ffffff"/>
                </a:solidFill>
              </a:uFill>
              <a:latin typeface="Times New Roman"/>
            </a:endParaRPr>
          </a:p>
          <a:p>
            <a:pPr lvl="6" marL="1512000" indent="-216000">
              <a:buClr>
                <a:srgbClr val="000000"/>
              </a:buClr>
              <a:buSzPct val="45000"/>
              <a:buFont typeface="Wingdings" charset="2"/>
              <a:buChar char=""/>
            </a:pPr>
            <a:r>
              <a:rPr b="1" lang="en-GB" sz="2200" spc="-1" strike="noStrike">
                <a:solidFill>
                  <a:srgbClr val="000000"/>
                </a:solidFill>
                <a:uFill>
                  <a:solidFill>
                    <a:srgbClr val="ffffff"/>
                  </a:solidFill>
                </a:uFill>
                <a:latin typeface="Standard Symbols L"/>
              </a:rPr>
              <a:t>n</a:t>
            </a:r>
            <a:r>
              <a:rPr b="1" lang="en-GB" sz="2200" spc="-1" strike="noStrike" baseline="-33000">
                <a:solidFill>
                  <a:srgbClr val="000000"/>
                </a:solidFill>
                <a:uFill>
                  <a:solidFill>
                    <a:srgbClr val="ffffff"/>
                  </a:solidFill>
                </a:uFill>
                <a:latin typeface="Times New Roman"/>
              </a:rPr>
              <a:t>e, </a:t>
            </a:r>
            <a:r>
              <a:rPr b="1" lang="en-GB" sz="2200" spc="-1" strike="noStrike" baseline="33000">
                <a:solidFill>
                  <a:srgbClr val="000000"/>
                </a:solidFill>
                <a:uFill>
                  <a:solidFill>
                    <a:srgbClr val="ffffff"/>
                  </a:solidFill>
                </a:uFill>
                <a:latin typeface="Times New Roman"/>
              </a:rPr>
              <a:t>CC,DIF </a:t>
            </a:r>
            <a:r>
              <a:rPr b="1" lang="en-GB" sz="2200" spc="-1" strike="noStrike">
                <a:solidFill>
                  <a:srgbClr val="000000"/>
                </a:solidFill>
                <a:uFill>
                  <a:solidFill>
                    <a:srgbClr val="ffffff"/>
                  </a:solidFill>
                </a:uFill>
                <a:latin typeface="Times New Roman"/>
              </a:rPr>
              <a:t>~ 3.3% → </a:t>
            </a:r>
            <a:r>
              <a:rPr b="1" lang="en-GB" sz="2200" spc="-1" strike="noStrike">
                <a:solidFill>
                  <a:srgbClr val="ff3333"/>
                </a:solidFill>
                <a:uFill>
                  <a:solidFill>
                    <a:srgbClr val="ffffff"/>
                  </a:solidFill>
                </a:uFill>
                <a:latin typeface="Times New Roman"/>
              </a:rPr>
              <a:t>~ </a:t>
            </a:r>
            <a:r>
              <a:rPr b="1" lang="en-GB" sz="2200" spc="-1" strike="noStrike">
                <a:solidFill>
                  <a:srgbClr val="ff3333"/>
                </a:solidFill>
                <a:uFill>
                  <a:solidFill>
                    <a:srgbClr val="ffffff"/>
                  </a:solidFill>
                </a:uFill>
                <a:latin typeface="Times New Roman"/>
              </a:rPr>
              <a:t>all </a:t>
            </a:r>
            <a:r>
              <a:rPr b="1" lang="en-GB" sz="2200" spc="-1" strike="noStrike">
                <a:solidFill>
                  <a:srgbClr val="ff3333"/>
                </a:solidFill>
                <a:uFill>
                  <a:solidFill>
                    <a:srgbClr val="ffffff"/>
                  </a:solidFill>
                </a:uFill>
                <a:latin typeface="Standard Symbols L"/>
              </a:rPr>
              <a:t>n</a:t>
            </a:r>
            <a:r>
              <a:rPr b="1" lang="en-GB" sz="2200" spc="-1" strike="noStrike" baseline="-33000">
                <a:solidFill>
                  <a:srgbClr val="ff3333"/>
                </a:solidFill>
                <a:uFill>
                  <a:solidFill>
                    <a:srgbClr val="ffffff"/>
                  </a:solidFill>
                </a:uFill>
                <a:latin typeface="Times New Roman"/>
              </a:rPr>
              <a:t>e</a:t>
            </a:r>
            <a:r>
              <a:rPr b="1" lang="en-GB" sz="2200" spc="-1" strike="noStrike">
                <a:solidFill>
                  <a:srgbClr val="ff3333"/>
                </a:solidFill>
                <a:uFill>
                  <a:solidFill>
                    <a:srgbClr val="ffffff"/>
                  </a:solidFill>
                </a:uFill>
                <a:latin typeface="Times New Roman"/>
              </a:rPr>
              <a:t> are from K</a:t>
            </a:r>
            <a:r>
              <a:rPr b="1" lang="en-GB" sz="2200" spc="-1" strike="noStrike" baseline="-33000">
                <a:solidFill>
                  <a:srgbClr val="ff3333"/>
                </a:solidFill>
                <a:uFill>
                  <a:solidFill>
                    <a:srgbClr val="ffffff"/>
                  </a:solidFill>
                </a:uFill>
                <a:latin typeface="Times New Roman"/>
              </a:rPr>
              <a:t>e3</a:t>
            </a:r>
            <a:endParaRPr lang="en-GB" sz="1800" spc="-1" strike="noStrike">
              <a:solidFill>
                <a:srgbClr val="000000"/>
              </a:solidFill>
              <a:uFill>
                <a:solidFill>
                  <a:srgbClr val="ffffff"/>
                </a:solidFill>
              </a:uFill>
              <a:latin typeface="Times New Roman"/>
            </a:endParaRPr>
          </a:p>
        </p:txBody>
      </p:sp>
      <p:sp>
        <p:nvSpPr>
          <p:cNvPr id="637" name="CustomShape 3"/>
          <p:cNvSpPr/>
          <p:nvPr/>
        </p:nvSpPr>
        <p:spPr>
          <a:xfrm>
            <a:off x="288000" y="3852000"/>
            <a:ext cx="8640000" cy="3384000"/>
          </a:xfrm>
          <a:prstGeom prst="rect">
            <a:avLst/>
          </a:prstGeom>
          <a:solidFill>
            <a:srgbClr val="ffffcc"/>
          </a:solidFill>
          <a:ln>
            <a:noFill/>
          </a:ln>
        </p:spPr>
        <p:style>
          <a:lnRef idx="0"/>
          <a:fillRef idx="0"/>
          <a:effectRef idx="0"/>
          <a:fontRef idx="minor"/>
        </p:style>
      </p:sp>
      <p:sp>
        <p:nvSpPr>
          <p:cNvPr id="638" name="CustomShape 4"/>
          <p:cNvSpPr/>
          <p:nvPr/>
        </p:nvSpPr>
        <p:spPr>
          <a:xfrm>
            <a:off x="7713720" y="4136400"/>
            <a:ext cx="484560" cy="1366200"/>
          </a:xfrm>
          <a:prstGeom prst="rect">
            <a:avLst/>
          </a:prstGeom>
          <a:solidFill>
            <a:srgbClr val="808080"/>
          </a:solidFill>
          <a:ln>
            <a:noFill/>
          </a:ln>
        </p:spPr>
        <p:style>
          <a:lnRef idx="0"/>
          <a:fillRef idx="0"/>
          <a:effectRef idx="0"/>
          <a:fontRef idx="minor"/>
        </p:style>
        <p:txBody>
          <a:bodyPr lIns="90000" rIns="90000" tIns="45000" bIns="45000" anchor="ctr"/>
          <a:p>
            <a:pPr algn="ctr"/>
            <a:r>
              <a:rPr lang="en-GB" sz="1800" spc="-1" strike="noStrike">
                <a:solidFill>
                  <a:srgbClr val="000000"/>
                </a:solidFill>
                <a:uFill>
                  <a:solidFill>
                    <a:srgbClr val="ffffff"/>
                  </a:solidFill>
                </a:uFill>
                <a:latin typeface="Times New Roman"/>
              </a:rPr>
              <a:t>D</a:t>
            </a:r>
            <a:endParaRPr lang="en-GB" sz="1800" spc="-1" strike="noStrike">
              <a:solidFill>
                <a:srgbClr val="000000"/>
              </a:solidFill>
              <a:uFill>
                <a:solidFill>
                  <a:srgbClr val="ffffff"/>
                </a:solidFill>
              </a:uFill>
              <a:latin typeface="Times New Roman"/>
            </a:endParaRPr>
          </a:p>
          <a:p>
            <a:pPr algn="ctr"/>
            <a:r>
              <a:rPr lang="en-GB" sz="1800" spc="-1" strike="noStrike">
                <a:solidFill>
                  <a:srgbClr val="000000"/>
                </a:solidFill>
                <a:uFill>
                  <a:solidFill>
                    <a:srgbClr val="ffffff"/>
                  </a:solidFill>
                </a:uFill>
                <a:latin typeface="Times New Roman"/>
              </a:rPr>
              <a:t>U</a:t>
            </a:r>
            <a:endParaRPr lang="en-GB" sz="1800" spc="-1" strike="noStrike">
              <a:solidFill>
                <a:srgbClr val="000000"/>
              </a:solidFill>
              <a:uFill>
                <a:solidFill>
                  <a:srgbClr val="ffffff"/>
                </a:solidFill>
              </a:uFill>
              <a:latin typeface="Times New Roman"/>
            </a:endParaRPr>
          </a:p>
          <a:p>
            <a:pPr algn="ctr"/>
            <a:r>
              <a:rPr lang="en-GB" sz="1800" spc="-1" strike="noStrike">
                <a:solidFill>
                  <a:srgbClr val="000000"/>
                </a:solidFill>
                <a:uFill>
                  <a:solidFill>
                    <a:srgbClr val="ffffff"/>
                  </a:solidFill>
                </a:uFill>
                <a:latin typeface="Times New Roman"/>
              </a:rPr>
              <a:t>M</a:t>
            </a:r>
            <a:endParaRPr lang="en-GB" sz="1800" spc="-1" strike="noStrike">
              <a:solidFill>
                <a:srgbClr val="000000"/>
              </a:solidFill>
              <a:uFill>
                <a:solidFill>
                  <a:srgbClr val="ffffff"/>
                </a:solidFill>
              </a:uFill>
              <a:latin typeface="Times New Roman"/>
            </a:endParaRPr>
          </a:p>
          <a:p>
            <a:pPr algn="ctr"/>
            <a:r>
              <a:rPr lang="en-GB" sz="1800" spc="-1" strike="noStrike">
                <a:solidFill>
                  <a:srgbClr val="000000"/>
                </a:solidFill>
                <a:uFill>
                  <a:solidFill>
                    <a:srgbClr val="ffffff"/>
                  </a:solidFill>
                </a:uFill>
                <a:latin typeface="Times New Roman"/>
              </a:rPr>
              <a:t>P</a:t>
            </a:r>
            <a:endParaRPr lang="en-GB" sz="1800" spc="-1" strike="noStrike">
              <a:solidFill>
                <a:srgbClr val="000000"/>
              </a:solidFill>
              <a:uFill>
                <a:solidFill>
                  <a:srgbClr val="ffffff"/>
                </a:solidFill>
              </a:uFill>
              <a:latin typeface="Times New Roman"/>
            </a:endParaRPr>
          </a:p>
        </p:txBody>
      </p:sp>
      <p:sp>
        <p:nvSpPr>
          <p:cNvPr id="639" name="CustomShape 5"/>
          <p:cNvSpPr/>
          <p:nvPr/>
        </p:nvSpPr>
        <p:spPr>
          <a:xfrm>
            <a:off x="916560" y="4172760"/>
            <a:ext cx="6689880" cy="173520"/>
          </a:xfrm>
          <a:prstGeom prst="rect">
            <a:avLst/>
          </a:prstGeom>
          <a:solidFill>
            <a:srgbClr val="cfe7e5"/>
          </a:solidFill>
          <a:ln>
            <a:solidFill>
              <a:srgbClr val="808080"/>
            </a:solidFill>
          </a:ln>
        </p:spPr>
        <p:style>
          <a:lnRef idx="0"/>
          <a:fillRef idx="0"/>
          <a:effectRef idx="0"/>
          <a:fontRef idx="minor"/>
        </p:style>
      </p:sp>
      <p:sp>
        <p:nvSpPr>
          <p:cNvPr id="640" name="CustomShape 6"/>
          <p:cNvSpPr/>
          <p:nvPr/>
        </p:nvSpPr>
        <p:spPr>
          <a:xfrm>
            <a:off x="916560" y="5266440"/>
            <a:ext cx="6689880" cy="173520"/>
          </a:xfrm>
          <a:prstGeom prst="rect">
            <a:avLst/>
          </a:prstGeom>
          <a:solidFill>
            <a:srgbClr val="cfe7e5"/>
          </a:solidFill>
          <a:ln>
            <a:solidFill>
              <a:srgbClr val="808080"/>
            </a:solidFill>
          </a:ln>
        </p:spPr>
        <p:style>
          <a:lnRef idx="0"/>
          <a:fillRef idx="0"/>
          <a:effectRef idx="0"/>
          <a:fontRef idx="minor"/>
        </p:style>
      </p:sp>
      <p:sp>
        <p:nvSpPr>
          <p:cNvPr id="641" name="CustomShape 7"/>
          <p:cNvSpPr/>
          <p:nvPr/>
        </p:nvSpPr>
        <p:spPr>
          <a:xfrm>
            <a:off x="793440" y="4733640"/>
            <a:ext cx="360" cy="173520"/>
          </a:xfrm>
          <a:prstGeom prst="rect">
            <a:avLst/>
          </a:prstGeom>
          <a:solidFill>
            <a:srgbClr val="cfe7e5"/>
          </a:solidFill>
          <a:ln w="54720">
            <a:solidFill>
              <a:srgbClr val="333333"/>
            </a:solidFill>
            <a:round/>
          </a:ln>
        </p:spPr>
        <p:style>
          <a:lnRef idx="0"/>
          <a:fillRef idx="0"/>
          <a:effectRef idx="0"/>
          <a:fontRef idx="minor"/>
        </p:style>
      </p:sp>
      <p:sp>
        <p:nvSpPr>
          <p:cNvPr id="642" name="Line 8"/>
          <p:cNvSpPr/>
          <p:nvPr/>
        </p:nvSpPr>
        <p:spPr>
          <a:xfrm flipV="1">
            <a:off x="793440" y="4618080"/>
            <a:ext cx="2583720" cy="115560"/>
          </a:xfrm>
          <a:prstGeom prst="line">
            <a:avLst/>
          </a:prstGeom>
          <a:ln>
            <a:solidFill>
              <a:srgbClr val="000000"/>
            </a:solidFill>
            <a:tailEnd len="med" type="triangle" w="med"/>
          </a:ln>
        </p:spPr>
        <p:style>
          <a:lnRef idx="0"/>
          <a:fillRef idx="0"/>
          <a:effectRef idx="0"/>
          <a:fontRef idx="minor"/>
        </p:style>
      </p:sp>
      <p:sp>
        <p:nvSpPr>
          <p:cNvPr id="643" name="Line 9"/>
          <p:cNvSpPr/>
          <p:nvPr/>
        </p:nvSpPr>
        <p:spPr>
          <a:xfrm flipV="1">
            <a:off x="3377160" y="4068000"/>
            <a:ext cx="3427920" cy="550080"/>
          </a:xfrm>
          <a:prstGeom prst="line">
            <a:avLst/>
          </a:prstGeom>
          <a:ln>
            <a:solidFill>
              <a:srgbClr val="0000ff"/>
            </a:solidFill>
            <a:tailEnd len="med" type="triangle" w="med"/>
          </a:ln>
        </p:spPr>
        <p:style>
          <a:lnRef idx="0"/>
          <a:fillRef idx="0"/>
          <a:effectRef idx="0"/>
          <a:fontRef idx="minor"/>
        </p:style>
      </p:sp>
      <p:sp>
        <p:nvSpPr>
          <p:cNvPr id="644" name="Line 10"/>
          <p:cNvSpPr/>
          <p:nvPr/>
        </p:nvSpPr>
        <p:spPr>
          <a:xfrm>
            <a:off x="3377160" y="4618080"/>
            <a:ext cx="5305320" cy="115560"/>
          </a:xfrm>
          <a:prstGeom prst="line">
            <a:avLst/>
          </a:prstGeom>
          <a:ln>
            <a:solidFill>
              <a:srgbClr val="000000"/>
            </a:solidFill>
            <a:custDash/>
          </a:ln>
        </p:spPr>
        <p:style>
          <a:lnRef idx="0"/>
          <a:fillRef idx="0"/>
          <a:effectRef idx="0"/>
          <a:fontRef idx="minor"/>
        </p:style>
      </p:sp>
      <p:sp>
        <p:nvSpPr>
          <p:cNvPr id="645" name="TextShape 11"/>
          <p:cNvSpPr txBox="1"/>
          <p:nvPr/>
        </p:nvSpPr>
        <p:spPr>
          <a:xfrm>
            <a:off x="1224720" y="4502520"/>
            <a:ext cx="61488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646" name="TextShape 12"/>
          <p:cNvSpPr txBox="1"/>
          <p:nvPr/>
        </p:nvSpPr>
        <p:spPr>
          <a:xfrm>
            <a:off x="6499800" y="4113720"/>
            <a:ext cx="1153440" cy="389160"/>
          </a:xfrm>
          <a:prstGeom prst="rect">
            <a:avLst/>
          </a:prstGeom>
          <a:noFill/>
          <a:ln>
            <a:noFill/>
          </a:ln>
        </p:spPr>
        <p:txBody>
          <a:bodyPr lIns="90000" rIns="90000" tIns="45000" bIns="45000"/>
          <a:p>
            <a:r>
              <a:rPr lang="en-GB" sz="1800" spc="-1" strike="noStrike">
                <a:solidFill>
                  <a:srgbClr val="0000ff"/>
                </a:solidFill>
                <a:uFill>
                  <a:solidFill>
                    <a:srgbClr val="ffffff"/>
                  </a:solidFill>
                </a:uFill>
                <a:latin typeface="Standard Symbols L"/>
              </a:rPr>
              <a:t>m</a:t>
            </a:r>
            <a:r>
              <a:rPr lang="en-GB" sz="1800" spc="-1" strike="noStrike" baseline="101000">
                <a:solidFill>
                  <a:srgbClr val="0000ff"/>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647" name="TextShape 13"/>
          <p:cNvSpPr txBox="1"/>
          <p:nvPr/>
        </p:nvSpPr>
        <p:spPr>
          <a:xfrm>
            <a:off x="8298360" y="4444200"/>
            <a:ext cx="615240" cy="45612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n</a:t>
            </a:r>
            <a:r>
              <a:rPr lang="en-GB" sz="1800" spc="-1" strike="noStrike" baseline="-101000">
                <a:solidFill>
                  <a:srgbClr val="000000"/>
                </a:solidFill>
                <a:uFill>
                  <a:solidFill>
                    <a:srgbClr val="ffffff"/>
                  </a:solidFill>
                </a:uFill>
                <a:latin typeface="Standard Symbols L"/>
              </a:rPr>
              <a:t>m</a:t>
            </a:r>
            <a:endParaRPr lang="en-GB" sz="1800" spc="-1" strike="noStrike">
              <a:solidFill>
                <a:srgbClr val="000000"/>
              </a:solidFill>
              <a:uFill>
                <a:solidFill>
                  <a:srgbClr val="ffffff"/>
                </a:solidFill>
              </a:uFill>
              <a:latin typeface="Times New Roman"/>
            </a:endParaRPr>
          </a:p>
        </p:txBody>
      </p:sp>
      <p:sp>
        <p:nvSpPr>
          <p:cNvPr id="648" name="TextShape 14"/>
          <p:cNvSpPr txBox="1"/>
          <p:nvPr/>
        </p:nvSpPr>
        <p:spPr>
          <a:xfrm>
            <a:off x="1147680" y="4150080"/>
            <a:ext cx="1307520" cy="34488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tagger</a:t>
            </a:r>
            <a:endParaRPr lang="en-GB" sz="1800" spc="-1" strike="noStrike">
              <a:solidFill>
                <a:srgbClr val="000000"/>
              </a:solidFill>
              <a:uFill>
                <a:solidFill>
                  <a:srgbClr val="ffffff"/>
                </a:solidFill>
              </a:uFill>
              <a:latin typeface="Times New Roman"/>
            </a:endParaRPr>
          </a:p>
        </p:txBody>
      </p:sp>
      <p:sp>
        <p:nvSpPr>
          <p:cNvPr id="649" name="CustomShape 15"/>
          <p:cNvSpPr/>
          <p:nvPr/>
        </p:nvSpPr>
        <p:spPr>
          <a:xfrm>
            <a:off x="7704360" y="5602680"/>
            <a:ext cx="485280" cy="1359360"/>
          </a:xfrm>
          <a:prstGeom prst="rect">
            <a:avLst/>
          </a:prstGeom>
          <a:solidFill>
            <a:srgbClr val="808080"/>
          </a:solidFill>
          <a:ln>
            <a:noFill/>
          </a:ln>
        </p:spPr>
        <p:style>
          <a:lnRef idx="0"/>
          <a:fillRef idx="0"/>
          <a:effectRef idx="0"/>
          <a:fontRef idx="minor"/>
        </p:style>
        <p:txBody>
          <a:bodyPr lIns="90000" rIns="90000" tIns="45000" bIns="45000" anchor="ctr"/>
          <a:p>
            <a:pPr algn="ctr"/>
            <a:r>
              <a:rPr lang="en-GB" sz="1800" spc="-1" strike="noStrike">
                <a:solidFill>
                  <a:srgbClr val="000000"/>
                </a:solidFill>
                <a:uFill>
                  <a:solidFill>
                    <a:srgbClr val="ffffff"/>
                  </a:solidFill>
                </a:uFill>
                <a:latin typeface="Times New Roman"/>
              </a:rPr>
              <a:t>D</a:t>
            </a:r>
            <a:endParaRPr lang="en-GB" sz="1800" spc="-1" strike="noStrike">
              <a:solidFill>
                <a:srgbClr val="000000"/>
              </a:solidFill>
              <a:uFill>
                <a:solidFill>
                  <a:srgbClr val="ffffff"/>
                </a:solidFill>
              </a:uFill>
              <a:latin typeface="Times New Roman"/>
            </a:endParaRPr>
          </a:p>
          <a:p>
            <a:pPr algn="ctr"/>
            <a:r>
              <a:rPr lang="en-GB" sz="1800" spc="-1" strike="noStrike">
                <a:solidFill>
                  <a:srgbClr val="000000"/>
                </a:solidFill>
                <a:uFill>
                  <a:solidFill>
                    <a:srgbClr val="ffffff"/>
                  </a:solidFill>
                </a:uFill>
                <a:latin typeface="Times New Roman"/>
              </a:rPr>
              <a:t>U</a:t>
            </a:r>
            <a:endParaRPr lang="en-GB" sz="1800" spc="-1" strike="noStrike">
              <a:solidFill>
                <a:srgbClr val="000000"/>
              </a:solidFill>
              <a:uFill>
                <a:solidFill>
                  <a:srgbClr val="ffffff"/>
                </a:solidFill>
              </a:uFill>
              <a:latin typeface="Times New Roman"/>
            </a:endParaRPr>
          </a:p>
          <a:p>
            <a:pPr algn="ctr"/>
            <a:r>
              <a:rPr lang="en-GB" sz="1800" spc="-1" strike="noStrike">
                <a:solidFill>
                  <a:srgbClr val="000000"/>
                </a:solidFill>
                <a:uFill>
                  <a:solidFill>
                    <a:srgbClr val="ffffff"/>
                  </a:solidFill>
                </a:uFill>
                <a:latin typeface="Times New Roman"/>
              </a:rPr>
              <a:t>M</a:t>
            </a:r>
            <a:endParaRPr lang="en-GB" sz="1800" spc="-1" strike="noStrike">
              <a:solidFill>
                <a:srgbClr val="000000"/>
              </a:solidFill>
              <a:uFill>
                <a:solidFill>
                  <a:srgbClr val="ffffff"/>
                </a:solidFill>
              </a:uFill>
              <a:latin typeface="Times New Roman"/>
            </a:endParaRPr>
          </a:p>
          <a:p>
            <a:pPr algn="ctr"/>
            <a:r>
              <a:rPr lang="en-GB" sz="1800" spc="-1" strike="noStrike">
                <a:solidFill>
                  <a:srgbClr val="000000"/>
                </a:solidFill>
                <a:uFill>
                  <a:solidFill>
                    <a:srgbClr val="ffffff"/>
                  </a:solidFill>
                </a:uFill>
                <a:latin typeface="Times New Roman"/>
              </a:rPr>
              <a:t>P</a:t>
            </a:r>
            <a:endParaRPr lang="en-GB" sz="1800" spc="-1" strike="noStrike">
              <a:solidFill>
                <a:srgbClr val="000000"/>
              </a:solidFill>
              <a:uFill>
                <a:solidFill>
                  <a:srgbClr val="ffffff"/>
                </a:solidFill>
              </a:uFill>
              <a:latin typeface="Times New Roman"/>
            </a:endParaRPr>
          </a:p>
        </p:txBody>
      </p:sp>
      <p:sp>
        <p:nvSpPr>
          <p:cNvPr id="650" name="CustomShape 16"/>
          <p:cNvSpPr/>
          <p:nvPr/>
        </p:nvSpPr>
        <p:spPr>
          <a:xfrm>
            <a:off x="905400" y="5638680"/>
            <a:ext cx="6691680" cy="172800"/>
          </a:xfrm>
          <a:prstGeom prst="rect">
            <a:avLst/>
          </a:prstGeom>
          <a:solidFill>
            <a:srgbClr val="cfe7e5"/>
          </a:solidFill>
          <a:ln>
            <a:solidFill>
              <a:srgbClr val="808080"/>
            </a:solidFill>
          </a:ln>
        </p:spPr>
        <p:style>
          <a:lnRef idx="0"/>
          <a:fillRef idx="0"/>
          <a:effectRef idx="0"/>
          <a:fontRef idx="minor"/>
        </p:style>
      </p:sp>
      <p:sp>
        <p:nvSpPr>
          <p:cNvPr id="651" name="CustomShape 17"/>
          <p:cNvSpPr/>
          <p:nvPr/>
        </p:nvSpPr>
        <p:spPr>
          <a:xfrm>
            <a:off x="905400" y="6726960"/>
            <a:ext cx="6691680" cy="172800"/>
          </a:xfrm>
          <a:prstGeom prst="rect">
            <a:avLst/>
          </a:prstGeom>
          <a:solidFill>
            <a:srgbClr val="cfe7e5"/>
          </a:solidFill>
          <a:ln>
            <a:solidFill>
              <a:srgbClr val="808080"/>
            </a:solidFill>
          </a:ln>
        </p:spPr>
        <p:style>
          <a:lnRef idx="0"/>
          <a:fillRef idx="0"/>
          <a:effectRef idx="0"/>
          <a:fontRef idx="minor"/>
        </p:style>
      </p:sp>
      <p:sp>
        <p:nvSpPr>
          <p:cNvPr id="652" name="CustomShape 18"/>
          <p:cNvSpPr/>
          <p:nvPr/>
        </p:nvSpPr>
        <p:spPr>
          <a:xfrm>
            <a:off x="781560" y="6196680"/>
            <a:ext cx="360" cy="173160"/>
          </a:xfrm>
          <a:prstGeom prst="rect">
            <a:avLst/>
          </a:prstGeom>
          <a:solidFill>
            <a:srgbClr val="cfe7e5"/>
          </a:solidFill>
          <a:ln w="54720">
            <a:solidFill>
              <a:srgbClr val="333333"/>
            </a:solidFill>
            <a:round/>
          </a:ln>
        </p:spPr>
        <p:style>
          <a:lnRef idx="0"/>
          <a:fillRef idx="0"/>
          <a:effectRef idx="0"/>
          <a:fontRef idx="minor"/>
        </p:style>
      </p:sp>
      <p:sp>
        <p:nvSpPr>
          <p:cNvPr id="653" name="Line 19"/>
          <p:cNvSpPr/>
          <p:nvPr/>
        </p:nvSpPr>
        <p:spPr>
          <a:xfrm flipV="1">
            <a:off x="781920" y="6123960"/>
            <a:ext cx="1409400" cy="73080"/>
          </a:xfrm>
          <a:prstGeom prst="line">
            <a:avLst/>
          </a:prstGeom>
          <a:ln>
            <a:solidFill>
              <a:srgbClr val="000000"/>
            </a:solidFill>
            <a:tailEnd len="med" type="triangle" w="med"/>
          </a:ln>
        </p:spPr>
        <p:style>
          <a:lnRef idx="0"/>
          <a:fillRef idx="0"/>
          <a:effectRef idx="0"/>
          <a:fontRef idx="minor"/>
        </p:style>
      </p:sp>
      <p:sp>
        <p:nvSpPr>
          <p:cNvPr id="654" name="TextShape 20"/>
          <p:cNvSpPr txBox="1"/>
          <p:nvPr/>
        </p:nvSpPr>
        <p:spPr>
          <a:xfrm>
            <a:off x="1213200" y="5943960"/>
            <a:ext cx="61524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655" name="TextShape 21"/>
          <p:cNvSpPr txBox="1"/>
          <p:nvPr/>
        </p:nvSpPr>
        <p:spPr>
          <a:xfrm>
            <a:off x="3945600" y="6060240"/>
            <a:ext cx="1153800" cy="389160"/>
          </a:xfrm>
          <a:prstGeom prst="rect">
            <a:avLst/>
          </a:prstGeom>
          <a:noFill/>
          <a:ln>
            <a:noFill/>
          </a:ln>
        </p:spPr>
        <p:txBody>
          <a:bodyPr lIns="90000" rIns="90000" tIns="45000" bIns="45000"/>
          <a:p>
            <a:r>
              <a:rPr lang="en-GB" sz="1800" spc="-1" strike="noStrike">
                <a:solidFill>
                  <a:srgbClr val="0000ff"/>
                </a:solidFill>
                <a:uFill>
                  <a:solidFill>
                    <a:srgbClr val="ffffff"/>
                  </a:solidFill>
                </a:uFill>
                <a:latin typeface="Standard Symbols L"/>
              </a:rPr>
              <a:t>m</a:t>
            </a:r>
            <a:r>
              <a:rPr lang="en-GB" sz="1800" spc="-1" strike="noStrike" baseline="101000">
                <a:solidFill>
                  <a:srgbClr val="0000ff"/>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656" name="TextShape 22"/>
          <p:cNvSpPr txBox="1"/>
          <p:nvPr/>
        </p:nvSpPr>
        <p:spPr>
          <a:xfrm>
            <a:off x="1135800" y="5616360"/>
            <a:ext cx="1307880" cy="34488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tagger</a:t>
            </a:r>
            <a:endParaRPr lang="en-GB" sz="1800" spc="-1" strike="noStrike">
              <a:solidFill>
                <a:srgbClr val="000000"/>
              </a:solidFill>
              <a:uFill>
                <a:solidFill>
                  <a:srgbClr val="ffffff"/>
                </a:solidFill>
              </a:uFill>
              <a:latin typeface="Times New Roman"/>
            </a:endParaRPr>
          </a:p>
        </p:txBody>
      </p:sp>
      <p:sp>
        <p:nvSpPr>
          <p:cNvPr id="657" name="Line 23"/>
          <p:cNvSpPr/>
          <p:nvPr/>
        </p:nvSpPr>
        <p:spPr>
          <a:xfrm>
            <a:off x="2130480" y="6123960"/>
            <a:ext cx="4858560" cy="430560"/>
          </a:xfrm>
          <a:prstGeom prst="line">
            <a:avLst/>
          </a:prstGeom>
          <a:ln>
            <a:solidFill>
              <a:srgbClr val="0000ff"/>
            </a:solidFill>
            <a:tailEnd len="med" type="triangle" w="med"/>
          </a:ln>
        </p:spPr>
        <p:style>
          <a:lnRef idx="0"/>
          <a:fillRef idx="0"/>
          <a:effectRef idx="0"/>
          <a:fontRef idx="minor"/>
        </p:style>
      </p:sp>
      <p:sp>
        <p:nvSpPr>
          <p:cNvPr id="658" name="Line 24"/>
          <p:cNvSpPr/>
          <p:nvPr/>
        </p:nvSpPr>
        <p:spPr>
          <a:xfrm>
            <a:off x="6989040" y="6554160"/>
            <a:ext cx="545400" cy="271800"/>
          </a:xfrm>
          <a:prstGeom prst="line">
            <a:avLst/>
          </a:prstGeom>
          <a:ln>
            <a:solidFill>
              <a:srgbClr val="ff3333"/>
            </a:solidFill>
            <a:tailEnd len="med" type="triangle" w="med"/>
          </a:ln>
        </p:spPr>
        <p:style>
          <a:lnRef idx="0"/>
          <a:fillRef idx="0"/>
          <a:effectRef idx="0"/>
          <a:fontRef idx="minor"/>
        </p:style>
      </p:sp>
      <p:sp>
        <p:nvSpPr>
          <p:cNvPr id="659" name="TextShape 25"/>
          <p:cNvSpPr txBox="1"/>
          <p:nvPr/>
        </p:nvSpPr>
        <p:spPr>
          <a:xfrm>
            <a:off x="6988680" y="6693120"/>
            <a:ext cx="422280" cy="564480"/>
          </a:xfrm>
          <a:prstGeom prst="rect">
            <a:avLst/>
          </a:prstGeom>
          <a:noFill/>
          <a:ln>
            <a:noFill/>
          </a:ln>
        </p:spPr>
        <p:txBody>
          <a:bodyPr lIns="90000" rIns="90000" tIns="45000" bIns="45000"/>
          <a:p>
            <a:r>
              <a:rPr lang="en-GB" sz="1800" spc="-1" strike="noStrike">
                <a:solidFill>
                  <a:srgbClr val="ff0000"/>
                </a:solidFill>
                <a:uFill>
                  <a:solidFill>
                    <a:srgbClr val="ffffff"/>
                  </a:solidFill>
                </a:uFill>
                <a:latin typeface="Times New Roman"/>
              </a:rPr>
              <a:t>e</a:t>
            </a:r>
            <a:r>
              <a:rPr lang="en-GB" sz="1800" spc="-1" strike="noStrike" baseline="101000">
                <a:solidFill>
                  <a:srgbClr val="ff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660" name="Line 26"/>
          <p:cNvSpPr/>
          <p:nvPr/>
        </p:nvSpPr>
        <p:spPr>
          <a:xfrm flipV="1">
            <a:off x="6989040" y="6373080"/>
            <a:ext cx="1635840" cy="181080"/>
          </a:xfrm>
          <a:prstGeom prst="line">
            <a:avLst/>
          </a:prstGeom>
          <a:ln>
            <a:solidFill>
              <a:srgbClr val="000000"/>
            </a:solidFill>
            <a:custDash/>
          </a:ln>
        </p:spPr>
        <p:style>
          <a:lnRef idx="0"/>
          <a:fillRef idx="0"/>
          <a:effectRef idx="0"/>
          <a:fontRef idx="minor"/>
        </p:style>
      </p:sp>
      <p:sp>
        <p:nvSpPr>
          <p:cNvPr id="661" name="Line 27"/>
          <p:cNvSpPr/>
          <p:nvPr/>
        </p:nvSpPr>
        <p:spPr>
          <a:xfrm>
            <a:off x="6958800" y="6554160"/>
            <a:ext cx="1666080" cy="90720"/>
          </a:xfrm>
          <a:prstGeom prst="line">
            <a:avLst/>
          </a:prstGeom>
          <a:ln>
            <a:solidFill>
              <a:srgbClr val="000000"/>
            </a:solidFill>
            <a:custDash/>
          </a:ln>
        </p:spPr>
        <p:style>
          <a:lnRef idx="0"/>
          <a:fillRef idx="0"/>
          <a:effectRef idx="0"/>
          <a:fontRef idx="minor"/>
        </p:style>
      </p:sp>
      <p:sp>
        <p:nvSpPr>
          <p:cNvPr id="662" name="TextShape 28"/>
          <p:cNvSpPr txBox="1"/>
          <p:nvPr/>
        </p:nvSpPr>
        <p:spPr>
          <a:xfrm>
            <a:off x="8312760" y="6090480"/>
            <a:ext cx="615240" cy="4467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n</a:t>
            </a:r>
            <a:r>
              <a:rPr lang="en-GB" sz="1800" spc="-1" strike="noStrike" baseline="-101000">
                <a:solidFill>
                  <a:srgbClr val="000000"/>
                </a:solidFill>
                <a:uFill>
                  <a:solidFill>
                    <a:srgbClr val="ffffff"/>
                  </a:solidFill>
                </a:uFill>
                <a:latin typeface="Times New Roman"/>
              </a:rPr>
              <a:t>e</a:t>
            </a:r>
            <a:endParaRPr lang="en-GB" sz="1800" spc="-1" strike="noStrike">
              <a:solidFill>
                <a:srgbClr val="000000"/>
              </a:solidFill>
              <a:uFill>
                <a:solidFill>
                  <a:srgbClr val="ffffff"/>
                </a:solidFill>
              </a:uFill>
              <a:latin typeface="Times New Roman"/>
            </a:endParaRPr>
          </a:p>
        </p:txBody>
      </p:sp>
      <p:sp>
        <p:nvSpPr>
          <p:cNvPr id="663" name="TextShape 29"/>
          <p:cNvSpPr txBox="1"/>
          <p:nvPr/>
        </p:nvSpPr>
        <p:spPr>
          <a:xfrm>
            <a:off x="8301600" y="6611760"/>
            <a:ext cx="614880" cy="45612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n</a:t>
            </a:r>
            <a:r>
              <a:rPr lang="en-GB" sz="1800" spc="-1" strike="noStrike" baseline="-101000">
                <a:solidFill>
                  <a:srgbClr val="000000"/>
                </a:solidFill>
                <a:uFill>
                  <a:solidFill>
                    <a:srgbClr val="ffffff"/>
                  </a:solidFill>
                </a:uFill>
                <a:latin typeface="Standard Symbols L"/>
              </a:rPr>
              <a:t>m</a:t>
            </a:r>
            <a:endParaRPr lang="en-GB" sz="1800" spc="-1" strike="noStrike">
              <a:solidFill>
                <a:srgbClr val="000000"/>
              </a:solidFill>
              <a:uFill>
                <a:solidFill>
                  <a:srgbClr val="ffffff"/>
                </a:solidFill>
              </a:uFill>
              <a:latin typeface="Times New Roman"/>
            </a:endParaRPr>
          </a:p>
        </p:txBody>
      </p:sp>
      <p:sp>
        <p:nvSpPr>
          <p:cNvPr id="664" name="Line 30"/>
          <p:cNvSpPr/>
          <p:nvPr/>
        </p:nvSpPr>
        <p:spPr>
          <a:xfrm>
            <a:off x="8352000" y="6690240"/>
            <a:ext cx="121320" cy="0"/>
          </a:xfrm>
          <a:prstGeom prst="line">
            <a:avLst/>
          </a:prstGeom>
          <a:ln>
            <a:solidFill>
              <a:srgbClr val="000000"/>
            </a:solidFill>
          </a:ln>
        </p:spPr>
        <p:style>
          <a:lnRef idx="0"/>
          <a:fillRef idx="0"/>
          <a:effectRef idx="0"/>
          <a:fontRef idx="minor"/>
        </p:style>
      </p:sp>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65" name="TextShape 1"/>
          <p:cNvSpPr txBox="1"/>
          <p:nvPr/>
        </p:nvSpPr>
        <p:spPr>
          <a:xfrm>
            <a:off x="432000" y="-10800"/>
            <a:ext cx="8743320" cy="935640"/>
          </a:xfrm>
          <a:prstGeom prst="rect">
            <a:avLst/>
          </a:prstGeom>
          <a:noFill/>
          <a:ln>
            <a:noFill/>
          </a:ln>
        </p:spPr>
        <p:txBody>
          <a:bodyPr lIns="90000" rIns="90000" tIns="45000" bIns="45000"/>
          <a:p>
            <a:pPr algn="ctr">
              <a:lnSpc>
                <a:spcPct val="100000"/>
              </a:lnSpc>
            </a:pPr>
            <a:r>
              <a:rPr b="1" lang="en-GB" sz="4000" spc="-1" strike="noStrike">
                <a:solidFill>
                  <a:srgbClr val="000000"/>
                </a:solidFill>
                <a:uFill>
                  <a:solidFill>
                    <a:srgbClr val="ffffff"/>
                  </a:solidFill>
                </a:uFill>
                <a:latin typeface="Standard Symbols L"/>
              </a:rPr>
              <a:t>s</a:t>
            </a:r>
            <a:r>
              <a:rPr b="1" lang="en-GB" sz="4000" spc="-1" strike="noStrike">
                <a:solidFill>
                  <a:srgbClr val="000000"/>
                </a:solidFill>
                <a:uFill>
                  <a:solidFill>
                    <a:srgbClr val="ffffff"/>
                  </a:solidFill>
                </a:uFill>
                <a:latin typeface="Times New Roman"/>
              </a:rPr>
              <a:t>(</a:t>
            </a:r>
            <a:r>
              <a:rPr b="1" lang="en-GB" sz="4000" spc="-1" strike="noStrike">
                <a:solidFill>
                  <a:srgbClr val="000000"/>
                </a:solidFill>
                <a:uFill>
                  <a:solidFill>
                    <a:srgbClr val="ffffff"/>
                  </a:solidFill>
                </a:uFill>
                <a:latin typeface="Standard Symbols L"/>
              </a:rPr>
              <a:t>n</a:t>
            </a:r>
            <a:r>
              <a:rPr b="1" lang="en-GB" sz="4000" spc="-1" strike="noStrike" baseline="-33000">
                <a:solidFill>
                  <a:srgbClr val="000000"/>
                </a:solidFill>
                <a:uFill>
                  <a:solidFill>
                    <a:srgbClr val="ffffff"/>
                  </a:solidFill>
                </a:uFill>
                <a:latin typeface="Times New Roman"/>
              </a:rPr>
              <a:t>e</a:t>
            </a:r>
            <a:r>
              <a:rPr b="1" lang="en-GB" sz="4000" spc="-1" strike="noStrike">
                <a:solidFill>
                  <a:srgbClr val="000000"/>
                </a:solidFill>
                <a:uFill>
                  <a:solidFill>
                    <a:srgbClr val="ffffff"/>
                  </a:solidFill>
                </a:uFill>
                <a:latin typeface="Times New Roman"/>
              </a:rPr>
              <a:t>)</a:t>
            </a:r>
            <a:r>
              <a:rPr b="1" lang="en-GB" sz="4000" spc="-1" strike="noStrike">
                <a:solidFill>
                  <a:srgbClr val="000000"/>
                </a:solidFill>
                <a:uFill>
                  <a:solidFill>
                    <a:srgbClr val="ffffff"/>
                  </a:solidFill>
                </a:uFill>
                <a:latin typeface="Times New Roman"/>
              </a:rPr>
              <a:t> from </a:t>
            </a:r>
            <a:r>
              <a:rPr b="1" lang="en-GB" sz="4000" spc="-1" strike="noStrike">
                <a:solidFill>
                  <a:srgbClr val="000000"/>
                </a:solidFill>
                <a:uFill>
                  <a:solidFill>
                    <a:srgbClr val="ffffff"/>
                  </a:solidFill>
                </a:uFill>
                <a:latin typeface="Standard Symbols L"/>
              </a:rPr>
              <a:t>s</a:t>
            </a:r>
            <a:r>
              <a:rPr b="1" lang="en-GB" sz="4000" spc="-1" strike="noStrike">
                <a:solidFill>
                  <a:srgbClr val="000000"/>
                </a:solidFill>
                <a:uFill>
                  <a:solidFill>
                    <a:srgbClr val="ffffff"/>
                  </a:solidFill>
                </a:uFill>
                <a:latin typeface="Times New Roman"/>
              </a:rPr>
              <a:t>(</a:t>
            </a:r>
            <a:r>
              <a:rPr b="1" lang="en-GB" sz="4000" spc="-1" strike="noStrike">
                <a:solidFill>
                  <a:srgbClr val="000000"/>
                </a:solidFill>
                <a:uFill>
                  <a:solidFill>
                    <a:srgbClr val="ffffff"/>
                  </a:solidFill>
                </a:uFill>
                <a:latin typeface="Standard Symbols L"/>
              </a:rPr>
              <a:t>n</a:t>
            </a:r>
            <a:r>
              <a:rPr b="1" lang="en-GB" sz="4000" spc="-1" strike="noStrike" baseline="-33000">
                <a:solidFill>
                  <a:srgbClr val="000000"/>
                </a:solidFill>
                <a:uFill>
                  <a:solidFill>
                    <a:srgbClr val="ffffff"/>
                  </a:solidFill>
                </a:uFill>
                <a:latin typeface="Standard Symbols L"/>
              </a:rPr>
              <a:t>m</a:t>
            </a:r>
            <a:r>
              <a:rPr b="1" lang="en-GB" sz="40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p:txBody>
      </p:sp>
      <p:sp>
        <p:nvSpPr>
          <p:cNvPr id="666" name="TextShape 2"/>
          <p:cNvSpPr txBox="1"/>
          <p:nvPr/>
        </p:nvSpPr>
        <p:spPr>
          <a:xfrm>
            <a:off x="108000" y="684000"/>
            <a:ext cx="7596000" cy="4163400"/>
          </a:xfrm>
          <a:prstGeom prst="rect">
            <a:avLst/>
          </a:prstGeom>
          <a:noFill/>
          <a:ln>
            <a:noFill/>
          </a:ln>
        </p:spPr>
        <p:txBody>
          <a:bodyPr lIns="90000" rIns="90000" tIns="45000" bIns="45000"/>
          <a:p>
            <a:r>
              <a:rPr lang="en-GB" sz="2200" spc="-1" strike="noStrike">
                <a:solidFill>
                  <a:srgbClr val="000000"/>
                </a:solidFill>
                <a:uFill>
                  <a:solidFill>
                    <a:srgbClr val="ffffff"/>
                  </a:solidFill>
                </a:uFill>
                <a:latin typeface="Times New Roman"/>
              </a:rPr>
              <a:t>0) </a:t>
            </a:r>
            <a:r>
              <a:rPr b="1" lang="en-GB" sz="2200" spc="-1" strike="noStrike">
                <a:solidFill>
                  <a:srgbClr val="000000"/>
                </a:solidFill>
                <a:uFill>
                  <a:solidFill>
                    <a:srgbClr val="ffffff"/>
                  </a:solidFill>
                </a:uFill>
                <a:latin typeface="Standard Symbols L"/>
              </a:rPr>
              <a:t>s(n</a:t>
            </a:r>
            <a:r>
              <a:rPr b="1" lang="en-GB" sz="2200" spc="-1" strike="noStrike" baseline="-33000">
                <a:solidFill>
                  <a:srgbClr val="000000"/>
                </a:solidFill>
                <a:uFill>
                  <a:solidFill>
                    <a:srgbClr val="ffffff"/>
                  </a:solidFill>
                </a:uFill>
                <a:latin typeface="Standard Symbols L"/>
              </a:rPr>
              <a:t>m</a:t>
            </a:r>
            <a:r>
              <a:rPr b="1" lang="en-GB" sz="2200" spc="-1" strike="noStrike">
                <a:solidFill>
                  <a:srgbClr val="000000"/>
                </a:solidFill>
                <a:uFill>
                  <a:solidFill>
                    <a:srgbClr val="ffffff"/>
                  </a:solidFill>
                </a:uFill>
                <a:latin typeface="Times New Roman"/>
              </a:rPr>
              <a:t>) is also poorly known</a:t>
            </a:r>
            <a:r>
              <a:rPr lang="en-GB" sz="2200" spc="-1" strike="noStrike">
                <a:solidFill>
                  <a:srgbClr val="000000"/>
                </a:solidFill>
                <a:uFill>
                  <a:solidFill>
                    <a:srgbClr val="ffffff"/>
                  </a:solidFill>
                </a:uFill>
                <a:latin typeface="Times New Roman"/>
              </a:rPr>
              <a:t> due to flux systematics</a:t>
            </a:r>
            <a:endParaRPr lang="en-GB" sz="1800" spc="-1" strike="noStrike">
              <a:solidFill>
                <a:srgbClr val="000000"/>
              </a:solidFill>
              <a:uFill>
                <a:solidFill>
                  <a:srgbClr val="ffffff"/>
                </a:solidFill>
              </a:uFill>
              <a:latin typeface="Times New Roman"/>
            </a:endParaRPr>
          </a:p>
          <a:p>
            <a:r>
              <a:rPr lang="en-GB" sz="2200" spc="-1" strike="noStrike">
                <a:solidFill>
                  <a:srgbClr val="000000"/>
                </a:solidFill>
                <a:uFill>
                  <a:solidFill>
                    <a:srgbClr val="ffffff"/>
                  </a:solidFill>
                </a:uFill>
                <a:latin typeface="Times New Roman"/>
              </a:rPr>
              <a:t>1) </a:t>
            </a:r>
            <a:r>
              <a:rPr b="1" lang="en-GB" sz="2200" spc="-1" strike="noStrike">
                <a:solidFill>
                  <a:srgbClr val="000000"/>
                </a:solidFill>
                <a:uFill>
                  <a:solidFill>
                    <a:srgbClr val="ffffff"/>
                  </a:solidFill>
                </a:uFill>
                <a:latin typeface="Times New Roman"/>
              </a:rPr>
              <a:t>Lepton universality</a:t>
            </a:r>
            <a:r>
              <a:rPr lang="en-GB" sz="2200" spc="-1" strike="noStrike">
                <a:solidFill>
                  <a:srgbClr val="000000"/>
                </a:solidFill>
                <a:uFill>
                  <a:solidFill>
                    <a:srgbClr val="ffffff"/>
                  </a:solidFill>
                </a:uFill>
                <a:latin typeface="Times New Roman"/>
              </a:rPr>
              <a:t> in weak interactions is </a:t>
            </a:r>
            <a:r>
              <a:rPr b="1" lang="en-GB" sz="2200" spc="-1" strike="noStrike">
                <a:solidFill>
                  <a:srgbClr val="000000"/>
                </a:solidFill>
                <a:uFill>
                  <a:solidFill>
                    <a:srgbClr val="ffffff"/>
                  </a:solidFill>
                </a:uFill>
                <a:latin typeface="Times New Roman"/>
              </a:rPr>
              <a:t>not the full story</a:t>
            </a:r>
            <a:r>
              <a:rPr lang="en-GB" sz="22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Uncertainties from the </a:t>
            </a:r>
            <a:r>
              <a:rPr b="1" lang="en-GB" sz="2200" spc="-1" strike="noStrike">
                <a:solidFill>
                  <a:srgbClr val="000000"/>
                </a:solidFill>
                <a:uFill>
                  <a:solidFill>
                    <a:srgbClr val="ffffff"/>
                  </a:solidFill>
                </a:uFill>
                <a:latin typeface="Times New Roman"/>
              </a:rPr>
              <a:t>interplay</a:t>
            </a:r>
            <a:r>
              <a:rPr lang="en-GB" sz="2200" spc="-1" strike="noStrike">
                <a:solidFill>
                  <a:srgbClr val="000000"/>
                </a:solidFill>
                <a:uFill>
                  <a:solidFill>
                    <a:srgbClr val="ffffff"/>
                  </a:solidFill>
                </a:uFill>
                <a:latin typeface="Times New Roman"/>
              </a:rPr>
              <a:t> of </a:t>
            </a:r>
            <a:endParaRPr lang="en-GB" sz="1800" spc="-1" strike="noStrike">
              <a:solidFill>
                <a:srgbClr val="000000"/>
              </a:solidFill>
              <a:uFill>
                <a:solidFill>
                  <a:srgbClr val="ffffff"/>
                </a:solidFill>
              </a:uFill>
              <a:latin typeface="Times New Roman"/>
            </a:endParaRPr>
          </a:p>
          <a:p>
            <a:pPr lvl="2" marL="648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radiative corrections</a:t>
            </a:r>
            <a:endParaRPr lang="en-GB" sz="1800" spc="-1" strike="noStrike">
              <a:solidFill>
                <a:srgbClr val="000000"/>
              </a:solidFill>
              <a:uFill>
                <a:solidFill>
                  <a:srgbClr val="ffffff"/>
                </a:solidFill>
              </a:uFill>
              <a:latin typeface="Times New Roman"/>
            </a:endParaRPr>
          </a:p>
          <a:p>
            <a:pPr lvl="2" marL="648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nucleon form factors</a:t>
            </a:r>
            <a:r>
              <a:rPr lang="en-GB" sz="22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lvl="4" marL="1080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F</a:t>
            </a:r>
            <a:r>
              <a:rPr lang="en-GB" sz="2200" spc="-1" strike="noStrike" baseline="-33000">
                <a:solidFill>
                  <a:srgbClr val="000000"/>
                </a:solidFill>
                <a:uFill>
                  <a:solidFill>
                    <a:srgbClr val="ffffff"/>
                  </a:solidFill>
                </a:uFill>
                <a:latin typeface="Times New Roman"/>
              </a:rPr>
              <a:t>P</a:t>
            </a:r>
            <a:r>
              <a:rPr lang="en-GB" sz="2200" spc="-1" strike="noStrike">
                <a:solidFill>
                  <a:srgbClr val="000000"/>
                </a:solidFill>
                <a:uFill>
                  <a:solidFill>
                    <a:srgbClr val="ffffff"/>
                  </a:solidFill>
                </a:uFill>
                <a:latin typeface="Times New Roman"/>
              </a:rPr>
              <a:t>, F</a:t>
            </a:r>
            <a:r>
              <a:rPr lang="en-GB" sz="2200" spc="-1" strike="noStrike" baseline="-33000">
                <a:solidFill>
                  <a:srgbClr val="000000"/>
                </a:solidFill>
                <a:uFill>
                  <a:solidFill>
                    <a:srgbClr val="ffffff"/>
                  </a:solidFill>
                </a:uFill>
                <a:latin typeface="Times New Roman"/>
              </a:rPr>
              <a:t>V</a:t>
            </a:r>
            <a:r>
              <a:rPr lang="en-GB" sz="2200" spc="-1" strike="noStrike" baseline="33000">
                <a:solidFill>
                  <a:srgbClr val="000000"/>
                </a:solidFill>
                <a:uFill>
                  <a:solidFill>
                    <a:srgbClr val="ffffff"/>
                  </a:solidFill>
                </a:uFill>
                <a:latin typeface="Times New Roman"/>
              </a:rPr>
              <a:t>1,2</a:t>
            </a:r>
            <a:r>
              <a:rPr lang="en-GB" sz="2200" spc="-1" strike="noStrike">
                <a:solidFill>
                  <a:srgbClr val="000000"/>
                </a:solidFill>
                <a:uFill>
                  <a:solidFill>
                    <a:srgbClr val="ffffff"/>
                  </a:solidFill>
                </a:uFill>
                <a:latin typeface="Times New Roman"/>
              </a:rPr>
              <a:t>, F</a:t>
            </a:r>
            <a:r>
              <a:rPr lang="en-GB" sz="2200" spc="-1" strike="noStrike" baseline="-33000">
                <a:solidFill>
                  <a:srgbClr val="000000"/>
                </a:solidFill>
                <a:uFill>
                  <a:solidFill>
                    <a:srgbClr val="ffffff"/>
                  </a:solidFill>
                </a:uFill>
                <a:latin typeface="Times New Roman"/>
              </a:rPr>
              <a:t>A</a:t>
            </a:r>
            <a:r>
              <a:rPr lang="en-GB" sz="2200" spc="-1" strike="noStrike">
                <a:solidFill>
                  <a:srgbClr val="000000"/>
                </a:solidFill>
                <a:uFill>
                  <a:solidFill>
                    <a:srgbClr val="ffffff"/>
                  </a:solidFill>
                </a:uFill>
                <a:latin typeface="Times New Roman"/>
              </a:rPr>
              <a:t>, second class currents</a:t>
            </a:r>
            <a:endParaRPr lang="en-GB" sz="1800" spc="-1" strike="noStrike">
              <a:solidFill>
                <a:srgbClr val="000000"/>
              </a:solidFill>
              <a:uFill>
                <a:solidFill>
                  <a:srgbClr val="ffffff"/>
                </a:solidFill>
              </a:uFill>
              <a:latin typeface="Times New Roman"/>
            </a:endParaRPr>
          </a:p>
          <a:p>
            <a:pPr lvl="2" marL="648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alteration of </a:t>
            </a:r>
            <a:r>
              <a:rPr b="1" lang="en-GB" sz="2200" spc="-1" strike="noStrike">
                <a:solidFill>
                  <a:srgbClr val="000000"/>
                </a:solidFill>
                <a:uFill>
                  <a:solidFill>
                    <a:srgbClr val="ffffff"/>
                  </a:solidFill>
                </a:uFill>
                <a:latin typeface="Times New Roman"/>
              </a:rPr>
              <a:t>kinematics</a:t>
            </a:r>
            <a:r>
              <a:rPr lang="en-GB" sz="2200" spc="-1" strike="noStrike">
                <a:solidFill>
                  <a:srgbClr val="000000"/>
                </a:solidFill>
                <a:uFill>
                  <a:solidFill>
                    <a:srgbClr val="ffffff"/>
                  </a:solidFill>
                </a:uFill>
                <a:latin typeface="Times New Roman"/>
              </a:rPr>
              <a:t> due to mass</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p:txBody>
      </p:sp>
      <p:pic>
        <p:nvPicPr>
          <p:cNvPr id="667" name="" descr=""/>
          <p:cNvPicPr/>
          <p:nvPr/>
        </p:nvPicPr>
        <p:blipFill>
          <a:blip r:embed="rId1"/>
          <a:srcRect l="2542" t="0" r="0" b="4303"/>
          <a:stretch/>
        </p:blipFill>
        <p:spPr>
          <a:xfrm>
            <a:off x="543960" y="4247640"/>
            <a:ext cx="4136040" cy="2951640"/>
          </a:xfrm>
          <a:prstGeom prst="rect">
            <a:avLst/>
          </a:prstGeom>
          <a:ln>
            <a:noFill/>
          </a:ln>
        </p:spPr>
      </p:pic>
      <p:pic>
        <p:nvPicPr>
          <p:cNvPr id="668" name="" descr=""/>
          <p:cNvPicPr/>
          <p:nvPr/>
        </p:nvPicPr>
        <p:blipFill>
          <a:blip r:embed="rId2"/>
          <a:srcRect l="5171" t="0" r="0" b="3657"/>
          <a:stretch/>
        </p:blipFill>
        <p:spPr>
          <a:xfrm>
            <a:off x="4968000" y="4320360"/>
            <a:ext cx="3957840" cy="2879640"/>
          </a:xfrm>
          <a:prstGeom prst="rect">
            <a:avLst/>
          </a:prstGeom>
          <a:ln>
            <a:noFill/>
          </a:ln>
        </p:spPr>
      </p:pic>
      <p:sp>
        <p:nvSpPr>
          <p:cNvPr id="669" name="TextShape 3"/>
          <p:cNvSpPr txBox="1"/>
          <p:nvPr/>
        </p:nvSpPr>
        <p:spPr>
          <a:xfrm>
            <a:off x="5832000" y="1872000"/>
            <a:ext cx="3384000" cy="657720"/>
          </a:xfrm>
          <a:prstGeom prst="rect">
            <a:avLst/>
          </a:prstGeom>
          <a:noFill/>
          <a:ln>
            <a:noFill/>
          </a:ln>
        </p:spPr>
        <p:txBody>
          <a:bodyPr lIns="90000" rIns="90000" tIns="45000" bIns="45000"/>
          <a:p>
            <a:pPr lvl="1" marL="432000" indent="-216000">
              <a:buClr>
                <a:srgbClr val="000000"/>
              </a:buClr>
              <a:buSzPct val="45000"/>
              <a:buFont typeface="Wingdings" charset="2"/>
              <a:buChar char=""/>
            </a:pPr>
            <a:r>
              <a:rPr lang="en-GB" sz="2000" spc="-1" strike="noStrike">
                <a:solidFill>
                  <a:srgbClr val="ff00ff"/>
                </a:solidFill>
                <a:uFill>
                  <a:solidFill>
                    <a:srgbClr val="ffffff"/>
                  </a:solidFill>
                </a:uFill>
                <a:latin typeface="Times New Roman"/>
              </a:rPr>
              <a:t>Day, McFarland, Phys. Rev. D86 (2012) 052003</a:t>
            </a:r>
            <a:endParaRPr lang="en-GB" sz="1800" spc="-1" strike="noStrike">
              <a:solidFill>
                <a:srgbClr val="000000"/>
              </a:solidFill>
              <a:uFill>
                <a:solidFill>
                  <a:srgbClr val="ffffff"/>
                </a:solidFill>
              </a:uFill>
              <a:latin typeface="Times New Roman"/>
            </a:endParaRPr>
          </a:p>
        </p:txBody>
      </p:sp>
      <p:sp>
        <p:nvSpPr>
          <p:cNvPr id="670" name="TextShape 4"/>
          <p:cNvSpPr txBox="1"/>
          <p:nvPr/>
        </p:nvSpPr>
        <p:spPr>
          <a:xfrm>
            <a:off x="1702080" y="3096000"/>
            <a:ext cx="6361920" cy="1187640"/>
          </a:xfrm>
          <a:prstGeom prst="rect">
            <a:avLst/>
          </a:prstGeom>
          <a:noFill/>
          <a:ln>
            <a:noFill/>
          </a:ln>
        </p:spPr>
        <p:txBody>
          <a:bodyPr lIns="90000" rIns="90000" tIns="45000" bIns="45000"/>
          <a:p>
            <a:r>
              <a:rPr lang="en-GB" sz="22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Times New Roman"/>
              </a:rPr>
              <a:t>Differences between </a:t>
            </a:r>
            <a:r>
              <a:rPr lang="en-GB" sz="2200" spc="-1" strike="noStrike">
                <a:solidFill>
                  <a:srgbClr val="000000"/>
                </a:solidFill>
                <a:uFill>
                  <a:solidFill>
                    <a:srgbClr val="ffffff"/>
                  </a:solidFill>
                </a:uFill>
                <a:latin typeface="Standard Symbols L"/>
              </a:rPr>
              <a:t>s</a:t>
            </a:r>
            <a:r>
              <a:rPr lang="en-GB" sz="2200" spc="-1" strike="noStrike">
                <a:solidFill>
                  <a:srgbClr val="000000"/>
                </a:solidFill>
                <a:uFill>
                  <a:solidFill>
                    <a:srgbClr val="ffffff"/>
                  </a:solidFill>
                </a:uFill>
                <a:latin typeface="Times New Roman"/>
              </a:rPr>
              <a:t>(</a:t>
            </a:r>
            <a:r>
              <a:rPr lang="en-GB" sz="2200" spc="-1" strike="noStrike">
                <a:solidFill>
                  <a:srgbClr val="000000"/>
                </a:solidFill>
                <a:uFill>
                  <a:solidFill>
                    <a:srgbClr val="ffffff"/>
                  </a:solidFill>
                </a:uFill>
                <a:latin typeface="Standard Symbols L"/>
              </a:rPr>
              <a:t>n</a:t>
            </a:r>
            <a:r>
              <a:rPr lang="en-GB" sz="2200" spc="-1" strike="noStrike" baseline="-33000">
                <a:solidFill>
                  <a:srgbClr val="000000"/>
                </a:solidFill>
                <a:uFill>
                  <a:solidFill>
                    <a:srgbClr val="ffffff"/>
                  </a:solidFill>
                </a:uFill>
                <a:latin typeface="Standard Symbols L"/>
              </a:rPr>
              <a:t>m</a:t>
            </a:r>
            <a:r>
              <a:rPr lang="en-GB" sz="2200" spc="-1" strike="noStrike">
                <a:solidFill>
                  <a:srgbClr val="000000"/>
                </a:solidFill>
                <a:uFill>
                  <a:solidFill>
                    <a:srgbClr val="ffffff"/>
                  </a:solidFill>
                </a:uFill>
                <a:latin typeface="Times New Roman"/>
              </a:rPr>
              <a:t>) and </a:t>
            </a:r>
            <a:r>
              <a:rPr lang="en-GB" sz="2200" spc="-1" strike="noStrike">
                <a:solidFill>
                  <a:srgbClr val="000000"/>
                </a:solidFill>
                <a:uFill>
                  <a:solidFill>
                    <a:srgbClr val="ffffff"/>
                  </a:solidFill>
                </a:uFill>
                <a:latin typeface="Standard Symbols L"/>
              </a:rPr>
              <a:t>s</a:t>
            </a:r>
            <a:r>
              <a:rPr lang="en-GB" sz="2200" spc="-1" strike="noStrike">
                <a:solidFill>
                  <a:srgbClr val="000000"/>
                </a:solidFill>
                <a:uFill>
                  <a:solidFill>
                    <a:srgbClr val="ffffff"/>
                  </a:solidFill>
                </a:uFill>
                <a:latin typeface="Times New Roman"/>
              </a:rPr>
              <a:t>(</a:t>
            </a:r>
            <a:r>
              <a:rPr lang="en-GB" sz="2200" spc="-1" strike="noStrike">
                <a:solidFill>
                  <a:srgbClr val="000000"/>
                </a:solidFill>
                <a:uFill>
                  <a:solidFill>
                    <a:srgbClr val="ffffff"/>
                  </a:solidFill>
                </a:uFill>
                <a:latin typeface="Standard Symbols L"/>
              </a:rPr>
              <a:t>n</a:t>
            </a:r>
            <a:r>
              <a:rPr lang="en-GB" sz="2200" spc="-1" strike="noStrike" baseline="-33000">
                <a:solidFill>
                  <a:srgbClr val="000000"/>
                </a:solidFill>
                <a:uFill>
                  <a:solidFill>
                    <a:srgbClr val="ffffff"/>
                  </a:solidFill>
                </a:uFill>
                <a:latin typeface="Times New Roman"/>
              </a:rPr>
              <a:t>e</a:t>
            </a:r>
            <a:r>
              <a:rPr lang="en-GB" sz="22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Standard Symbols L"/>
              </a:rPr>
              <a:t>D, d</a:t>
            </a:r>
            <a:r>
              <a:rPr lang="en-GB" sz="22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p>
            <a:pPr lvl="3" marL="864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can be </a:t>
            </a:r>
            <a:r>
              <a:rPr b="1" lang="en-GB" sz="2200" spc="-1" strike="noStrike">
                <a:solidFill>
                  <a:srgbClr val="000000"/>
                </a:solidFill>
                <a:uFill>
                  <a:solidFill>
                    <a:srgbClr val="ffffff"/>
                  </a:solidFill>
                </a:uFill>
                <a:latin typeface="Times New Roman"/>
              </a:rPr>
              <a:t>significant (10-20%) espec. at low-E</a:t>
            </a:r>
            <a:endParaRPr lang="en-GB" sz="1800" spc="-1" strike="noStrike">
              <a:solidFill>
                <a:srgbClr val="000000"/>
              </a:solidFill>
              <a:uFill>
                <a:solidFill>
                  <a:srgbClr val="ffffff"/>
                </a:solidFill>
              </a:uFill>
              <a:latin typeface="Times New Roman"/>
            </a:endParaRPr>
          </a:p>
          <a:p>
            <a:pPr lvl="3" marL="864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with </a:t>
            </a:r>
            <a:r>
              <a:rPr b="1" lang="en-GB" sz="2200" spc="-1" strike="noStrike">
                <a:solidFill>
                  <a:srgbClr val="000000"/>
                </a:solidFill>
                <a:uFill>
                  <a:solidFill>
                    <a:srgbClr val="ffffff"/>
                  </a:solidFill>
                </a:uFill>
                <a:latin typeface="Times New Roman"/>
              </a:rPr>
              <a:t>different energy trends for </a:t>
            </a:r>
            <a:r>
              <a:rPr b="1" lang="en-GB" sz="2200" spc="-1" strike="noStrike">
                <a:solidFill>
                  <a:srgbClr val="000000"/>
                </a:solidFill>
                <a:uFill>
                  <a:solidFill>
                    <a:srgbClr val="ffffff"/>
                  </a:solidFill>
                </a:uFill>
                <a:latin typeface="Standard Symbols L"/>
              </a:rPr>
              <a:t>n</a:t>
            </a:r>
            <a:r>
              <a:rPr b="1" lang="en-GB" sz="2200" spc="-1" strike="noStrike">
                <a:solidFill>
                  <a:srgbClr val="000000"/>
                </a:solidFill>
                <a:uFill>
                  <a:solidFill>
                    <a:srgbClr val="ffffff"/>
                  </a:solidFill>
                </a:uFill>
                <a:latin typeface="Times New Roman"/>
              </a:rPr>
              <a:t> and </a:t>
            </a:r>
            <a:r>
              <a:rPr b="1" lang="en-GB" sz="2200" spc="-1" strike="noStrike">
                <a:solidFill>
                  <a:srgbClr val="000000"/>
                </a:solidFill>
                <a:uFill>
                  <a:solidFill>
                    <a:srgbClr val="ffffff"/>
                  </a:solidFill>
                </a:uFill>
                <a:latin typeface="Standard Symbols L"/>
              </a:rPr>
              <a:t>n</a:t>
            </a:r>
            <a:endParaRPr lang="en-GB" sz="1800" spc="-1" strike="noStrike">
              <a:solidFill>
                <a:srgbClr val="000000"/>
              </a:solidFill>
              <a:uFill>
                <a:solidFill>
                  <a:srgbClr val="ffffff"/>
                </a:solidFill>
              </a:uFill>
              <a:latin typeface="Times New Roman"/>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32" name="CustomShape 1"/>
          <p:cNvSpPr/>
          <p:nvPr/>
        </p:nvSpPr>
        <p:spPr>
          <a:xfrm>
            <a:off x="143640" y="1275840"/>
            <a:ext cx="9824760" cy="1388520"/>
          </a:xfrm>
          <a:custGeom>
            <a:avLst/>
            <a:gdLst/>
            <a:ahLst/>
            <a:rect l="0" t="0" r="r" b="b"/>
            <a:pathLst>
              <a:path w="27292" h="3859">
                <a:moveTo>
                  <a:pt x="643" y="0"/>
                </a:moveTo>
                <a:cubicBezTo>
                  <a:pt x="321" y="0"/>
                  <a:pt x="0" y="321"/>
                  <a:pt x="0" y="643"/>
                </a:cubicBezTo>
                <a:lnTo>
                  <a:pt x="0" y="3215"/>
                </a:lnTo>
                <a:cubicBezTo>
                  <a:pt x="0" y="3536"/>
                  <a:pt x="321" y="3858"/>
                  <a:pt x="643" y="3858"/>
                </a:cubicBezTo>
                <a:lnTo>
                  <a:pt x="26648" y="3858"/>
                </a:lnTo>
                <a:cubicBezTo>
                  <a:pt x="26969" y="3858"/>
                  <a:pt x="27291" y="3536"/>
                  <a:pt x="27291" y="3215"/>
                </a:cubicBezTo>
                <a:lnTo>
                  <a:pt x="27291" y="643"/>
                </a:lnTo>
                <a:cubicBezTo>
                  <a:pt x="27291" y="321"/>
                  <a:pt x="26969" y="0"/>
                  <a:pt x="26648" y="0"/>
                </a:cubicBezTo>
                <a:lnTo>
                  <a:pt x="643" y="0"/>
                </a:lnTo>
              </a:path>
            </a:pathLst>
          </a:custGeom>
          <a:noFill/>
          <a:ln w="36000">
            <a:solidFill>
              <a:srgbClr val="800000"/>
            </a:solidFill>
            <a:round/>
          </a:ln>
        </p:spPr>
        <p:style>
          <a:lnRef idx="0"/>
          <a:fillRef idx="0"/>
          <a:effectRef idx="0"/>
          <a:fontRef idx="minor"/>
        </p:style>
      </p:sp>
      <p:sp>
        <p:nvSpPr>
          <p:cNvPr id="233" name="Line 2"/>
          <p:cNvSpPr/>
          <p:nvPr/>
        </p:nvSpPr>
        <p:spPr>
          <a:xfrm>
            <a:off x="5892120" y="1915920"/>
            <a:ext cx="837360" cy="0"/>
          </a:xfrm>
          <a:prstGeom prst="line">
            <a:avLst/>
          </a:prstGeom>
          <a:ln w="36000">
            <a:solidFill>
              <a:srgbClr val="000000"/>
            </a:solidFill>
            <a:round/>
            <a:tailEnd len="med" type="triangle" w="med"/>
          </a:ln>
        </p:spPr>
        <p:style>
          <a:lnRef idx="0"/>
          <a:fillRef idx="0"/>
          <a:effectRef idx="0"/>
          <a:fontRef idx="minor"/>
        </p:style>
      </p:sp>
      <p:sp>
        <p:nvSpPr>
          <p:cNvPr id="234" name="CustomShape 3"/>
          <p:cNvSpPr/>
          <p:nvPr/>
        </p:nvSpPr>
        <p:spPr>
          <a:xfrm>
            <a:off x="179640" y="216000"/>
            <a:ext cx="7596360" cy="576000"/>
          </a:xfrm>
          <a:prstGeom prst="rect">
            <a:avLst/>
          </a:prstGeom>
          <a:noFill/>
          <a:ln>
            <a:noFill/>
          </a:ln>
        </p:spPr>
        <p:style>
          <a:lnRef idx="0"/>
          <a:fillRef idx="0"/>
          <a:effectRef idx="0"/>
          <a:fontRef idx="minor"/>
        </p:style>
        <p:txBody>
          <a:bodyPr lIns="0" rIns="0" tIns="0" bIns="0" anchor="ctr"/>
          <a:p>
            <a:pPr algn="ctr">
              <a:lnSpc>
                <a:spcPct val="100000"/>
              </a:lnSpc>
            </a:pPr>
            <a:r>
              <a:rPr b="1" lang="en-GB" sz="4000" spc="-1" strike="noStrike">
                <a:solidFill>
                  <a:srgbClr val="000000"/>
                </a:solidFill>
                <a:uFill>
                  <a:solidFill>
                    <a:srgbClr val="ffffff"/>
                  </a:solidFill>
                </a:uFill>
                <a:latin typeface="Times New Roman"/>
              </a:rPr>
              <a:t>Tagged electron neutrino beams</a:t>
            </a:r>
            <a:endParaRPr lang="en-GB" sz="1800" spc="-1" strike="noStrike">
              <a:solidFill>
                <a:srgbClr val="000000"/>
              </a:solidFill>
              <a:uFill>
                <a:solidFill>
                  <a:srgbClr val="ffffff"/>
                </a:solidFill>
              </a:uFill>
              <a:latin typeface="Times New Roman"/>
            </a:endParaRPr>
          </a:p>
        </p:txBody>
      </p:sp>
      <p:sp>
        <p:nvSpPr>
          <p:cNvPr id="235" name="CustomShape 4"/>
          <p:cNvSpPr/>
          <p:nvPr/>
        </p:nvSpPr>
        <p:spPr>
          <a:xfrm>
            <a:off x="-180000" y="1028160"/>
            <a:ext cx="10076760" cy="721080"/>
          </a:xfrm>
          <a:prstGeom prst="rect">
            <a:avLst/>
          </a:prstGeom>
          <a:noFill/>
          <a:ln>
            <a:noFill/>
          </a:ln>
        </p:spPr>
        <p:style>
          <a:lnRef idx="0"/>
          <a:fillRef idx="0"/>
          <a:effectRef idx="0"/>
          <a:fontRef idx="minor"/>
        </p:style>
        <p:txBody>
          <a:bodyPr lIns="90000" rIns="90000" tIns="45000" bIns="45000"/>
          <a:p>
            <a:pPr algn="ctr">
              <a:lnSpc>
                <a:spcPct val="100000"/>
              </a:lnSpc>
            </a:pPr>
            <a:endParaRPr lang="en-GB" sz="1800" spc="-1" strike="noStrike">
              <a:solidFill>
                <a:srgbClr val="000000"/>
              </a:solidFill>
              <a:uFill>
                <a:solidFill>
                  <a:srgbClr val="ffffff"/>
                </a:solidFill>
              </a:uFill>
              <a:latin typeface="Times New Roman"/>
            </a:endParaRPr>
          </a:p>
          <a:p>
            <a:pPr algn="ctr">
              <a:lnSpc>
                <a:spcPct val="100000"/>
              </a:lnSpc>
            </a:pPr>
            <a:endParaRPr lang="en-GB" sz="1800" spc="-1" strike="noStrike">
              <a:solidFill>
                <a:srgbClr val="000000"/>
              </a:solidFill>
              <a:uFill>
                <a:solidFill>
                  <a:srgbClr val="ffffff"/>
                </a:solidFill>
              </a:uFill>
              <a:latin typeface="Times New Roman"/>
            </a:endParaRPr>
          </a:p>
        </p:txBody>
      </p:sp>
      <p:sp>
        <p:nvSpPr>
          <p:cNvPr id="236" name="CustomShape 5"/>
          <p:cNvSpPr/>
          <p:nvPr/>
        </p:nvSpPr>
        <p:spPr>
          <a:xfrm>
            <a:off x="1789560" y="1640880"/>
            <a:ext cx="1871280" cy="576000"/>
          </a:xfrm>
          <a:custGeom>
            <a:avLst/>
            <a:gdLst/>
            <a:ahLst/>
            <a:rect l="0" t="0" r="r" b="b"/>
            <a:pathLst>
              <a:path w="5200" h="1601">
                <a:moveTo>
                  <a:pt x="266" y="0"/>
                </a:moveTo>
                <a:cubicBezTo>
                  <a:pt x="133" y="0"/>
                  <a:pt x="0" y="133"/>
                  <a:pt x="0" y="266"/>
                </a:cubicBezTo>
                <a:lnTo>
                  <a:pt x="0" y="1334"/>
                </a:lnTo>
                <a:cubicBezTo>
                  <a:pt x="0" y="1467"/>
                  <a:pt x="133" y="1600"/>
                  <a:pt x="266" y="1600"/>
                </a:cubicBezTo>
                <a:lnTo>
                  <a:pt x="4932" y="1600"/>
                </a:lnTo>
                <a:cubicBezTo>
                  <a:pt x="5065" y="1600"/>
                  <a:pt x="5199" y="1467"/>
                  <a:pt x="5199" y="1334"/>
                </a:cubicBezTo>
                <a:lnTo>
                  <a:pt x="5199" y="266"/>
                </a:lnTo>
                <a:cubicBezTo>
                  <a:pt x="5199" y="133"/>
                  <a:pt x="5065" y="0"/>
                  <a:pt x="4932" y="0"/>
                </a:cubicBezTo>
                <a:lnTo>
                  <a:pt x="266" y="0"/>
                </a:lnTo>
              </a:path>
            </a:pathLst>
          </a:custGeom>
          <a:solidFill>
            <a:srgbClr val="ffffcc"/>
          </a:solidFill>
          <a:ln>
            <a:noFill/>
          </a:ln>
        </p:spPr>
        <p:style>
          <a:lnRef idx="0"/>
          <a:fillRef idx="0"/>
          <a:effectRef idx="0"/>
          <a:fontRef idx="minor"/>
        </p:style>
        <p:txBody>
          <a:bodyPr lIns="90000" rIns="90000" tIns="45000" bIns="45000" anchor="ctr"/>
          <a:p>
            <a:pPr algn="ctr"/>
            <a:r>
              <a:rPr lang="en-GB" sz="2000" spc="-1" strike="noStrike">
                <a:solidFill>
                  <a:srgbClr val="000000"/>
                </a:solidFill>
                <a:uFill>
                  <a:solidFill>
                    <a:srgbClr val="ffffff"/>
                  </a:solidFill>
                </a:uFill>
                <a:latin typeface="Times New Roman"/>
              </a:rPr>
              <a:t>Hadrons (</a:t>
            </a:r>
            <a:r>
              <a:rPr lang="en-GB" sz="2000" spc="-1" strike="noStrike">
                <a:solidFill>
                  <a:srgbClr val="000000"/>
                </a:solidFill>
                <a:uFill>
                  <a:solidFill>
                    <a:srgbClr val="ffffff"/>
                  </a:solidFill>
                </a:uFill>
                <a:latin typeface="Times New Roman"/>
              </a:rPr>
              <a:t>K, </a:t>
            </a:r>
            <a:r>
              <a:rPr lang="en-GB" sz="2000" spc="-1" strike="noStrike">
                <a:solidFill>
                  <a:srgbClr val="000000"/>
                </a:solidFill>
                <a:uFill>
                  <a:solidFill>
                    <a:srgbClr val="ffffff"/>
                  </a:solidFill>
                </a:uFill>
                <a:latin typeface="Times New Roman"/>
                <a:ea typeface="Times New Roman"/>
              </a:rPr>
              <a:t>π</a:t>
            </a:r>
            <a:r>
              <a:rPr lang="en-GB" sz="20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237" name="TextShape 6"/>
          <p:cNvSpPr txBox="1"/>
          <p:nvPr/>
        </p:nvSpPr>
        <p:spPr>
          <a:xfrm>
            <a:off x="6705360" y="1480320"/>
            <a:ext cx="878400" cy="882000"/>
          </a:xfrm>
          <a:prstGeom prst="rect">
            <a:avLst/>
          </a:prstGeom>
          <a:noFill/>
          <a:ln>
            <a:noFill/>
          </a:ln>
        </p:spPr>
        <p:txBody>
          <a:bodyPr lIns="90000" rIns="90000" tIns="45000" bIns="45000"/>
          <a:p>
            <a:r>
              <a:rPr b="1" lang="en-GB" sz="4000" spc="-1" strike="noStrike">
                <a:solidFill>
                  <a:srgbClr val="0000ff"/>
                </a:solidFill>
                <a:uFill>
                  <a:solidFill>
                    <a:srgbClr val="ffffff"/>
                  </a:solidFill>
                </a:uFill>
                <a:latin typeface="Standard Symbols L"/>
              </a:rPr>
              <a:t>n</a:t>
            </a:r>
            <a:r>
              <a:rPr b="1" lang="en-GB" sz="4000" spc="-1" strike="noStrike" baseline="-101000">
                <a:solidFill>
                  <a:srgbClr val="0000ff"/>
                </a:solidFill>
                <a:uFill>
                  <a:solidFill>
                    <a:srgbClr val="ffffff"/>
                  </a:solidFill>
                </a:uFill>
                <a:latin typeface="Times New Roman"/>
              </a:rPr>
              <a:t>e</a:t>
            </a:r>
            <a:endParaRPr lang="en-GB" sz="1800" spc="-1" strike="noStrike">
              <a:solidFill>
                <a:srgbClr val="000000"/>
              </a:solidFill>
              <a:uFill>
                <a:solidFill>
                  <a:srgbClr val="ffffff"/>
                </a:solidFill>
              </a:uFill>
              <a:latin typeface="Times New Roman"/>
            </a:endParaRPr>
          </a:p>
        </p:txBody>
      </p:sp>
      <p:sp>
        <p:nvSpPr>
          <p:cNvPr id="238" name="CustomShape 7"/>
          <p:cNvSpPr/>
          <p:nvPr/>
        </p:nvSpPr>
        <p:spPr>
          <a:xfrm>
            <a:off x="4200840" y="1640880"/>
            <a:ext cx="1665360" cy="576000"/>
          </a:xfrm>
          <a:custGeom>
            <a:avLst/>
            <a:gdLst/>
            <a:ahLst/>
            <a:rect l="0" t="0" r="r" b="b"/>
            <a:pathLst>
              <a:path w="4628" h="1601">
                <a:moveTo>
                  <a:pt x="266" y="0"/>
                </a:moveTo>
                <a:cubicBezTo>
                  <a:pt x="133" y="0"/>
                  <a:pt x="0" y="133"/>
                  <a:pt x="0" y="266"/>
                </a:cubicBezTo>
                <a:lnTo>
                  <a:pt x="0" y="1334"/>
                </a:lnTo>
                <a:cubicBezTo>
                  <a:pt x="0" y="1467"/>
                  <a:pt x="133" y="1600"/>
                  <a:pt x="266" y="1600"/>
                </a:cubicBezTo>
                <a:lnTo>
                  <a:pt x="4360" y="1600"/>
                </a:lnTo>
                <a:cubicBezTo>
                  <a:pt x="4493" y="1600"/>
                  <a:pt x="4627" y="1467"/>
                  <a:pt x="4627" y="1334"/>
                </a:cubicBezTo>
                <a:lnTo>
                  <a:pt x="4627" y="266"/>
                </a:lnTo>
                <a:cubicBezTo>
                  <a:pt x="4627" y="133"/>
                  <a:pt x="4493" y="0"/>
                  <a:pt x="4360" y="0"/>
                </a:cubicBezTo>
                <a:lnTo>
                  <a:pt x="266" y="0"/>
                </a:lnTo>
              </a:path>
            </a:pathLst>
          </a:custGeom>
          <a:solidFill>
            <a:srgbClr val="800000">
              <a:alpha val="15000"/>
            </a:srgbClr>
          </a:solidFill>
          <a:ln>
            <a:noFill/>
          </a:ln>
        </p:spPr>
        <p:style>
          <a:lnRef idx="0"/>
          <a:fillRef idx="0"/>
          <a:effectRef idx="0"/>
          <a:fontRef idx="minor"/>
        </p:style>
      </p:sp>
      <p:sp>
        <p:nvSpPr>
          <p:cNvPr id="239" name="TextShape 8"/>
          <p:cNvSpPr txBox="1"/>
          <p:nvPr/>
        </p:nvSpPr>
        <p:spPr>
          <a:xfrm>
            <a:off x="143640" y="1656360"/>
            <a:ext cx="1223640" cy="457560"/>
          </a:xfrm>
          <a:prstGeom prst="rect">
            <a:avLst/>
          </a:prstGeom>
          <a:noFill/>
          <a:ln>
            <a:noFill/>
          </a:ln>
        </p:spPr>
        <p:txBody>
          <a:bodyPr lIns="90000" rIns="90000" tIns="45000" bIns="45000"/>
          <a:p>
            <a:pPr algn="ctr"/>
            <a:r>
              <a:rPr lang="en-GB" sz="2600" spc="-1" strike="noStrike">
                <a:solidFill>
                  <a:srgbClr val="000000"/>
                </a:solidFill>
                <a:uFill>
                  <a:solidFill>
                    <a:srgbClr val="ffffff"/>
                  </a:solidFill>
                </a:uFill>
                <a:latin typeface="Times New Roman"/>
              </a:rPr>
              <a:t>protons</a:t>
            </a:r>
            <a:endParaRPr lang="en-GB" sz="1800" spc="-1" strike="noStrike">
              <a:solidFill>
                <a:srgbClr val="000000"/>
              </a:solidFill>
              <a:uFill>
                <a:solidFill>
                  <a:srgbClr val="ffffff"/>
                </a:solidFill>
              </a:uFill>
              <a:latin typeface="Times New Roman"/>
            </a:endParaRPr>
          </a:p>
        </p:txBody>
      </p:sp>
      <p:sp>
        <p:nvSpPr>
          <p:cNvPr id="240" name="Line 9"/>
          <p:cNvSpPr/>
          <p:nvPr/>
        </p:nvSpPr>
        <p:spPr>
          <a:xfrm>
            <a:off x="1331280" y="1908360"/>
            <a:ext cx="360000" cy="20520"/>
          </a:xfrm>
          <a:prstGeom prst="line">
            <a:avLst/>
          </a:prstGeom>
          <a:ln w="36000">
            <a:solidFill>
              <a:srgbClr val="000000"/>
            </a:solidFill>
            <a:round/>
            <a:tailEnd len="med" type="triangle" w="med"/>
          </a:ln>
        </p:spPr>
        <p:style>
          <a:lnRef idx="0"/>
          <a:fillRef idx="0"/>
          <a:effectRef idx="0"/>
          <a:fontRef idx="minor"/>
        </p:style>
      </p:sp>
      <p:sp>
        <p:nvSpPr>
          <p:cNvPr id="241" name="Line 10"/>
          <p:cNvSpPr/>
          <p:nvPr/>
        </p:nvSpPr>
        <p:spPr>
          <a:xfrm>
            <a:off x="3732840" y="1928880"/>
            <a:ext cx="468000" cy="0"/>
          </a:xfrm>
          <a:prstGeom prst="line">
            <a:avLst/>
          </a:prstGeom>
          <a:ln w="36000">
            <a:solidFill>
              <a:srgbClr val="000000"/>
            </a:solidFill>
            <a:round/>
            <a:tailEnd len="med" type="triangle" w="med"/>
          </a:ln>
        </p:spPr>
        <p:style>
          <a:lnRef idx="0"/>
          <a:fillRef idx="0"/>
          <a:effectRef idx="0"/>
          <a:fontRef idx="minor"/>
        </p:style>
      </p:sp>
      <p:sp>
        <p:nvSpPr>
          <p:cNvPr id="242" name="TextShape 11"/>
          <p:cNvSpPr txBox="1"/>
          <p:nvPr/>
        </p:nvSpPr>
        <p:spPr>
          <a:xfrm>
            <a:off x="6297840" y="2052360"/>
            <a:ext cx="863640" cy="618120"/>
          </a:xfrm>
          <a:prstGeom prst="rect">
            <a:avLst/>
          </a:prstGeom>
          <a:noFill/>
          <a:ln>
            <a:noFill/>
          </a:ln>
        </p:spPr>
        <p:txBody>
          <a:bodyPr lIns="90000" rIns="90000" tIns="45000" bIns="45000"/>
          <a:p>
            <a:r>
              <a:rPr b="1" lang="en-GB" sz="3600" spc="-1" strike="noStrike">
                <a:solidFill>
                  <a:srgbClr val="0000ff"/>
                </a:solidFill>
                <a:uFill>
                  <a:solidFill>
                    <a:srgbClr val="ffffff"/>
                  </a:solidFill>
                </a:uFill>
                <a:latin typeface="Times New Roman"/>
              </a:rPr>
              <a:t>e</a:t>
            </a:r>
            <a:r>
              <a:rPr b="1" lang="en-GB" sz="3600" spc="-1" strike="noStrike" baseline="101000">
                <a:solidFill>
                  <a:srgbClr val="0000ff"/>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243" name="Line 12"/>
          <p:cNvSpPr/>
          <p:nvPr/>
        </p:nvSpPr>
        <p:spPr>
          <a:xfrm>
            <a:off x="5865840" y="2204280"/>
            <a:ext cx="477720" cy="136080"/>
          </a:xfrm>
          <a:prstGeom prst="line">
            <a:avLst/>
          </a:prstGeom>
          <a:ln w="36000">
            <a:solidFill>
              <a:srgbClr val="000000"/>
            </a:solidFill>
            <a:round/>
            <a:tailEnd len="med" type="triangle" w="med"/>
          </a:ln>
        </p:spPr>
        <p:style>
          <a:lnRef idx="0"/>
          <a:fillRef idx="0"/>
          <a:effectRef idx="0"/>
          <a:fontRef idx="minor"/>
        </p:style>
      </p:sp>
      <p:sp>
        <p:nvSpPr>
          <p:cNvPr id="244" name="CustomShape 13"/>
          <p:cNvSpPr/>
          <p:nvPr/>
        </p:nvSpPr>
        <p:spPr>
          <a:xfrm>
            <a:off x="-227520" y="3345840"/>
            <a:ext cx="10076760" cy="470880"/>
          </a:xfrm>
          <a:prstGeom prst="rect">
            <a:avLst/>
          </a:prstGeom>
          <a:noFill/>
          <a:ln>
            <a:noFill/>
          </a:ln>
        </p:spPr>
        <p:style>
          <a:lnRef idx="0"/>
          <a:fillRef idx="0"/>
          <a:effectRef idx="0"/>
          <a:fontRef idx="minor"/>
        </p:style>
        <p:txBody>
          <a:bodyPr lIns="90000" rIns="90000" tIns="45000" bIns="45000"/>
          <a:p>
            <a:pPr algn="ctr">
              <a:lnSpc>
                <a:spcPct val="100000"/>
              </a:lnSpc>
            </a:pPr>
            <a:endParaRPr lang="en-GB" sz="1800" spc="-1" strike="noStrike">
              <a:solidFill>
                <a:srgbClr val="000000"/>
              </a:solidFill>
              <a:uFill>
                <a:solidFill>
                  <a:srgbClr val="ffffff"/>
                </a:solidFill>
              </a:uFill>
              <a:latin typeface="Times New Roman"/>
            </a:endParaRPr>
          </a:p>
          <a:p>
            <a:pPr algn="ctr">
              <a:lnSpc>
                <a:spcPct val="100000"/>
              </a:lnSpc>
            </a:pPr>
            <a:endParaRPr lang="en-GB" sz="1800" spc="-1" strike="noStrike">
              <a:solidFill>
                <a:srgbClr val="000000"/>
              </a:solidFill>
              <a:uFill>
                <a:solidFill>
                  <a:srgbClr val="ffffff"/>
                </a:solidFill>
              </a:uFill>
              <a:latin typeface="Times New Roman"/>
            </a:endParaRPr>
          </a:p>
        </p:txBody>
      </p:sp>
      <p:sp>
        <p:nvSpPr>
          <p:cNvPr id="245" name="CustomShape 14"/>
          <p:cNvSpPr/>
          <p:nvPr/>
        </p:nvSpPr>
        <p:spPr>
          <a:xfrm>
            <a:off x="8159400" y="1476360"/>
            <a:ext cx="1665360" cy="936360"/>
          </a:xfrm>
          <a:custGeom>
            <a:avLst/>
            <a:gdLst/>
            <a:ahLst/>
            <a:rect l="0" t="0" r="r" b="b"/>
            <a:pathLst>
              <a:path w="4628" h="2603">
                <a:moveTo>
                  <a:pt x="433" y="0"/>
                </a:moveTo>
                <a:cubicBezTo>
                  <a:pt x="216" y="0"/>
                  <a:pt x="0" y="216"/>
                  <a:pt x="0" y="433"/>
                </a:cubicBezTo>
                <a:lnTo>
                  <a:pt x="0" y="2168"/>
                </a:lnTo>
                <a:cubicBezTo>
                  <a:pt x="0" y="2385"/>
                  <a:pt x="216" y="2602"/>
                  <a:pt x="433" y="2602"/>
                </a:cubicBezTo>
                <a:lnTo>
                  <a:pt x="4193" y="2602"/>
                </a:lnTo>
                <a:cubicBezTo>
                  <a:pt x="4410" y="2602"/>
                  <a:pt x="4627" y="2385"/>
                  <a:pt x="4627" y="2168"/>
                </a:cubicBezTo>
                <a:lnTo>
                  <a:pt x="4627" y="433"/>
                </a:lnTo>
                <a:cubicBezTo>
                  <a:pt x="4627" y="216"/>
                  <a:pt x="4410" y="0"/>
                  <a:pt x="4193" y="0"/>
                </a:cubicBezTo>
                <a:lnTo>
                  <a:pt x="433" y="0"/>
                </a:lnTo>
              </a:path>
            </a:pathLst>
          </a:custGeom>
          <a:solidFill>
            <a:srgbClr val="ffffff"/>
          </a:solidFill>
          <a:ln>
            <a:noFill/>
          </a:ln>
        </p:spPr>
        <p:style>
          <a:lnRef idx="0"/>
          <a:fillRef idx="0"/>
          <a:effectRef idx="0"/>
          <a:fontRef idx="minor"/>
        </p:style>
        <p:txBody>
          <a:bodyPr lIns="90000" rIns="90000" tIns="45000" bIns="45000" anchor="ctr"/>
          <a:p>
            <a:pPr algn="ctr"/>
            <a:r>
              <a:rPr lang="en-GB" sz="3200" spc="-1" strike="noStrike">
                <a:solidFill>
                  <a:srgbClr val="000000"/>
                </a:solidFill>
                <a:uFill>
                  <a:solidFill>
                    <a:srgbClr val="ffffff"/>
                  </a:solidFill>
                </a:uFill>
                <a:latin typeface="Times New Roman"/>
              </a:rPr>
              <a:t>neutrino </a:t>
            </a:r>
            <a:endParaRPr lang="en-GB" sz="1800" spc="-1" strike="noStrike">
              <a:solidFill>
                <a:srgbClr val="000000"/>
              </a:solidFill>
              <a:uFill>
                <a:solidFill>
                  <a:srgbClr val="ffffff"/>
                </a:solidFill>
              </a:uFill>
              <a:latin typeface="Times New Roman"/>
            </a:endParaRPr>
          </a:p>
          <a:p>
            <a:pPr algn="ctr"/>
            <a:r>
              <a:rPr lang="en-GB" sz="3200" spc="-1" strike="noStrike">
                <a:solidFill>
                  <a:srgbClr val="000000"/>
                </a:solidFill>
                <a:uFill>
                  <a:solidFill>
                    <a:srgbClr val="ffffff"/>
                  </a:solidFill>
                </a:uFill>
                <a:latin typeface="Times New Roman"/>
              </a:rPr>
              <a:t>detector</a:t>
            </a:r>
            <a:endParaRPr lang="en-GB" sz="1800" spc="-1" strike="noStrike">
              <a:solidFill>
                <a:srgbClr val="000000"/>
              </a:solidFill>
              <a:uFill>
                <a:solidFill>
                  <a:srgbClr val="ffffff"/>
                </a:solidFill>
              </a:uFill>
              <a:latin typeface="Times New Roman"/>
            </a:endParaRPr>
          </a:p>
        </p:txBody>
      </p:sp>
      <p:sp>
        <p:nvSpPr>
          <p:cNvPr id="246" name="Line 15"/>
          <p:cNvSpPr/>
          <p:nvPr/>
        </p:nvSpPr>
        <p:spPr>
          <a:xfrm>
            <a:off x="7287120" y="1915920"/>
            <a:ext cx="837360" cy="0"/>
          </a:xfrm>
          <a:prstGeom prst="line">
            <a:avLst/>
          </a:prstGeom>
          <a:ln w="36000">
            <a:solidFill>
              <a:srgbClr val="000000"/>
            </a:solidFill>
            <a:round/>
            <a:tailEnd len="med" type="triangle" w="med"/>
          </a:ln>
        </p:spPr>
        <p:style>
          <a:lnRef idx="0"/>
          <a:fillRef idx="0"/>
          <a:effectRef idx="0"/>
          <a:fontRef idx="minor"/>
        </p:style>
      </p:sp>
      <p:sp>
        <p:nvSpPr>
          <p:cNvPr id="247" name="TextShape 16"/>
          <p:cNvSpPr txBox="1"/>
          <p:nvPr/>
        </p:nvSpPr>
        <p:spPr>
          <a:xfrm>
            <a:off x="4318560" y="1672920"/>
            <a:ext cx="1439640" cy="457560"/>
          </a:xfrm>
          <a:prstGeom prst="rect">
            <a:avLst/>
          </a:prstGeom>
          <a:noFill/>
          <a:ln>
            <a:noFill/>
          </a:ln>
        </p:spPr>
        <p:txBody>
          <a:bodyPr lIns="90000" rIns="90000" tIns="45000" bIns="45000"/>
          <a:p>
            <a:pPr algn="ctr"/>
            <a:r>
              <a:rPr lang="en-GB" sz="2600" spc="-1" strike="noStrike">
                <a:solidFill>
                  <a:srgbClr val="000000"/>
                </a:solidFill>
                <a:uFill>
                  <a:solidFill>
                    <a:srgbClr val="ffffff"/>
                  </a:solidFill>
                </a:uFill>
                <a:latin typeface="Times New Roman"/>
              </a:rPr>
              <a:t>K</a:t>
            </a:r>
            <a:r>
              <a:rPr lang="en-GB" sz="2600" spc="-1" strike="noStrike">
                <a:solidFill>
                  <a:srgbClr val="000000"/>
                </a:solidFill>
                <a:uFill>
                  <a:solidFill>
                    <a:srgbClr val="ffffff"/>
                  </a:solidFill>
                </a:uFill>
                <a:latin typeface="Times New Roman"/>
              </a:rPr>
              <a:t> decays</a:t>
            </a:r>
            <a:endParaRPr lang="en-GB" sz="1800" spc="-1" strike="noStrike">
              <a:solidFill>
                <a:srgbClr val="000000"/>
              </a:solidFill>
              <a:uFill>
                <a:solidFill>
                  <a:srgbClr val="ffffff"/>
                </a:solidFill>
              </a:uFill>
              <a:latin typeface="Times New Roman"/>
            </a:endParaRPr>
          </a:p>
        </p:txBody>
      </p:sp>
      <p:sp>
        <p:nvSpPr>
          <p:cNvPr id="248" name="TextShape 17"/>
          <p:cNvSpPr txBox="1"/>
          <p:nvPr/>
        </p:nvSpPr>
        <p:spPr>
          <a:xfrm>
            <a:off x="5088240" y="4609080"/>
            <a:ext cx="4916520" cy="2268720"/>
          </a:xfrm>
          <a:prstGeom prst="rect">
            <a:avLst/>
          </a:prstGeom>
          <a:noFill/>
          <a:ln>
            <a:noFill/>
          </a:ln>
        </p:spPr>
        <p:txBody>
          <a:bodyPr lIns="90000" rIns="90000" tIns="45000" bIns="45000"/>
          <a:p>
            <a:pPr marL="216000" indent="-216000" algn="ctr">
              <a:buClr>
                <a:srgbClr val="000000"/>
              </a:buClr>
              <a:buSzPct val="45000"/>
              <a:buFont typeface="Wingdings" charset="2"/>
              <a:buChar char=""/>
            </a:pPr>
            <a:r>
              <a:rPr b="1" lang="en-GB" sz="2600" spc="-1" strike="noStrike">
                <a:solidFill>
                  <a:srgbClr val="000000"/>
                </a:solidFill>
                <a:uFill>
                  <a:solidFill>
                    <a:srgbClr val="ffffff"/>
                  </a:solidFill>
                </a:uFill>
                <a:latin typeface="Times New Roman"/>
              </a:rPr>
              <a:t>Fully instrumented</a:t>
            </a:r>
            <a:r>
              <a:rPr lang="en-GB" sz="2600" spc="-1" strike="noStrike">
                <a:solidFill>
                  <a:srgbClr val="000000"/>
                </a:solidFill>
                <a:uFill>
                  <a:solidFill>
                    <a:srgbClr val="ffffff"/>
                  </a:solidFill>
                </a:uFill>
                <a:latin typeface="Times New Roman"/>
              </a:rPr>
              <a:t> decay region</a:t>
            </a:r>
            <a:r>
              <a:rPr lang="en-GB" sz="2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algn="ctr"/>
            <a:endParaRPr lang="en-GB" sz="1800" spc="-1" strike="noStrike">
              <a:solidFill>
                <a:srgbClr val="000000"/>
              </a:solidFill>
              <a:uFill>
                <a:solidFill>
                  <a:srgbClr val="ffffff"/>
                </a:solidFill>
              </a:uFill>
              <a:latin typeface="Times New Roman"/>
            </a:endParaRPr>
          </a:p>
          <a:p>
            <a:pPr algn="ctr"/>
            <a:r>
              <a:rPr b="1" lang="en-GB" sz="2800" spc="-1" strike="noStrike">
                <a:solidFill>
                  <a:srgbClr val="000000"/>
                </a:solidFill>
                <a:uFill>
                  <a:solidFill>
                    <a:srgbClr val="ffffff"/>
                  </a:solidFill>
                </a:uFill>
                <a:latin typeface="Times New Roman"/>
                <a:ea typeface="Times New Roman"/>
              </a:rPr>
              <a:t>K</a:t>
            </a:r>
            <a:r>
              <a:rPr b="1" lang="en-GB" sz="2800" spc="-1" strike="noStrike" baseline="101000">
                <a:solidFill>
                  <a:srgbClr val="000000"/>
                </a:solidFill>
                <a:uFill>
                  <a:solidFill>
                    <a:srgbClr val="ffffff"/>
                  </a:solidFill>
                </a:uFill>
                <a:latin typeface="Times New Roman"/>
                <a:ea typeface="Times New Roman"/>
              </a:rPr>
              <a:t>+</a:t>
            </a:r>
            <a:r>
              <a:rPr b="1" lang="en-GB" sz="2800" spc="-1" strike="noStrike">
                <a:solidFill>
                  <a:srgbClr val="000000"/>
                </a:solidFill>
                <a:uFill>
                  <a:solidFill>
                    <a:srgbClr val="ffffff"/>
                  </a:solidFill>
                </a:uFill>
                <a:latin typeface="Times New Roman"/>
                <a:ea typeface="Times New Roman"/>
              </a:rPr>
              <a:t> → e</a:t>
            </a:r>
            <a:r>
              <a:rPr b="1" lang="en-GB" sz="2800" spc="-1" strike="noStrike" baseline="101000">
                <a:solidFill>
                  <a:srgbClr val="000000"/>
                </a:solidFill>
                <a:uFill>
                  <a:solidFill>
                    <a:srgbClr val="ffffff"/>
                  </a:solidFill>
                </a:uFill>
                <a:latin typeface="Times New Roman"/>
                <a:ea typeface="Times New Roman"/>
              </a:rPr>
              <a:t>+ </a:t>
            </a:r>
            <a:r>
              <a:rPr b="1" lang="en-GB" sz="2800" spc="-1" strike="noStrike">
                <a:solidFill>
                  <a:srgbClr val="000000"/>
                </a:solidFill>
                <a:uFill>
                  <a:solidFill>
                    <a:srgbClr val="ffffff"/>
                  </a:solidFill>
                </a:uFill>
                <a:latin typeface="Times New Roman"/>
                <a:ea typeface="Times New Roman"/>
              </a:rPr>
              <a:t>ν</a:t>
            </a:r>
            <a:r>
              <a:rPr b="1" lang="en-GB" sz="2800" spc="-1" strike="noStrike" baseline="-101000">
                <a:solidFill>
                  <a:srgbClr val="000000"/>
                </a:solidFill>
                <a:uFill>
                  <a:solidFill>
                    <a:srgbClr val="ffffff"/>
                  </a:solidFill>
                </a:uFill>
                <a:latin typeface="Times New Roman"/>
                <a:ea typeface="Times New Roman"/>
              </a:rPr>
              <a:t>e</a:t>
            </a:r>
            <a:r>
              <a:rPr i="1" lang="en-GB" sz="2800" spc="-1" strike="noStrike" baseline="-101000">
                <a:solidFill>
                  <a:srgbClr val="000000"/>
                </a:solidFill>
                <a:uFill>
                  <a:solidFill>
                    <a:srgbClr val="ffffff"/>
                  </a:solidFill>
                </a:uFill>
                <a:latin typeface="Times New Roman"/>
                <a:ea typeface="Times New Roman"/>
              </a:rPr>
              <a:t> </a:t>
            </a:r>
            <a:r>
              <a:rPr b="1" lang="en-GB" sz="2800" spc="-1" strike="noStrike">
                <a:solidFill>
                  <a:srgbClr val="000000"/>
                </a:solidFill>
                <a:uFill>
                  <a:solidFill>
                    <a:srgbClr val="ffffff"/>
                  </a:solidFill>
                </a:uFill>
                <a:latin typeface="Times New Roman"/>
                <a:ea typeface="Times New Roman"/>
              </a:rPr>
              <a:t>π</a:t>
            </a:r>
            <a:r>
              <a:rPr b="1" lang="en-GB" sz="2800" spc="-1" strike="noStrike" baseline="101000">
                <a:solidFill>
                  <a:srgbClr val="000000"/>
                </a:solidFill>
                <a:uFill>
                  <a:solidFill>
                    <a:srgbClr val="ffffff"/>
                  </a:solidFill>
                </a:uFill>
                <a:latin typeface="Times New Roman"/>
                <a:ea typeface="Times New Roman"/>
              </a:rPr>
              <a:t>0 </a:t>
            </a:r>
            <a:r>
              <a:rPr lang="en-GB" sz="2800" spc="-1" strike="noStrike">
                <a:solidFill>
                  <a:srgbClr val="000000"/>
                </a:solidFill>
                <a:uFill>
                  <a:solidFill>
                    <a:srgbClr val="ffffff"/>
                  </a:solidFill>
                </a:uFill>
                <a:latin typeface="Times New Roman"/>
              </a:rPr>
              <a:t>→ large angle e</a:t>
            </a:r>
            <a:r>
              <a:rPr lang="en-GB" sz="2800" spc="-1" strike="noStrike" baseline="101000">
                <a:solidFill>
                  <a:srgbClr val="000000"/>
                </a:solidFill>
                <a:uFill>
                  <a:solidFill>
                    <a:srgbClr val="ffffff"/>
                  </a:solidFill>
                </a:uFill>
                <a:latin typeface="Times New Roman"/>
              </a:rPr>
              <a:t>+</a:t>
            </a:r>
            <a:r>
              <a:rPr lang="en-GB" sz="28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600" spc="-1" strike="noStrike">
                <a:solidFill>
                  <a:srgbClr val="000000"/>
                </a:solidFill>
                <a:uFill>
                  <a:solidFill>
                    <a:srgbClr val="ffffff"/>
                  </a:solidFill>
                </a:uFill>
                <a:latin typeface="Standard Symbols L"/>
              </a:rPr>
              <a:t>n</a:t>
            </a:r>
            <a:r>
              <a:rPr b="1" lang="en-GB" sz="2600" spc="-1" strike="noStrike" baseline="-101000">
                <a:solidFill>
                  <a:srgbClr val="000000"/>
                </a:solidFill>
                <a:uFill>
                  <a:solidFill>
                    <a:srgbClr val="ffffff"/>
                  </a:solidFill>
                </a:uFill>
                <a:latin typeface="Times New Roman"/>
              </a:rPr>
              <a:t>e</a:t>
            </a:r>
            <a:r>
              <a:rPr b="1" lang="en-GB" sz="2600" spc="-1" strike="noStrike">
                <a:solidFill>
                  <a:srgbClr val="000000"/>
                </a:solidFill>
                <a:uFill>
                  <a:solidFill>
                    <a:srgbClr val="ffffff"/>
                  </a:solidFill>
                </a:uFill>
                <a:latin typeface="Times New Roman"/>
              </a:rPr>
              <a:t> flux prediction = e</a:t>
            </a:r>
            <a:r>
              <a:rPr b="1" lang="en-GB" sz="2600" spc="-1" strike="noStrike" baseline="101000">
                <a:solidFill>
                  <a:srgbClr val="000000"/>
                </a:solidFill>
                <a:uFill>
                  <a:solidFill>
                    <a:srgbClr val="ffffff"/>
                  </a:solidFill>
                </a:uFill>
                <a:latin typeface="Times New Roman"/>
              </a:rPr>
              <a:t>+</a:t>
            </a:r>
            <a:r>
              <a:rPr b="1" lang="en-GB" sz="2600" spc="-1" strike="noStrike">
                <a:solidFill>
                  <a:srgbClr val="000000"/>
                </a:solidFill>
                <a:uFill>
                  <a:solidFill>
                    <a:srgbClr val="ffffff"/>
                  </a:solidFill>
                </a:uFill>
                <a:latin typeface="Times New Roman"/>
              </a:rPr>
              <a:t> counting</a:t>
            </a:r>
            <a:endParaRPr lang="en-GB" sz="1800" spc="-1" strike="noStrike">
              <a:solidFill>
                <a:srgbClr val="000000"/>
              </a:solidFill>
              <a:uFill>
                <a:solidFill>
                  <a:srgbClr val="ffffff"/>
                </a:solidFill>
              </a:uFill>
              <a:latin typeface="Times New Roman"/>
            </a:endParaRPr>
          </a:p>
        </p:txBody>
      </p:sp>
      <p:sp>
        <p:nvSpPr>
          <p:cNvPr id="249" name="TextShape 18"/>
          <p:cNvSpPr txBox="1"/>
          <p:nvPr/>
        </p:nvSpPr>
        <p:spPr>
          <a:xfrm>
            <a:off x="337680" y="3644280"/>
            <a:ext cx="3908880" cy="707400"/>
          </a:xfrm>
          <a:prstGeom prst="rect">
            <a:avLst/>
          </a:prstGeom>
          <a:noFill/>
          <a:ln>
            <a:noFill/>
          </a:ln>
        </p:spPr>
        <p:txBody>
          <a:bodyPr lIns="90000" rIns="90000" tIns="45000" bIns="45000"/>
          <a:p>
            <a:r>
              <a:rPr b="1" lang="en-GB" sz="3600" spc="-1" strike="noStrike">
                <a:solidFill>
                  <a:srgbClr val="800000"/>
                </a:solidFill>
                <a:uFill>
                  <a:solidFill>
                    <a:srgbClr val="ffffff"/>
                  </a:solidFill>
                </a:uFill>
                <a:latin typeface="Times New Roman"/>
              </a:rPr>
              <a:t>A traditional beam</a:t>
            </a:r>
            <a:endParaRPr lang="en-GB" sz="1800" spc="-1" strike="noStrike">
              <a:solidFill>
                <a:srgbClr val="000000"/>
              </a:solidFill>
              <a:uFill>
                <a:solidFill>
                  <a:srgbClr val="ffffff"/>
                </a:solidFill>
              </a:uFill>
              <a:latin typeface="Times New Roman"/>
            </a:endParaRPr>
          </a:p>
        </p:txBody>
      </p:sp>
      <p:sp>
        <p:nvSpPr>
          <p:cNvPr id="250" name="TextShape 19"/>
          <p:cNvSpPr txBox="1"/>
          <p:nvPr/>
        </p:nvSpPr>
        <p:spPr>
          <a:xfrm>
            <a:off x="181440" y="4351680"/>
            <a:ext cx="4201920" cy="271512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ea typeface="Times New Roman"/>
              </a:rPr>
              <a:t> </a:t>
            </a:r>
            <a:r>
              <a:rPr b="1" lang="en-GB" sz="2600" spc="-1" strike="noStrike">
                <a:solidFill>
                  <a:srgbClr val="000000"/>
                </a:solidFill>
                <a:uFill>
                  <a:solidFill>
                    <a:srgbClr val="ffffff"/>
                  </a:solidFill>
                </a:uFill>
                <a:latin typeface="Times New Roman"/>
                <a:ea typeface="Times New Roman"/>
              </a:rPr>
              <a:t>Passive </a:t>
            </a:r>
            <a:r>
              <a:rPr lang="en-GB" sz="2600" spc="-1" strike="noStrike">
                <a:solidFill>
                  <a:srgbClr val="000000"/>
                </a:solidFill>
                <a:uFill>
                  <a:solidFill>
                    <a:srgbClr val="ffffff"/>
                  </a:solidFill>
                </a:uFill>
                <a:latin typeface="Times New Roman"/>
                <a:ea typeface="Times New Roman"/>
              </a:rPr>
              <a:t>decay region</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ea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600" spc="-1" strike="noStrike">
                <a:solidFill>
                  <a:srgbClr val="000000"/>
                </a:solidFill>
                <a:uFill>
                  <a:solidFill>
                    <a:srgbClr val="ffffff"/>
                  </a:solidFill>
                </a:uFill>
                <a:latin typeface="Times New Roman"/>
                <a:ea typeface="Times New Roman"/>
              </a:rPr>
              <a:t>ν</a:t>
            </a:r>
            <a:r>
              <a:rPr lang="en-GB" sz="2600" spc="-1" strike="noStrike" baseline="-101000">
                <a:solidFill>
                  <a:srgbClr val="000000"/>
                </a:solidFill>
                <a:uFill>
                  <a:solidFill>
                    <a:srgbClr val="ffffff"/>
                  </a:solidFill>
                </a:uFill>
                <a:latin typeface="Times New Roman"/>
                <a:ea typeface="Times New Roman"/>
              </a:rPr>
              <a:t>e</a:t>
            </a:r>
            <a:r>
              <a:rPr lang="en-GB" sz="2600" spc="-1" strike="noStrike">
                <a:solidFill>
                  <a:srgbClr val="000000"/>
                </a:solidFill>
                <a:uFill>
                  <a:solidFill>
                    <a:srgbClr val="ffffff"/>
                  </a:solidFill>
                </a:uFill>
                <a:latin typeface="Times New Roman"/>
                <a:ea typeface="Times New Roman"/>
              </a:rPr>
              <a:t> </a:t>
            </a:r>
            <a:r>
              <a:rPr lang="en-GB" sz="2600" spc="-1" strike="noStrike">
                <a:solidFill>
                  <a:srgbClr val="000000"/>
                </a:solidFill>
                <a:uFill>
                  <a:solidFill>
                    <a:srgbClr val="ffffff"/>
                  </a:solidFill>
                </a:uFill>
                <a:latin typeface="Times New Roman"/>
              </a:rPr>
              <a:t>flux relies on </a:t>
            </a:r>
            <a:r>
              <a:rPr b="1" lang="en-GB" sz="2600" spc="-1" strike="noStrike">
                <a:solidFill>
                  <a:srgbClr val="000000"/>
                </a:solidFill>
                <a:uFill>
                  <a:solidFill>
                    <a:srgbClr val="ffffff"/>
                  </a:solidFill>
                </a:uFill>
                <a:latin typeface="Times New Roman"/>
              </a:rPr>
              <a:t>ab-initio simulations</a:t>
            </a:r>
            <a:r>
              <a:rPr lang="en-GB" sz="2600" spc="-1" strike="noStrike">
                <a:solidFill>
                  <a:srgbClr val="000000"/>
                </a:solidFill>
                <a:uFill>
                  <a:solidFill>
                    <a:srgbClr val="ffffff"/>
                  </a:solidFill>
                </a:uFill>
                <a:latin typeface="Times New Roman"/>
              </a:rPr>
              <a:t> of the full chain</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600" spc="-1" strike="noStrike">
                <a:solidFill>
                  <a:srgbClr val="000000"/>
                </a:solidFill>
                <a:uFill>
                  <a:solidFill>
                    <a:srgbClr val="ffffff"/>
                  </a:solidFill>
                </a:uFill>
                <a:latin typeface="Times New Roman"/>
              </a:rPr>
              <a:t>large uncertainties</a:t>
            </a:r>
            <a:r>
              <a:rPr lang="en-GB" sz="2600" spc="-1" strike="noStrike">
                <a:solidFill>
                  <a:srgbClr val="000000"/>
                </a:solidFill>
                <a:uFill>
                  <a:solidFill>
                    <a:srgbClr val="ffffff"/>
                  </a:solidFill>
                </a:uFill>
                <a:latin typeface="Times New Roman"/>
              </a:rPr>
              <a:t> from hadro-production</a:t>
            </a:r>
            <a:endParaRPr lang="en-GB" sz="1800" spc="-1" strike="noStrike">
              <a:solidFill>
                <a:srgbClr val="000000"/>
              </a:solidFill>
              <a:uFill>
                <a:solidFill>
                  <a:srgbClr val="ffffff"/>
                </a:solidFill>
              </a:uFill>
              <a:latin typeface="Times New Roman"/>
            </a:endParaRPr>
          </a:p>
        </p:txBody>
      </p:sp>
      <p:sp>
        <p:nvSpPr>
          <p:cNvPr id="251" name="TextShape 20"/>
          <p:cNvSpPr txBox="1"/>
          <p:nvPr/>
        </p:nvSpPr>
        <p:spPr>
          <a:xfrm>
            <a:off x="215640" y="2880720"/>
            <a:ext cx="9429120" cy="601560"/>
          </a:xfrm>
          <a:prstGeom prst="rect">
            <a:avLst/>
          </a:prstGeom>
          <a:noFill/>
          <a:ln>
            <a:noFill/>
          </a:ln>
        </p:spPr>
        <p:txBody>
          <a:bodyPr lIns="90000" rIns="90000" tIns="45000" bIns="45000"/>
          <a:p>
            <a:pPr lvl="1" marL="432000" indent="-216000">
              <a:buClr>
                <a:srgbClr val="000000"/>
              </a:buClr>
              <a:buSzPct val="45000"/>
              <a:buFont typeface="Wingdings" charset="2"/>
              <a:buChar char=""/>
            </a:pPr>
            <a:r>
              <a:rPr lang="en-GB" sz="2800" spc="-1" strike="noStrike">
                <a:solidFill>
                  <a:srgbClr val="000000"/>
                </a:solidFill>
                <a:uFill>
                  <a:solidFill>
                    <a:srgbClr val="ffffff"/>
                  </a:solidFill>
                </a:uFill>
                <a:latin typeface="Times New Roman"/>
                <a:ea typeface="Times New Roman"/>
              </a:rPr>
              <a:t>The </a:t>
            </a:r>
            <a:r>
              <a:rPr lang="en-GB" sz="2800" spc="-1" strike="noStrike">
                <a:solidFill>
                  <a:srgbClr val="000000"/>
                </a:solidFill>
                <a:uFill>
                  <a:solidFill>
                    <a:srgbClr val="ffffff"/>
                  </a:solidFill>
                </a:uFill>
                <a:latin typeface="Times New Roman"/>
                <a:ea typeface="Times New Roman"/>
              </a:rPr>
              <a:t>problem of predicting the</a:t>
            </a:r>
            <a:r>
              <a:rPr lang="en-GB" sz="2800" spc="-1" strike="noStrike">
                <a:solidFill>
                  <a:srgbClr val="000000"/>
                </a:solidFill>
                <a:uFill>
                  <a:solidFill>
                    <a:srgbClr val="ffffff"/>
                  </a:solidFill>
                </a:uFill>
                <a:latin typeface="Times New Roman"/>
                <a:ea typeface="Times New Roman"/>
              </a:rPr>
              <a:t> ν</a:t>
            </a:r>
            <a:r>
              <a:rPr lang="en-GB" sz="2800" spc="-1" strike="noStrike" baseline="-101000">
                <a:solidFill>
                  <a:srgbClr val="000000"/>
                </a:solidFill>
                <a:uFill>
                  <a:solidFill>
                    <a:srgbClr val="ffffff"/>
                  </a:solidFill>
                </a:uFill>
                <a:latin typeface="Times New Roman"/>
                <a:ea typeface="Times New Roman"/>
              </a:rPr>
              <a:t>e</a:t>
            </a:r>
            <a:r>
              <a:rPr lang="en-GB" sz="2800" spc="-1" strike="noStrike">
                <a:solidFill>
                  <a:srgbClr val="000000"/>
                </a:solidFill>
                <a:uFill>
                  <a:solidFill>
                    <a:srgbClr val="ffffff"/>
                  </a:solidFill>
                </a:uFill>
                <a:latin typeface="Times New Roman"/>
                <a:ea typeface="Times New Roman"/>
              </a:rPr>
              <a:t> </a:t>
            </a:r>
            <a:r>
              <a:rPr lang="en-GB" sz="2800" spc="-1" strike="noStrike">
                <a:solidFill>
                  <a:srgbClr val="000000"/>
                </a:solidFill>
                <a:uFill>
                  <a:solidFill>
                    <a:srgbClr val="ffffff"/>
                  </a:solidFill>
                </a:uFill>
                <a:latin typeface="Times New Roman"/>
              </a:rPr>
              <a:t>flux at the neutrino detector</a:t>
            </a:r>
            <a:endParaRPr lang="en-GB" sz="1800" spc="-1" strike="noStrike">
              <a:solidFill>
                <a:srgbClr val="000000"/>
              </a:solidFill>
              <a:uFill>
                <a:solidFill>
                  <a:srgbClr val="ffffff"/>
                </a:solidFill>
              </a:uFill>
              <a:latin typeface="Times New Roman"/>
            </a:endParaRPr>
          </a:p>
        </p:txBody>
      </p:sp>
      <p:sp>
        <p:nvSpPr>
          <p:cNvPr id="252" name="CustomShape 21"/>
          <p:cNvSpPr/>
          <p:nvPr/>
        </p:nvSpPr>
        <p:spPr>
          <a:xfrm>
            <a:off x="8123400" y="1512360"/>
            <a:ext cx="1665360" cy="936360"/>
          </a:xfrm>
          <a:custGeom>
            <a:avLst/>
            <a:gdLst/>
            <a:ahLst/>
            <a:rect l="0" t="0" r="r" b="b"/>
            <a:pathLst>
              <a:path w="4628" h="2603">
                <a:moveTo>
                  <a:pt x="433" y="0"/>
                </a:moveTo>
                <a:cubicBezTo>
                  <a:pt x="216" y="0"/>
                  <a:pt x="0" y="216"/>
                  <a:pt x="0" y="433"/>
                </a:cubicBezTo>
                <a:lnTo>
                  <a:pt x="0" y="2168"/>
                </a:lnTo>
                <a:cubicBezTo>
                  <a:pt x="0" y="2385"/>
                  <a:pt x="216" y="2602"/>
                  <a:pt x="433" y="2602"/>
                </a:cubicBezTo>
                <a:lnTo>
                  <a:pt x="4193" y="2602"/>
                </a:lnTo>
                <a:cubicBezTo>
                  <a:pt x="4410" y="2602"/>
                  <a:pt x="4627" y="2385"/>
                  <a:pt x="4627" y="2168"/>
                </a:cubicBezTo>
                <a:lnTo>
                  <a:pt x="4627" y="433"/>
                </a:lnTo>
                <a:cubicBezTo>
                  <a:pt x="4627" y="216"/>
                  <a:pt x="4410" y="0"/>
                  <a:pt x="4193" y="0"/>
                </a:cubicBezTo>
                <a:lnTo>
                  <a:pt x="433" y="0"/>
                </a:lnTo>
              </a:path>
            </a:pathLst>
          </a:custGeom>
          <a:solidFill>
            <a:srgbClr val="ff0000">
              <a:alpha val="15000"/>
            </a:srgbClr>
          </a:solidFill>
          <a:ln>
            <a:noFill/>
          </a:ln>
        </p:spPr>
        <p:style>
          <a:lnRef idx="0"/>
          <a:fillRef idx="0"/>
          <a:effectRef idx="0"/>
          <a:fontRef idx="minor"/>
        </p:style>
      </p:sp>
      <p:sp>
        <p:nvSpPr>
          <p:cNvPr id="253" name="TextShape 22"/>
          <p:cNvSpPr txBox="1"/>
          <p:nvPr/>
        </p:nvSpPr>
        <p:spPr>
          <a:xfrm>
            <a:off x="4347720" y="5186160"/>
            <a:ext cx="928440" cy="851760"/>
          </a:xfrm>
          <a:prstGeom prst="rect">
            <a:avLst/>
          </a:prstGeom>
          <a:noFill/>
          <a:ln>
            <a:noFill/>
          </a:ln>
        </p:spPr>
        <p:txBody>
          <a:bodyPr lIns="90000" rIns="90000" tIns="45000" bIns="45000"/>
          <a:p>
            <a:r>
              <a:rPr b="1" lang="en-GB" sz="5400" spc="-1" strike="noStrike">
                <a:solidFill>
                  <a:srgbClr val="800000"/>
                </a:solidFill>
                <a:uFill>
                  <a:solidFill>
                    <a:srgbClr val="ffffff"/>
                  </a:solidFill>
                </a:uFill>
                <a:latin typeface="Times New Roman"/>
                <a:ea typeface="Times New Roman"/>
              </a:rPr>
              <a:t>↔</a:t>
            </a:r>
            <a:r>
              <a:rPr b="1" lang="en-GB" sz="4000" spc="-1" strike="noStrike">
                <a:solidFill>
                  <a:srgbClr val="800000"/>
                </a:solidFill>
                <a:uFill>
                  <a:solidFill>
                    <a:srgbClr val="ffffff"/>
                  </a:solidFill>
                </a:uFill>
                <a:latin typeface="Times New Roman"/>
                <a:ea typeface="Times New Roman"/>
              </a:rPr>
              <a:t> </a:t>
            </a:r>
            <a:endParaRPr lang="en-GB" sz="1800" spc="-1" strike="noStrike">
              <a:solidFill>
                <a:srgbClr val="000000"/>
              </a:solidFill>
              <a:uFill>
                <a:solidFill>
                  <a:srgbClr val="ffffff"/>
                </a:solidFill>
              </a:uFill>
              <a:latin typeface="Times New Roman"/>
            </a:endParaRPr>
          </a:p>
        </p:txBody>
      </p:sp>
      <p:sp>
        <p:nvSpPr>
          <p:cNvPr id="254" name="TextShape 23"/>
          <p:cNvSpPr txBox="1"/>
          <p:nvPr/>
        </p:nvSpPr>
        <p:spPr>
          <a:xfrm>
            <a:off x="5752080" y="3672720"/>
            <a:ext cx="4255920" cy="1105560"/>
          </a:xfrm>
          <a:prstGeom prst="rect">
            <a:avLst/>
          </a:prstGeom>
          <a:noFill/>
          <a:ln>
            <a:noFill/>
          </a:ln>
        </p:spPr>
        <p:txBody>
          <a:bodyPr lIns="90000" rIns="90000" tIns="45000" bIns="45000"/>
          <a:p>
            <a:r>
              <a:rPr b="1" lang="en-GB" sz="3600" spc="-1" strike="noStrike">
                <a:solidFill>
                  <a:srgbClr val="800000"/>
                </a:solidFill>
                <a:uFill>
                  <a:solidFill>
                    <a:srgbClr val="ffffff"/>
                  </a:solidFill>
                </a:uFill>
                <a:latin typeface="Times New Roman"/>
                <a:ea typeface="Times New Roman"/>
              </a:rPr>
              <a:t>T</a:t>
            </a:r>
            <a:r>
              <a:rPr b="1" lang="en-GB" sz="3600" spc="-1" strike="noStrike">
                <a:solidFill>
                  <a:srgbClr val="800000"/>
                </a:solidFill>
                <a:uFill>
                  <a:solidFill>
                    <a:srgbClr val="ffffff"/>
                  </a:solidFill>
                </a:uFill>
                <a:latin typeface="Times New Roman"/>
              </a:rPr>
              <a:t>he tagged beam</a:t>
            </a:r>
            <a:endParaRPr lang="en-GB" sz="1800" spc="-1" strike="noStrike">
              <a:solidFill>
                <a:srgbClr val="000000"/>
              </a:solidFill>
              <a:uFill>
                <a:solidFill>
                  <a:srgbClr val="ffffff"/>
                </a:solidFill>
              </a:uFill>
              <a:latin typeface="Times New Roman"/>
            </a:endParaRPr>
          </a:p>
        </p:txBody>
      </p:sp>
      <p:sp>
        <p:nvSpPr>
          <p:cNvPr id="255" name="CustomShape 24"/>
          <p:cNvSpPr/>
          <p:nvPr/>
        </p:nvSpPr>
        <p:spPr>
          <a:xfrm>
            <a:off x="5124240" y="4307040"/>
            <a:ext cx="4844520" cy="2772720"/>
          </a:xfrm>
          <a:prstGeom prst="rect">
            <a:avLst/>
          </a:prstGeom>
          <a:noFill/>
          <a:ln>
            <a:solidFill>
              <a:srgbClr val="c90016"/>
            </a:solidFill>
          </a:ln>
        </p:spPr>
        <p:style>
          <a:lnRef idx="0"/>
          <a:fillRef idx="0"/>
          <a:effectRef idx="0"/>
          <a:fontRef idx="minor"/>
        </p:style>
      </p:sp>
      <p:sp>
        <p:nvSpPr>
          <p:cNvPr id="256" name="CustomShape 25"/>
          <p:cNvSpPr/>
          <p:nvPr/>
        </p:nvSpPr>
        <p:spPr>
          <a:xfrm>
            <a:off x="181440" y="4307040"/>
            <a:ext cx="4244760" cy="2772720"/>
          </a:xfrm>
          <a:prstGeom prst="rect">
            <a:avLst/>
          </a:prstGeom>
          <a:noFill/>
          <a:ln>
            <a:solidFill>
              <a:srgbClr val="c90016"/>
            </a:solidFill>
          </a:ln>
        </p:spPr>
        <p:style>
          <a:lnRef idx="0"/>
          <a:fillRef idx="0"/>
          <a:effectRef idx="0"/>
          <a:fontRef idx="minor"/>
        </p:style>
      </p:sp>
      <p:sp>
        <p:nvSpPr>
          <p:cNvPr id="257" name="CustomShape 26"/>
          <p:cNvSpPr/>
          <p:nvPr/>
        </p:nvSpPr>
        <p:spPr>
          <a:xfrm>
            <a:off x="5124240" y="6193440"/>
            <a:ext cx="4844520" cy="684360"/>
          </a:xfrm>
          <a:prstGeom prst="rect">
            <a:avLst/>
          </a:prstGeom>
          <a:solidFill>
            <a:srgbClr val="c90016">
              <a:alpha val="15000"/>
            </a:srgbClr>
          </a:solidFill>
          <a:ln>
            <a:noFill/>
          </a:ln>
        </p:spPr>
        <p:style>
          <a:lnRef idx="0"/>
          <a:fillRef idx="0"/>
          <a:effectRef idx="0"/>
          <a:fontRef idx="minor"/>
        </p:style>
      </p:sp>
    </p:spTree>
  </p:cSld>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71" name="TextShape 1"/>
          <p:cNvSpPr txBox="1"/>
          <p:nvPr/>
        </p:nvSpPr>
        <p:spPr>
          <a:xfrm>
            <a:off x="-720" y="193320"/>
            <a:ext cx="9067680" cy="706680"/>
          </a:xfrm>
          <a:prstGeom prst="rect">
            <a:avLst/>
          </a:prstGeom>
          <a:noFill/>
          <a:ln>
            <a:noFill/>
          </a:ln>
        </p:spPr>
        <p:txBody>
          <a:bodyPr lIns="0" rIns="0" tIns="0" bIns="0" anchor="ctr"/>
          <a:p>
            <a:pPr algn="ctr"/>
            <a:r>
              <a:rPr b="1" lang="en-GB" sz="4400" spc="-1" strike="noStrike">
                <a:solidFill>
                  <a:srgbClr val="000000"/>
                </a:solidFill>
                <a:uFill>
                  <a:solidFill>
                    <a:srgbClr val="ffffff"/>
                  </a:solidFill>
                </a:uFill>
                <a:latin typeface="Times New Roman"/>
              </a:rPr>
              <a:t>Working packages</a:t>
            </a:r>
            <a:endParaRPr b="1" lang="en-GB" sz="4400" spc="-1" strike="noStrike">
              <a:solidFill>
                <a:srgbClr val="000000"/>
              </a:solidFill>
              <a:uFill>
                <a:solidFill>
                  <a:srgbClr val="ffffff"/>
                </a:solidFill>
              </a:uFill>
              <a:latin typeface="Times New Roman"/>
            </a:endParaRPr>
          </a:p>
        </p:txBody>
      </p:sp>
      <p:sp>
        <p:nvSpPr>
          <p:cNvPr id="672" name="CustomShape 2"/>
          <p:cNvSpPr/>
          <p:nvPr/>
        </p:nvSpPr>
        <p:spPr>
          <a:xfrm>
            <a:off x="1152000" y="1116000"/>
            <a:ext cx="4392000" cy="1224000"/>
          </a:xfrm>
          <a:custGeom>
            <a:avLst/>
            <a:gdLst/>
            <a:ahLst/>
            <a:rect l="0" t="0" r="r" b="b"/>
            <a:pathLst>
              <a:path w="12202" h="3402">
                <a:moveTo>
                  <a:pt x="0" y="0"/>
                </a:moveTo>
                <a:lnTo>
                  <a:pt x="10167" y="0"/>
                </a:lnTo>
                <a:lnTo>
                  <a:pt x="10167" y="1105"/>
                </a:lnTo>
                <a:lnTo>
                  <a:pt x="10987" y="1105"/>
                </a:lnTo>
                <a:lnTo>
                  <a:pt x="10987" y="850"/>
                </a:lnTo>
                <a:lnTo>
                  <a:pt x="12201" y="1700"/>
                </a:lnTo>
                <a:lnTo>
                  <a:pt x="10987" y="2550"/>
                </a:lnTo>
                <a:lnTo>
                  <a:pt x="10987" y="2295"/>
                </a:lnTo>
                <a:lnTo>
                  <a:pt x="10167" y="2295"/>
                </a:lnTo>
                <a:lnTo>
                  <a:pt x="10167" y="3401"/>
                </a:lnTo>
                <a:lnTo>
                  <a:pt x="0" y="3401"/>
                </a:lnTo>
                <a:lnTo>
                  <a:pt x="0" y="0"/>
                </a:lnTo>
              </a:path>
            </a:pathLst>
          </a:custGeom>
          <a:solidFill>
            <a:srgbClr val="ffff99"/>
          </a:solidFill>
          <a:ln>
            <a:solidFill>
              <a:srgbClr val="ff420e"/>
            </a:solidFill>
          </a:ln>
        </p:spPr>
        <p:style>
          <a:lnRef idx="0"/>
          <a:fillRef idx="0"/>
          <a:effectRef idx="0"/>
          <a:fontRef idx="minor"/>
        </p:style>
        <p:txBody>
          <a:bodyPr lIns="90000" rIns="90000" tIns="45000" bIns="45000" anchor="ctr"/>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WP1: beam-line</a:t>
            </a:r>
            <a:r>
              <a:rPr lang="en-GB" sz="2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000" spc="-1" strike="noStrike">
                <a:solidFill>
                  <a:srgbClr val="000000"/>
                </a:solidFill>
                <a:uFill>
                  <a:solidFill>
                    <a:srgbClr val="ffffff"/>
                  </a:solidFill>
                </a:uFill>
                <a:latin typeface="Times New Roman"/>
              </a:rPr>
              <a:t>Precise layout of the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000" spc="-1" strike="noStrike">
                <a:solidFill>
                  <a:srgbClr val="000000"/>
                </a:solidFill>
                <a:uFill>
                  <a:solidFill>
                    <a:srgbClr val="ffffff"/>
                  </a:solidFill>
                </a:uFill>
                <a:latin typeface="Times New Roman"/>
              </a:rPr>
              <a:t>hadron beam. Study of the injection schemes.</a:t>
            </a:r>
            <a:endParaRPr lang="en-GB" sz="1800" spc="-1" strike="noStrike">
              <a:solidFill>
                <a:srgbClr val="000000"/>
              </a:solidFill>
              <a:uFill>
                <a:solidFill>
                  <a:srgbClr val="ffffff"/>
                </a:solidFill>
              </a:uFill>
              <a:latin typeface="Times New Roman"/>
            </a:endParaRPr>
          </a:p>
        </p:txBody>
      </p:sp>
      <p:sp>
        <p:nvSpPr>
          <p:cNvPr id="673" name="CustomShape 3"/>
          <p:cNvSpPr/>
          <p:nvPr/>
        </p:nvSpPr>
        <p:spPr>
          <a:xfrm>
            <a:off x="72360" y="2880360"/>
            <a:ext cx="4896000" cy="1584000"/>
          </a:xfrm>
          <a:custGeom>
            <a:avLst/>
            <a:gdLst/>
            <a:ahLst/>
            <a:rect l="0" t="0" r="r" b="b"/>
            <a:pathLst>
              <a:path w="13602" h="4402">
                <a:moveTo>
                  <a:pt x="0" y="0"/>
                </a:moveTo>
                <a:lnTo>
                  <a:pt x="11884" y="0"/>
                </a:lnTo>
                <a:lnTo>
                  <a:pt x="11884" y="1462"/>
                </a:lnTo>
                <a:lnTo>
                  <a:pt x="12342" y="1462"/>
                </a:lnTo>
                <a:lnTo>
                  <a:pt x="12342" y="1177"/>
                </a:lnTo>
                <a:lnTo>
                  <a:pt x="13601" y="2200"/>
                </a:lnTo>
                <a:lnTo>
                  <a:pt x="12342" y="3223"/>
                </a:lnTo>
                <a:lnTo>
                  <a:pt x="12342" y="2938"/>
                </a:lnTo>
                <a:lnTo>
                  <a:pt x="11884" y="2938"/>
                </a:lnTo>
                <a:lnTo>
                  <a:pt x="11884" y="4401"/>
                </a:lnTo>
                <a:lnTo>
                  <a:pt x="0" y="4401"/>
                </a:lnTo>
                <a:lnTo>
                  <a:pt x="0" y="0"/>
                </a:lnTo>
              </a:path>
            </a:pathLst>
          </a:custGeom>
          <a:solidFill>
            <a:srgbClr val="ffff99"/>
          </a:solidFill>
          <a:ln>
            <a:solidFill>
              <a:srgbClr val="ff420e"/>
            </a:solidFill>
          </a:ln>
        </p:spPr>
        <p:style>
          <a:lnRef idx="0"/>
          <a:fillRef idx="0"/>
          <a:effectRef idx="0"/>
          <a:fontRef idx="minor"/>
        </p:style>
        <p:txBody>
          <a:bodyPr lIns="90000" rIns="90000" tIns="45000" bIns="45000" anchor="ctr"/>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WP2: tagger prototype</a:t>
            </a:r>
            <a:r>
              <a:rPr lang="en-GB" sz="2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000" spc="-1" strike="noStrike">
                <a:solidFill>
                  <a:srgbClr val="000000"/>
                </a:solidFill>
                <a:uFill>
                  <a:solidFill>
                    <a:srgbClr val="ffffff"/>
                  </a:solidFill>
                </a:uFill>
                <a:latin typeface="Times New Roman"/>
              </a:rPr>
              <a:t>Feasibility of tagging under realistic conditions with the desired background and systematics suppression. Radiation hardness.</a:t>
            </a:r>
            <a:endParaRPr lang="en-GB" sz="1800" spc="-1" strike="noStrike">
              <a:solidFill>
                <a:srgbClr val="000000"/>
              </a:solidFill>
              <a:uFill>
                <a:solidFill>
                  <a:srgbClr val="ffffff"/>
                </a:solidFill>
              </a:uFill>
              <a:latin typeface="Times New Roman"/>
            </a:endParaRPr>
          </a:p>
        </p:txBody>
      </p:sp>
      <p:sp>
        <p:nvSpPr>
          <p:cNvPr id="674" name="CustomShape 4"/>
          <p:cNvSpPr/>
          <p:nvPr/>
        </p:nvSpPr>
        <p:spPr>
          <a:xfrm>
            <a:off x="432000" y="5364000"/>
            <a:ext cx="4932000" cy="1872000"/>
          </a:xfrm>
          <a:custGeom>
            <a:avLst/>
            <a:gdLst/>
            <a:ahLst/>
            <a:rect l="0" t="0" r="r" b="b"/>
            <a:pathLst>
              <a:path w="13702" h="5202">
                <a:moveTo>
                  <a:pt x="0" y="0"/>
                </a:moveTo>
                <a:lnTo>
                  <a:pt x="11934" y="0"/>
                </a:lnTo>
                <a:lnTo>
                  <a:pt x="11934" y="1727"/>
                </a:lnTo>
                <a:lnTo>
                  <a:pt x="12432" y="1727"/>
                </a:lnTo>
                <a:lnTo>
                  <a:pt x="12432" y="1391"/>
                </a:lnTo>
                <a:lnTo>
                  <a:pt x="13701" y="2600"/>
                </a:lnTo>
                <a:lnTo>
                  <a:pt x="12432" y="3809"/>
                </a:lnTo>
                <a:lnTo>
                  <a:pt x="12432" y="3473"/>
                </a:lnTo>
                <a:lnTo>
                  <a:pt x="11934" y="3473"/>
                </a:lnTo>
                <a:lnTo>
                  <a:pt x="11934" y="5201"/>
                </a:lnTo>
                <a:lnTo>
                  <a:pt x="0" y="5201"/>
                </a:lnTo>
                <a:lnTo>
                  <a:pt x="0" y="0"/>
                </a:lnTo>
              </a:path>
            </a:pathLst>
          </a:custGeom>
          <a:solidFill>
            <a:srgbClr val="ffff99"/>
          </a:solidFill>
          <a:ln>
            <a:solidFill>
              <a:srgbClr val="ff420e"/>
            </a:solidFill>
          </a:ln>
        </p:spPr>
        <p:style>
          <a:lnRef idx="0"/>
          <a:fillRef idx="0"/>
          <a:effectRef idx="0"/>
          <a:fontRef idx="minor"/>
        </p:style>
        <p:txBody>
          <a:bodyPr lIns="90000" rIns="90000" tIns="45000" bIns="45000" anchor="ctr"/>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WP3: electronics and readout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000" spc="-1" strike="noStrike">
                <a:solidFill>
                  <a:srgbClr val="000000"/>
                </a:solidFill>
                <a:uFill>
                  <a:solidFill>
                    <a:srgbClr val="ffffff"/>
                  </a:solidFill>
                </a:uFill>
                <a:latin typeface="Times New Roman"/>
              </a:rPr>
              <a:t>testing the readout performances of the front-end electronics for horn-based (&lt; 10 ms proton extraction) or static (1s proton extraction) focusing systems.</a:t>
            </a:r>
            <a:endParaRPr lang="en-GB" sz="1800" spc="-1" strike="noStrike">
              <a:solidFill>
                <a:srgbClr val="000000"/>
              </a:solidFill>
              <a:uFill>
                <a:solidFill>
                  <a:srgbClr val="ffffff"/>
                </a:solidFill>
              </a:uFill>
              <a:latin typeface="Times New Roman"/>
            </a:endParaRPr>
          </a:p>
        </p:txBody>
      </p:sp>
      <p:sp>
        <p:nvSpPr>
          <p:cNvPr id="675" name="CustomShape 5"/>
          <p:cNvSpPr/>
          <p:nvPr/>
        </p:nvSpPr>
        <p:spPr>
          <a:xfrm>
            <a:off x="4932000" y="1296000"/>
            <a:ext cx="4680000" cy="3420000"/>
          </a:xfrm>
          <a:custGeom>
            <a:avLst/>
            <a:gdLst/>
            <a:ahLst/>
            <a:rect l="0" t="0" r="r" b="b"/>
            <a:pathLst>
              <a:path w="13002" h="9502">
                <a:moveTo>
                  <a:pt x="2188" y="0"/>
                </a:moveTo>
                <a:lnTo>
                  <a:pt x="13001" y="0"/>
                </a:lnTo>
                <a:lnTo>
                  <a:pt x="13001" y="9501"/>
                </a:lnTo>
                <a:lnTo>
                  <a:pt x="2188" y="9501"/>
                </a:lnTo>
                <a:lnTo>
                  <a:pt x="2188" y="5423"/>
                </a:lnTo>
                <a:lnTo>
                  <a:pt x="1444" y="5423"/>
                </a:lnTo>
                <a:lnTo>
                  <a:pt x="1444" y="5905"/>
                </a:lnTo>
                <a:lnTo>
                  <a:pt x="0" y="4750"/>
                </a:lnTo>
                <a:lnTo>
                  <a:pt x="1444" y="3595"/>
                </a:lnTo>
                <a:lnTo>
                  <a:pt x="1444" y="4077"/>
                </a:lnTo>
                <a:lnTo>
                  <a:pt x="2188" y="4077"/>
                </a:lnTo>
                <a:lnTo>
                  <a:pt x="2188" y="0"/>
                </a:lnTo>
              </a:path>
            </a:pathLst>
          </a:custGeom>
          <a:solidFill>
            <a:srgbClr val="ffff99"/>
          </a:solidFill>
          <a:ln>
            <a:solidFill>
              <a:srgbClr val="ff420e"/>
            </a:solidFill>
          </a:ln>
        </p:spPr>
        <p:style>
          <a:lnRef idx="0"/>
          <a:fillRef idx="0"/>
          <a:effectRef idx="0"/>
          <a:fontRef idx="minor"/>
        </p:style>
        <p:txBody>
          <a:bodyPr lIns="90000" rIns="90000" tIns="45000" bIns="45000" anchor="ctr"/>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WP4: photon veto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and timing system</a:t>
            </a:r>
            <a:r>
              <a:rPr lang="en-GB" sz="2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000" spc="-1" strike="noStrike">
                <a:solidFill>
                  <a:srgbClr val="000000"/>
                </a:solidFill>
                <a:uFill>
                  <a:solidFill>
                    <a:srgbClr val="ffffff"/>
                  </a:solidFill>
                </a:uFill>
                <a:latin typeface="Times New Roman"/>
              </a:rPr>
              <a:t>validating the timing accuracy of the tagger and the photon veto e</a:t>
            </a:r>
            <a:r>
              <a:rPr lang="en-GB" sz="2000" spc="-1" strike="noStrike" baseline="33000">
                <a:solidFill>
                  <a:srgbClr val="000000"/>
                </a:solidFill>
                <a:uFill>
                  <a:solidFill>
                    <a:srgbClr val="ffffff"/>
                  </a:solidFill>
                </a:uFill>
                <a:latin typeface="Times New Roman"/>
              </a:rPr>
              <a:t>+</a:t>
            </a:r>
            <a:r>
              <a:rPr lang="en-GB" sz="2000" spc="-1" strike="noStrike">
                <a:solidFill>
                  <a:srgbClr val="000000"/>
                </a:solidFill>
                <a:uFill>
                  <a:solidFill>
                    <a:srgbClr val="ffffff"/>
                  </a:solidFill>
                </a:uFill>
                <a:latin typeface="Times New Roman"/>
              </a:rPr>
              <a:t>/π</a:t>
            </a:r>
            <a:r>
              <a:rPr lang="en-GB" sz="2000" spc="-1" strike="noStrike" baseline="33000">
                <a:solidFill>
                  <a:srgbClr val="000000"/>
                </a:solidFill>
                <a:uFill>
                  <a:solidFill>
                    <a:srgbClr val="ffffff"/>
                  </a:solidFill>
                </a:uFill>
                <a:latin typeface="Times New Roman"/>
              </a:rPr>
              <a:t>0</a:t>
            </a:r>
            <a:r>
              <a:rPr lang="en-GB" sz="2000" spc="-1" strike="noStrike">
                <a:solidFill>
                  <a:srgbClr val="000000"/>
                </a:solidFill>
                <a:uFill>
                  <a:solidFill>
                    <a:srgbClr val="ffffff"/>
                  </a:solidFill>
                </a:uFill>
                <a:latin typeface="Times New Roman"/>
              </a:rPr>
              <a:t> separation. Vertex reconstruction inside the tunnel. Pave the way to “tagged neutrino beams” (time synchronization studies with existing LAr or water Cherenkov prototypes).</a:t>
            </a:r>
            <a:endParaRPr lang="en-GB" sz="1800" spc="-1" strike="noStrike">
              <a:solidFill>
                <a:srgbClr val="000000"/>
              </a:solidFill>
              <a:uFill>
                <a:solidFill>
                  <a:srgbClr val="ffffff"/>
                </a:solidFill>
              </a:uFill>
              <a:latin typeface="Times New Roman"/>
            </a:endParaRPr>
          </a:p>
        </p:txBody>
      </p:sp>
      <p:sp>
        <p:nvSpPr>
          <p:cNvPr id="676" name="CustomShape 6"/>
          <p:cNvSpPr/>
          <p:nvPr/>
        </p:nvSpPr>
        <p:spPr>
          <a:xfrm>
            <a:off x="5148000" y="4860000"/>
            <a:ext cx="4536000" cy="2124360"/>
          </a:xfrm>
          <a:custGeom>
            <a:avLst/>
            <a:gdLst/>
            <a:ahLst/>
            <a:rect l="0" t="0" r="r" b="b"/>
            <a:pathLst>
              <a:path w="12602" h="5903">
                <a:moveTo>
                  <a:pt x="1775" y="0"/>
                </a:moveTo>
                <a:lnTo>
                  <a:pt x="12601" y="0"/>
                </a:lnTo>
                <a:lnTo>
                  <a:pt x="12601" y="5902"/>
                </a:lnTo>
                <a:lnTo>
                  <a:pt x="1775" y="5902"/>
                </a:lnTo>
                <a:lnTo>
                  <a:pt x="1775" y="3559"/>
                </a:lnTo>
                <a:lnTo>
                  <a:pt x="1287" y="3559"/>
                </a:lnTo>
                <a:lnTo>
                  <a:pt x="1287" y="4135"/>
                </a:lnTo>
                <a:lnTo>
                  <a:pt x="0" y="2951"/>
                </a:lnTo>
                <a:lnTo>
                  <a:pt x="1287" y="1766"/>
                </a:lnTo>
                <a:lnTo>
                  <a:pt x="1287" y="2342"/>
                </a:lnTo>
                <a:lnTo>
                  <a:pt x="1775" y="2342"/>
                </a:lnTo>
                <a:lnTo>
                  <a:pt x="1775" y="0"/>
                </a:lnTo>
              </a:path>
            </a:pathLst>
          </a:custGeom>
          <a:solidFill>
            <a:srgbClr val="ffff99"/>
          </a:solidFill>
          <a:ln>
            <a:solidFill>
              <a:srgbClr val="ff420e"/>
            </a:solidFill>
          </a:ln>
        </p:spPr>
        <p:style>
          <a:lnRef idx="0"/>
          <a:fillRef idx="0"/>
          <a:effectRef idx="0"/>
          <a:fontRef idx="minor"/>
        </p:style>
        <p:txBody>
          <a:bodyPr lIns="90000" rIns="90000" tIns="45000" bIns="45000" anchor="ctr"/>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WP5: systematic assessment</a:t>
            </a:r>
            <a:r>
              <a:rPr lang="en-GB" sz="2400" spc="-1" strike="noStrike">
                <a:solidFill>
                  <a:srgbClr val="000000"/>
                </a:solidFill>
                <a:uFill>
                  <a:solidFill>
                    <a:srgbClr val="ffffff"/>
                  </a:solidFill>
                </a:uFill>
                <a:latin typeface="Times New Roman"/>
              </a:rPr>
              <a:t>. </a:t>
            </a:r>
            <a:r>
              <a:rPr lang="en-GB" sz="2000" spc="-1" strike="noStrike">
                <a:solidFill>
                  <a:srgbClr val="000000"/>
                </a:solidFill>
                <a:uFill>
                  <a:solidFill>
                    <a:srgbClr val="ffffff"/>
                  </a:solidFill>
                </a:uFill>
                <a:latin typeface="Times New Roman"/>
              </a:rPr>
              <a:t>Overall flux systematics reachable by the exploiting  the e</a:t>
            </a:r>
            <a:r>
              <a:rPr lang="en-GB" sz="2000" spc="-1" strike="noStrike" baseline="33000">
                <a:solidFill>
                  <a:srgbClr val="000000"/>
                </a:solidFill>
                <a:uFill>
                  <a:solidFill>
                    <a:srgbClr val="ffffff"/>
                  </a:solidFill>
                </a:uFill>
                <a:latin typeface="Times New Roman"/>
              </a:rPr>
              <a:t>+</a:t>
            </a:r>
            <a:r>
              <a:rPr lang="en-GB" sz="2000" spc="-1" strike="noStrike">
                <a:solidFill>
                  <a:srgbClr val="000000"/>
                </a:solidFill>
                <a:uFill>
                  <a:solidFill>
                    <a:srgbClr val="ffffff"/>
                  </a:solidFill>
                </a:uFill>
                <a:latin typeface="Times New Roman"/>
              </a:rPr>
              <a:t> rate and the impact on a direct measurement of the </a:t>
            </a:r>
            <a:r>
              <a:rPr lang="en-GB" sz="2000" spc="-1" strike="noStrike">
                <a:solidFill>
                  <a:srgbClr val="000000"/>
                </a:solidFill>
                <a:uFill>
                  <a:solidFill>
                    <a:srgbClr val="ffffff"/>
                  </a:solidFill>
                </a:uFill>
                <a:latin typeface="Times New Roman"/>
                <a:ea typeface="Times New Roman"/>
              </a:rPr>
              <a:t>σ(</a:t>
            </a:r>
            <a:r>
              <a:rPr lang="en-GB" sz="2000" spc="-1" strike="noStrike">
                <a:solidFill>
                  <a:srgbClr val="000000"/>
                </a:solidFill>
                <a:uFill>
                  <a:solidFill>
                    <a:srgbClr val="ffffff"/>
                  </a:solidFill>
                </a:uFill>
                <a:latin typeface="Times New Roman"/>
              </a:rPr>
              <a:t>ν</a:t>
            </a:r>
            <a:r>
              <a:rPr lang="en-GB" sz="2000" spc="-1" strike="noStrike" baseline="-33000">
                <a:solidFill>
                  <a:srgbClr val="000000"/>
                </a:solidFill>
                <a:uFill>
                  <a:solidFill>
                    <a:srgbClr val="ffffff"/>
                  </a:solidFill>
                </a:uFill>
                <a:latin typeface="Times New Roman"/>
              </a:rPr>
              <a:t>e</a:t>
            </a:r>
            <a:r>
              <a:rPr lang="en-GB" sz="2000" spc="-1" strike="noStrike" baseline="33000">
                <a:solidFill>
                  <a:srgbClr val="000000"/>
                </a:solidFill>
                <a:uFill>
                  <a:solidFill>
                    <a:srgbClr val="ffffff"/>
                  </a:solidFill>
                </a:uFill>
                <a:latin typeface="Times New Roman"/>
              </a:rPr>
              <a:t>CC</a:t>
            </a:r>
            <a:r>
              <a:rPr lang="en-GB" sz="2000" spc="-1" strike="noStrike">
                <a:solidFill>
                  <a:srgbClr val="000000"/>
                </a:solidFill>
                <a:uFill>
                  <a:solidFill>
                    <a:srgbClr val="ffffff"/>
                  </a:solidFill>
                </a:uFill>
                <a:latin typeface="Times New Roman"/>
              </a:rPr>
              <a:t> ). Tagger simulation.</a:t>
            </a:r>
            <a:endParaRPr lang="en-GB" sz="1800" spc="-1" strike="noStrike">
              <a:solidFill>
                <a:srgbClr val="000000"/>
              </a:solidFill>
              <a:uFill>
                <a:solidFill>
                  <a:srgbClr val="ffffff"/>
                </a:solidFill>
              </a:uFill>
              <a:latin typeface="Times New Roman"/>
            </a:endParaRPr>
          </a:p>
        </p:txBody>
      </p:sp>
      <p:pic>
        <p:nvPicPr>
          <p:cNvPr id="677" name="" descr=""/>
          <p:cNvPicPr/>
          <p:nvPr/>
        </p:nvPicPr>
        <p:blipFill>
          <a:blip r:embed="rId1"/>
          <a:stretch/>
        </p:blipFill>
        <p:spPr>
          <a:xfrm>
            <a:off x="63360" y="4535640"/>
            <a:ext cx="944640" cy="792360"/>
          </a:xfrm>
          <a:prstGeom prst="rect">
            <a:avLst/>
          </a:prstGeom>
          <a:ln>
            <a:noFill/>
          </a:ln>
        </p:spPr>
      </p:pic>
      <p:pic>
        <p:nvPicPr>
          <p:cNvPr id="678" name="" descr=""/>
          <p:cNvPicPr/>
          <p:nvPr/>
        </p:nvPicPr>
        <p:blipFill>
          <a:blip r:embed="rId2"/>
          <a:stretch/>
        </p:blipFill>
        <p:spPr>
          <a:xfrm>
            <a:off x="7272000" y="37080"/>
            <a:ext cx="1260000" cy="1114920"/>
          </a:xfrm>
          <a:prstGeom prst="rect">
            <a:avLst/>
          </a:prstGeom>
          <a:ln>
            <a:noFill/>
          </a:ln>
        </p:spPr>
      </p:pic>
      <p:pic>
        <p:nvPicPr>
          <p:cNvPr id="679" name="" descr=""/>
          <p:cNvPicPr/>
          <p:nvPr/>
        </p:nvPicPr>
        <p:blipFill>
          <a:blip r:embed="rId3"/>
          <a:stretch/>
        </p:blipFill>
        <p:spPr>
          <a:xfrm>
            <a:off x="144000" y="268200"/>
            <a:ext cx="1872000" cy="720720"/>
          </a:xfrm>
          <a:prstGeom prst="rect">
            <a:avLst/>
          </a:prstGeom>
          <a:ln>
            <a:noFill/>
          </a:ln>
        </p:spPr>
      </p:pic>
      <p:pic>
        <p:nvPicPr>
          <p:cNvPr id="680" name="" descr=""/>
          <p:cNvPicPr/>
          <p:nvPr/>
        </p:nvPicPr>
        <p:blipFill>
          <a:blip r:embed="rId4"/>
          <a:stretch/>
        </p:blipFill>
        <p:spPr>
          <a:xfrm>
            <a:off x="72000" y="1113120"/>
            <a:ext cx="1008000" cy="1189800"/>
          </a:xfrm>
          <a:prstGeom prst="rect">
            <a:avLst/>
          </a:prstGeom>
          <a:ln>
            <a:noFill/>
          </a:ln>
        </p:spPr>
      </p:pic>
      <p:pic>
        <p:nvPicPr>
          <p:cNvPr id="681" name="" descr=""/>
          <p:cNvPicPr/>
          <p:nvPr/>
        </p:nvPicPr>
        <p:blipFill>
          <a:blip r:embed="rId5"/>
          <a:stretch/>
        </p:blipFill>
        <p:spPr>
          <a:xfrm>
            <a:off x="3816000" y="2356200"/>
            <a:ext cx="1252080" cy="523800"/>
          </a:xfrm>
          <a:prstGeom prst="rect">
            <a:avLst/>
          </a:prstGeom>
          <a:ln>
            <a:noFill/>
          </a:ln>
        </p:spPr>
      </p:pic>
      <p:pic>
        <p:nvPicPr>
          <p:cNvPr id="682" name="" descr=""/>
          <p:cNvPicPr/>
          <p:nvPr/>
        </p:nvPicPr>
        <p:blipFill>
          <a:blip r:embed="rId6"/>
          <a:stretch/>
        </p:blipFill>
        <p:spPr>
          <a:xfrm>
            <a:off x="1263240" y="4605120"/>
            <a:ext cx="1400760" cy="686880"/>
          </a:xfrm>
          <a:prstGeom prst="rect">
            <a:avLst/>
          </a:prstGeom>
          <a:ln>
            <a:noFill/>
          </a:ln>
        </p:spPr>
      </p:pic>
      <p:pic>
        <p:nvPicPr>
          <p:cNvPr id="683" name="" descr=""/>
          <p:cNvPicPr/>
          <p:nvPr/>
        </p:nvPicPr>
        <p:blipFill>
          <a:blip r:embed="rId7"/>
          <a:stretch/>
        </p:blipFill>
        <p:spPr>
          <a:xfrm>
            <a:off x="8748000" y="1035000"/>
            <a:ext cx="1292760" cy="1180080"/>
          </a:xfrm>
          <a:prstGeom prst="rect">
            <a:avLst/>
          </a:prstGeom>
          <a:ln>
            <a:noFill/>
          </a:ln>
        </p:spPr>
      </p:pic>
      <p:pic>
        <p:nvPicPr>
          <p:cNvPr id="684" name="" descr=""/>
          <p:cNvPicPr/>
          <p:nvPr/>
        </p:nvPicPr>
        <p:blipFill>
          <a:blip r:embed="rId8"/>
          <a:stretch/>
        </p:blipFill>
        <p:spPr>
          <a:xfrm>
            <a:off x="3816000" y="1008000"/>
            <a:ext cx="896400" cy="576000"/>
          </a:xfrm>
          <a:prstGeom prst="rect">
            <a:avLst/>
          </a:prstGeom>
          <a:ln>
            <a:noFill/>
          </a:ln>
        </p:spPr>
      </p:pic>
      <p:pic>
        <p:nvPicPr>
          <p:cNvPr id="685" name="" descr=""/>
          <p:cNvPicPr/>
          <p:nvPr/>
        </p:nvPicPr>
        <p:blipFill>
          <a:blip r:embed="rId9"/>
          <a:stretch/>
        </p:blipFill>
        <p:spPr>
          <a:xfrm>
            <a:off x="8748000" y="4212000"/>
            <a:ext cx="1341360" cy="1188000"/>
          </a:xfrm>
          <a:prstGeom prst="rect">
            <a:avLst/>
          </a:prstGeom>
          <a:ln>
            <a:noFill/>
          </a:ln>
        </p:spPr>
      </p:pic>
      <p:pic>
        <p:nvPicPr>
          <p:cNvPr id="686" name="" descr=""/>
          <p:cNvPicPr/>
          <p:nvPr/>
        </p:nvPicPr>
        <p:blipFill>
          <a:blip r:embed="rId10"/>
          <a:srcRect l="0" t="0" r="0" b="4629"/>
          <a:stretch/>
        </p:blipFill>
        <p:spPr>
          <a:xfrm rot="5400000">
            <a:off x="1902600" y="2057400"/>
            <a:ext cx="586800" cy="1152000"/>
          </a:xfrm>
          <a:prstGeom prst="rect">
            <a:avLst/>
          </a:prstGeom>
          <a:ln>
            <a:noFill/>
          </a:ln>
        </p:spPr>
      </p:pic>
    </p:spTree>
  </p:cSld>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87" name="TextShape 1"/>
          <p:cNvSpPr txBox="1"/>
          <p:nvPr/>
        </p:nvSpPr>
        <p:spPr>
          <a:xfrm>
            <a:off x="-31320" y="324000"/>
            <a:ext cx="9175320" cy="820800"/>
          </a:xfrm>
          <a:prstGeom prst="rect">
            <a:avLst/>
          </a:prstGeom>
          <a:noFill/>
          <a:ln>
            <a:noFill/>
          </a:ln>
        </p:spPr>
        <p:txBody>
          <a:bodyPr lIns="90000" rIns="90000" tIns="45000" bIns="45000"/>
          <a:p>
            <a:pPr algn="ctr">
              <a:lnSpc>
                <a:spcPct val="100000"/>
              </a:lnSpc>
            </a:pPr>
            <a:r>
              <a:rPr b="1" lang="en-GB" sz="3200" spc="-1" strike="noStrike">
                <a:solidFill>
                  <a:srgbClr val="000000"/>
                </a:solidFill>
                <a:uFill>
                  <a:solidFill>
                    <a:srgbClr val="ffffff"/>
                  </a:solidFill>
                </a:uFill>
                <a:latin typeface="Times New Roman"/>
              </a:rPr>
              <a:t>Choosing the K</a:t>
            </a:r>
            <a:r>
              <a:rPr b="1" lang="en-GB" sz="3200" spc="-1" strike="noStrike" baseline="33000">
                <a:solidFill>
                  <a:srgbClr val="000000"/>
                </a:solidFill>
                <a:uFill>
                  <a:solidFill>
                    <a:srgbClr val="ffffff"/>
                  </a:solidFill>
                </a:uFill>
                <a:latin typeface="Times New Roman"/>
                <a:ea typeface="Times New Roman"/>
              </a:rPr>
              <a:t>±</a:t>
            </a:r>
            <a:r>
              <a:rPr b="1" lang="en-GB" sz="3200" spc="-1" strike="noStrike">
                <a:solidFill>
                  <a:srgbClr val="000000"/>
                </a:solidFill>
                <a:uFill>
                  <a:solidFill>
                    <a:srgbClr val="ffffff"/>
                  </a:solidFill>
                </a:uFill>
                <a:latin typeface="Times New Roman"/>
              </a:rPr>
              <a:t>/</a:t>
            </a:r>
            <a:r>
              <a:rPr b="1" lang="en-GB" sz="3200" spc="-1" strike="noStrike">
                <a:solidFill>
                  <a:srgbClr val="000000"/>
                </a:solidFill>
                <a:uFill>
                  <a:solidFill>
                    <a:srgbClr val="ffffff"/>
                  </a:solidFill>
                </a:uFill>
                <a:latin typeface="Times New Roman"/>
                <a:ea typeface="Times New Roman"/>
              </a:rPr>
              <a:t>π</a:t>
            </a:r>
            <a:r>
              <a:rPr b="1" lang="en-GB" sz="3200" spc="-1" strike="noStrike" baseline="33000">
                <a:solidFill>
                  <a:srgbClr val="000000"/>
                </a:solidFill>
                <a:uFill>
                  <a:solidFill>
                    <a:srgbClr val="ffffff"/>
                  </a:solidFill>
                </a:uFill>
                <a:latin typeface="Times New Roman"/>
                <a:ea typeface="Times New Roman"/>
              </a:rPr>
              <a:t>±</a:t>
            </a:r>
            <a:r>
              <a:rPr b="1" lang="en-GB" sz="3200" spc="-1" strike="noStrike">
                <a:solidFill>
                  <a:srgbClr val="000000"/>
                </a:solidFill>
                <a:uFill>
                  <a:solidFill>
                    <a:srgbClr val="ffffff"/>
                  </a:solidFill>
                </a:uFill>
                <a:latin typeface="Times New Roman"/>
              </a:rPr>
              <a:t> momentum and tunnel length</a:t>
            </a:r>
            <a:endParaRPr lang="en-GB" sz="1800" spc="-1" strike="noStrike">
              <a:solidFill>
                <a:srgbClr val="000000"/>
              </a:solidFill>
              <a:uFill>
                <a:solidFill>
                  <a:srgbClr val="ffffff"/>
                </a:solidFill>
              </a:uFill>
              <a:latin typeface="Times New Roman"/>
            </a:endParaRPr>
          </a:p>
        </p:txBody>
      </p:sp>
      <p:pic>
        <p:nvPicPr>
          <p:cNvPr id="688" name="" descr=""/>
          <p:cNvPicPr/>
          <p:nvPr/>
        </p:nvPicPr>
        <p:blipFill>
          <a:blip r:embed="rId1"/>
          <a:stretch/>
        </p:blipFill>
        <p:spPr>
          <a:xfrm>
            <a:off x="3456000" y="2881800"/>
            <a:ext cx="6519960" cy="4390200"/>
          </a:xfrm>
          <a:prstGeom prst="rect">
            <a:avLst/>
          </a:prstGeom>
          <a:ln>
            <a:noFill/>
          </a:ln>
        </p:spPr>
      </p:pic>
      <p:sp>
        <p:nvSpPr>
          <p:cNvPr id="689" name="TextShape 2"/>
          <p:cNvSpPr txBox="1"/>
          <p:nvPr/>
        </p:nvSpPr>
        <p:spPr>
          <a:xfrm>
            <a:off x="4330080" y="3096000"/>
            <a:ext cx="4021920" cy="718200"/>
          </a:xfrm>
          <a:prstGeom prst="rect">
            <a:avLst/>
          </a:prstGeom>
          <a:noFill/>
          <a:ln>
            <a:noFill/>
          </a:ln>
        </p:spPr>
        <p:txBody>
          <a:bodyPr lIns="90000" rIns="90000" tIns="45000" bIns="45000"/>
          <a:p>
            <a:r>
              <a:rPr b="1" lang="en-GB" sz="2000" spc="-1" strike="noStrike">
                <a:solidFill>
                  <a:srgbClr val="000000"/>
                </a:solidFill>
                <a:uFill>
                  <a:solidFill>
                    <a:srgbClr val="ffffff"/>
                  </a:solidFill>
                </a:uFill>
                <a:latin typeface="Times New Roman"/>
              </a:rPr>
              <a:t>K</a:t>
            </a:r>
            <a:r>
              <a:rPr b="1" lang="en-GB" sz="2000" spc="-1" strike="noStrike" baseline="101000">
                <a:solidFill>
                  <a:srgbClr val="000000"/>
                </a:solidFill>
                <a:uFill>
                  <a:solidFill>
                    <a:srgbClr val="ffffff"/>
                  </a:solidFill>
                </a:uFill>
                <a:latin typeface="Times New Roman"/>
              </a:rPr>
              <a:t>+</a:t>
            </a:r>
            <a:r>
              <a:rPr b="1" lang="en-GB" sz="2000" spc="-1" strike="noStrike">
                <a:solidFill>
                  <a:srgbClr val="000000"/>
                </a:solidFill>
                <a:uFill>
                  <a:solidFill>
                    <a:srgbClr val="ffffff"/>
                  </a:solidFill>
                </a:uFill>
                <a:latin typeface="Times New Roman"/>
              </a:rPr>
              <a:t> decays</a:t>
            </a:r>
            <a:endParaRPr lang="en-GB" sz="1800" spc="-1" strike="noStrike">
              <a:solidFill>
                <a:srgbClr val="000000"/>
              </a:solidFill>
              <a:uFill>
                <a:solidFill>
                  <a:srgbClr val="ffffff"/>
                </a:solidFill>
              </a:uFill>
              <a:latin typeface="Times New Roman"/>
            </a:endParaRPr>
          </a:p>
          <a:p>
            <a:r>
              <a:rPr b="1" lang="en-GB" sz="2000" spc="-1" strike="noStrike">
                <a:solidFill>
                  <a:srgbClr val="ff0000"/>
                </a:solidFill>
                <a:uFill>
                  <a:solidFill>
                    <a:srgbClr val="ffffff"/>
                  </a:solidFill>
                </a:uFill>
                <a:latin typeface="Times New Roman"/>
                <a:ea typeface="Times New Roman"/>
              </a:rPr>
              <a:t>μ</a:t>
            </a:r>
            <a:r>
              <a:rPr b="1" lang="en-GB" sz="2000" spc="-1" strike="noStrike" baseline="101000">
                <a:solidFill>
                  <a:srgbClr val="ff0000"/>
                </a:solidFill>
                <a:uFill>
                  <a:solidFill>
                    <a:srgbClr val="ffffff"/>
                  </a:solidFill>
                </a:uFill>
                <a:latin typeface="Times New Roman"/>
              </a:rPr>
              <a:t>+</a:t>
            </a:r>
            <a:r>
              <a:rPr b="1" lang="en-GB" sz="2000" spc="-1" strike="noStrike">
                <a:solidFill>
                  <a:srgbClr val="ff0000"/>
                </a:solidFill>
                <a:uFill>
                  <a:solidFill>
                    <a:srgbClr val="ffffff"/>
                  </a:solidFill>
                </a:uFill>
                <a:latin typeface="Times New Roman"/>
              </a:rPr>
              <a:t> decays in flight</a:t>
            </a:r>
            <a:endParaRPr lang="en-GB" sz="1800" spc="-1" strike="noStrike">
              <a:solidFill>
                <a:srgbClr val="000000"/>
              </a:solidFill>
              <a:uFill>
                <a:solidFill>
                  <a:srgbClr val="ffffff"/>
                </a:solidFill>
              </a:uFill>
              <a:latin typeface="Times New Roman"/>
            </a:endParaRPr>
          </a:p>
        </p:txBody>
      </p:sp>
      <p:sp>
        <p:nvSpPr>
          <p:cNvPr id="690" name="TextShape 3"/>
          <p:cNvSpPr txBox="1"/>
          <p:nvPr/>
        </p:nvSpPr>
        <p:spPr>
          <a:xfrm>
            <a:off x="72000" y="3173400"/>
            <a:ext cx="3780000" cy="3291840"/>
          </a:xfrm>
          <a:prstGeom prst="rect">
            <a:avLst/>
          </a:prstGeom>
          <a:noFill/>
          <a:ln>
            <a:noFill/>
          </a:ln>
        </p:spPr>
        <p:txBody>
          <a:bodyPr lIns="90000" rIns="90000" tIns="45000" bIns="45000"/>
          <a:p>
            <a:r>
              <a:rPr b="1" lang="en-GB" sz="2200" spc="-1" strike="noStrike">
                <a:solidFill>
                  <a:srgbClr val="000000"/>
                </a:solidFill>
                <a:uFill>
                  <a:solidFill>
                    <a:srgbClr val="ffffff"/>
                  </a:solidFill>
                </a:uFill>
                <a:latin typeface="Times New Roman"/>
              </a:rPr>
              <a:t>High momentum</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b="1" lang="en-GB" sz="2200" spc="-1" strike="noStrike">
                <a:solidFill>
                  <a:srgbClr val="000000"/>
                </a:solidFill>
                <a:uFill>
                  <a:solidFill>
                    <a:srgbClr val="ffffff"/>
                  </a:solidFill>
                </a:uFill>
                <a:latin typeface="Times New Roman"/>
              </a:rPr>
              <a:t>Benefits: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small loss in the transport line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improved e/</a:t>
            </a:r>
            <a:r>
              <a:rPr lang="en-GB" sz="2200" spc="-1" strike="noStrike">
                <a:solidFill>
                  <a:srgbClr val="000000"/>
                </a:solidFill>
                <a:uFill>
                  <a:solidFill>
                    <a:srgbClr val="ffffff"/>
                  </a:solidFill>
                </a:uFill>
                <a:latin typeface="Times New Roman"/>
                <a:ea typeface="Times New Roman"/>
              </a:rPr>
              <a:t>π</a:t>
            </a:r>
            <a:r>
              <a:rPr lang="en-GB" sz="2200" spc="-1" strike="noStrike">
                <a:solidFill>
                  <a:srgbClr val="000000"/>
                </a:solidFill>
                <a:uFill>
                  <a:solidFill>
                    <a:srgbClr val="ffffff"/>
                  </a:solidFill>
                </a:uFill>
                <a:latin typeface="Times New Roman"/>
              </a:rPr>
              <a:t> separation</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b="1" lang="en-GB" sz="2200" spc="-1" strike="noStrike">
                <a:solidFill>
                  <a:srgbClr val="000000"/>
                </a:solidFill>
                <a:uFill>
                  <a:solidFill>
                    <a:srgbClr val="ffffff"/>
                  </a:solidFill>
                </a:uFill>
                <a:latin typeface="Times New Roman"/>
              </a:rPr>
              <a:t>Costs: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E(</a:t>
            </a:r>
            <a:r>
              <a:rPr lang="en-GB" sz="2200" spc="-1" strike="noStrike">
                <a:solidFill>
                  <a:srgbClr val="000000"/>
                </a:solidFill>
                <a:uFill>
                  <a:solidFill>
                    <a:srgbClr val="ffffff"/>
                  </a:solidFill>
                </a:uFill>
                <a:latin typeface="Times New Roman"/>
                <a:ea typeface="Times New Roman"/>
              </a:rPr>
              <a:t>ν</a:t>
            </a:r>
            <a:r>
              <a:rPr lang="en-GB" sz="2200" spc="-1" strike="noStrike" baseline="-101000">
                <a:solidFill>
                  <a:srgbClr val="000000"/>
                </a:solidFill>
                <a:uFill>
                  <a:solidFill>
                    <a:srgbClr val="ffffff"/>
                  </a:solidFill>
                </a:uFill>
                <a:latin typeface="Times New Roman"/>
              </a:rPr>
              <a:t>e</a:t>
            </a:r>
            <a:r>
              <a:rPr lang="en-GB" sz="2200" spc="-1" strike="noStrike">
                <a:solidFill>
                  <a:srgbClr val="000000"/>
                </a:solidFill>
                <a:uFill>
                  <a:solidFill>
                    <a:srgbClr val="ffffff"/>
                  </a:solidFill>
                </a:uFill>
                <a:latin typeface="Times New Roman"/>
              </a:rPr>
              <a:t>) above the R.O.I.</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longer decay region</a:t>
            </a:r>
            <a:endParaRPr lang="en-GB" sz="1800" spc="-1" strike="noStrike">
              <a:solidFill>
                <a:srgbClr val="000000"/>
              </a:solidFill>
              <a:uFill>
                <a:solidFill>
                  <a:srgbClr val="ffffff"/>
                </a:solidFill>
              </a:uFill>
              <a:latin typeface="Times New Roman"/>
            </a:endParaRPr>
          </a:p>
        </p:txBody>
      </p:sp>
      <p:sp>
        <p:nvSpPr>
          <p:cNvPr id="691" name="TextShape 4"/>
          <p:cNvSpPr txBox="1"/>
          <p:nvPr/>
        </p:nvSpPr>
        <p:spPr>
          <a:xfrm>
            <a:off x="5840640" y="4381200"/>
            <a:ext cx="1310400" cy="60228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L = 100 m</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p:txBody>
      </p:sp>
      <p:sp>
        <p:nvSpPr>
          <p:cNvPr id="692" name="TextShape 5"/>
          <p:cNvSpPr txBox="1"/>
          <p:nvPr/>
        </p:nvSpPr>
        <p:spPr>
          <a:xfrm>
            <a:off x="4502520" y="4272120"/>
            <a:ext cx="1310400" cy="60228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L = 50 m</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p:txBody>
      </p:sp>
      <p:sp>
        <p:nvSpPr>
          <p:cNvPr id="693" name="Line 6"/>
          <p:cNvSpPr/>
          <p:nvPr/>
        </p:nvSpPr>
        <p:spPr>
          <a:xfrm>
            <a:off x="4904280" y="4602960"/>
            <a:ext cx="182880" cy="274320"/>
          </a:xfrm>
          <a:prstGeom prst="line">
            <a:avLst/>
          </a:prstGeom>
          <a:ln>
            <a:solidFill>
              <a:srgbClr val="000000"/>
            </a:solidFill>
            <a:tailEnd len="med" type="triangle" w="med"/>
          </a:ln>
        </p:spPr>
        <p:style>
          <a:lnRef idx="0"/>
          <a:fillRef idx="0"/>
          <a:effectRef idx="0"/>
          <a:fontRef idx="minor"/>
        </p:style>
      </p:sp>
      <p:sp>
        <p:nvSpPr>
          <p:cNvPr id="694" name="Line 7"/>
          <p:cNvSpPr/>
          <p:nvPr/>
        </p:nvSpPr>
        <p:spPr>
          <a:xfrm>
            <a:off x="6275520" y="4710960"/>
            <a:ext cx="91440" cy="236520"/>
          </a:xfrm>
          <a:prstGeom prst="line">
            <a:avLst/>
          </a:prstGeom>
          <a:ln>
            <a:solidFill>
              <a:srgbClr val="000000"/>
            </a:solidFill>
            <a:tailEnd len="med" type="triangle" w="med"/>
          </a:ln>
        </p:spPr>
        <p:style>
          <a:lnRef idx="0"/>
          <a:fillRef idx="0"/>
          <a:effectRef idx="0"/>
          <a:fontRef idx="minor"/>
        </p:style>
      </p:sp>
      <p:sp>
        <p:nvSpPr>
          <p:cNvPr id="695" name="Line 8"/>
          <p:cNvSpPr/>
          <p:nvPr/>
        </p:nvSpPr>
        <p:spPr>
          <a:xfrm flipV="1">
            <a:off x="9880920" y="3027240"/>
            <a:ext cx="0" cy="3821040"/>
          </a:xfrm>
          <a:prstGeom prst="line">
            <a:avLst/>
          </a:prstGeom>
          <a:ln>
            <a:solidFill>
              <a:srgbClr val="008000"/>
            </a:solidFill>
            <a:custDash/>
          </a:ln>
        </p:spPr>
        <p:style>
          <a:lnRef idx="0"/>
          <a:fillRef idx="0"/>
          <a:effectRef idx="0"/>
          <a:fontRef idx="minor"/>
        </p:style>
      </p:sp>
      <p:sp>
        <p:nvSpPr>
          <p:cNvPr id="696" name="CustomShape 9"/>
          <p:cNvSpPr/>
          <p:nvPr/>
        </p:nvSpPr>
        <p:spPr>
          <a:xfrm rot="21000000">
            <a:off x="7896240" y="3243240"/>
            <a:ext cx="2002320" cy="274320"/>
          </a:xfrm>
          <a:prstGeom prst="ellipse">
            <a:avLst/>
          </a:prstGeom>
          <a:noFill/>
          <a:ln w="54720">
            <a:solidFill>
              <a:srgbClr val="3333ff"/>
            </a:solidFill>
            <a:round/>
          </a:ln>
        </p:spPr>
        <p:style>
          <a:lnRef idx="0"/>
          <a:fillRef idx="0"/>
          <a:effectRef idx="0"/>
          <a:fontRef idx="minor"/>
        </p:style>
      </p:sp>
      <p:sp>
        <p:nvSpPr>
          <p:cNvPr id="697" name="CustomShape 10"/>
          <p:cNvSpPr/>
          <p:nvPr/>
        </p:nvSpPr>
        <p:spPr>
          <a:xfrm>
            <a:off x="8744040" y="6641640"/>
            <a:ext cx="274320" cy="274320"/>
          </a:xfrm>
          <a:prstGeom prst="ellipse">
            <a:avLst/>
          </a:prstGeom>
          <a:noFill/>
          <a:ln>
            <a:solidFill>
              <a:srgbClr val="808080"/>
            </a:solidFill>
          </a:ln>
        </p:spPr>
        <p:style>
          <a:lnRef idx="0"/>
          <a:fillRef idx="0"/>
          <a:effectRef idx="0"/>
          <a:fontRef idx="minor"/>
        </p:style>
      </p:sp>
      <p:sp>
        <p:nvSpPr>
          <p:cNvPr id="698" name="TextShape 11"/>
          <p:cNvSpPr txBox="1"/>
          <p:nvPr/>
        </p:nvSpPr>
        <p:spPr>
          <a:xfrm>
            <a:off x="0" y="1344960"/>
            <a:ext cx="3960000" cy="959040"/>
          </a:xfrm>
          <a:prstGeom prst="rect">
            <a:avLst/>
          </a:prstGeom>
          <a:noFill/>
          <a:ln>
            <a:noFill/>
          </a:ln>
        </p:spPr>
        <p:txBody>
          <a:bodyPr lIns="90000" rIns="90000" tIns="45000" bIns="45000"/>
          <a:p>
            <a:r>
              <a:rPr lang="en-GB" sz="2400" spc="-1" strike="noStrike">
                <a:solidFill>
                  <a:srgbClr val="000000"/>
                </a:solidFill>
                <a:uFill>
                  <a:solidFill>
                    <a:srgbClr val="ffffff"/>
                  </a:solidFill>
                </a:uFill>
                <a:latin typeface="Times New Roman"/>
              </a:rPr>
              <a:t>1) keeping the tunnel ''short''</a:t>
            </a:r>
            <a:endParaRPr lang="en-GB" sz="1800" spc="-1" strike="noStrike">
              <a:solidFill>
                <a:srgbClr val="000000"/>
              </a:solidFill>
              <a:uFill>
                <a:solidFill>
                  <a:srgbClr val="ffffff"/>
                </a:solidFill>
              </a:uFill>
              <a:latin typeface="Times New Roman"/>
            </a:endParaRPr>
          </a:p>
          <a:p>
            <a:r>
              <a:rPr lang="en-GB" sz="2400" spc="-1" strike="noStrike">
                <a:solidFill>
                  <a:srgbClr val="000000"/>
                </a:solidFill>
                <a:uFill>
                  <a:solidFill>
                    <a:srgbClr val="ffffff"/>
                  </a:solidFill>
                </a:uFill>
                <a:latin typeface="Times New Roman"/>
              </a:rPr>
              <a:t>2) increasing the </a:t>
            </a:r>
            <a:r>
              <a:rPr lang="en-GB" sz="2400" spc="-1" strike="noStrike">
                <a:solidFill>
                  <a:srgbClr val="000000"/>
                </a:solidFill>
                <a:uFill>
                  <a:solidFill>
                    <a:srgbClr val="ffffff"/>
                  </a:solidFill>
                </a:uFill>
                <a:latin typeface="Times New Roman"/>
              </a:rPr>
              <a:t>K</a:t>
            </a:r>
            <a:r>
              <a:rPr lang="en-GB" sz="2400" spc="-1" strike="noStrike" baseline="33000">
                <a:solidFill>
                  <a:srgbClr val="000000"/>
                </a:solidFill>
                <a:uFill>
                  <a:solidFill>
                    <a:srgbClr val="ffffff"/>
                  </a:solidFill>
                </a:uFill>
                <a:latin typeface="Times New Roman"/>
                <a:ea typeface="Times New Roman"/>
              </a:rPr>
              <a:t>±</a:t>
            </a:r>
            <a:r>
              <a:rPr lang="en-GB" sz="2400" spc="-1" strike="noStrike">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ea typeface="Times New Roman"/>
              </a:rPr>
              <a:t>π</a:t>
            </a:r>
            <a:r>
              <a:rPr lang="en-GB" sz="2400" spc="-1" strike="noStrike" baseline="33000">
                <a:solidFill>
                  <a:srgbClr val="000000"/>
                </a:solidFill>
                <a:uFill>
                  <a:solidFill>
                    <a:srgbClr val="ffffff"/>
                  </a:solidFill>
                </a:uFill>
                <a:latin typeface="Times New Roman"/>
                <a:ea typeface="Times New Roman"/>
              </a:rPr>
              <a:t>±</a:t>
            </a:r>
            <a:r>
              <a:rPr lang="en-GB" sz="2400" spc="-1" strike="noStrike">
                <a:solidFill>
                  <a:srgbClr val="000000"/>
                </a:solidFill>
                <a:uFill>
                  <a:solidFill>
                    <a:srgbClr val="ffffff"/>
                  </a:solidFill>
                </a:uFill>
                <a:latin typeface="Times New Roman"/>
              </a:rPr>
              <a:t> energy  </a:t>
            </a:r>
            <a:endParaRPr lang="en-GB" sz="1800" spc="-1" strike="noStrike">
              <a:solidFill>
                <a:srgbClr val="000000"/>
              </a:solidFill>
              <a:uFill>
                <a:solidFill>
                  <a:srgbClr val="ffffff"/>
                </a:solidFill>
              </a:uFill>
              <a:latin typeface="Times New Roman"/>
            </a:endParaRPr>
          </a:p>
        </p:txBody>
      </p:sp>
      <p:sp>
        <p:nvSpPr>
          <p:cNvPr id="699" name="TextShape 12"/>
          <p:cNvSpPr txBox="1"/>
          <p:nvPr/>
        </p:nvSpPr>
        <p:spPr>
          <a:xfrm>
            <a:off x="4176000" y="1476000"/>
            <a:ext cx="5848200" cy="529920"/>
          </a:xfrm>
          <a:prstGeom prst="rect">
            <a:avLst/>
          </a:prstGeom>
          <a:noFill/>
          <a:ln>
            <a:noFill/>
          </a:ln>
        </p:spPr>
        <p:txBody>
          <a:bodyPr lIns="90000" rIns="90000" tIns="45000" bIns="45000"/>
          <a:p>
            <a:r>
              <a:rPr lang="en-GB" sz="2400" spc="-1" strike="noStrike">
                <a:solidFill>
                  <a:srgbClr val="000000"/>
                </a:solidFill>
                <a:uFill>
                  <a:solidFill>
                    <a:srgbClr val="ffffff"/>
                  </a:solidFill>
                </a:uFill>
                <a:latin typeface="Times New Roman"/>
              </a:rPr>
              <a:t>increases </a:t>
            </a:r>
            <a:r>
              <a:rPr lang="en-GB" sz="2400" spc="-1" strike="noStrike">
                <a:solidFill>
                  <a:srgbClr val="000000"/>
                </a:solidFill>
                <a:uFill>
                  <a:solidFill>
                    <a:srgbClr val="ffffff"/>
                  </a:solidFill>
                </a:uFill>
                <a:latin typeface="Times New Roman"/>
                <a:ea typeface="Times New Roman"/>
              </a:rPr>
              <a:t>ν</a:t>
            </a:r>
            <a:r>
              <a:rPr lang="en-GB" sz="2400" spc="-1" strike="noStrike" baseline="-101000">
                <a:solidFill>
                  <a:srgbClr val="000000"/>
                </a:solidFill>
                <a:uFill>
                  <a:solidFill>
                    <a:srgbClr val="ffffff"/>
                  </a:solidFill>
                </a:uFill>
                <a:latin typeface="Times New Roman"/>
              </a:rPr>
              <a:t>e</a:t>
            </a:r>
            <a:r>
              <a:rPr lang="en-GB" sz="2400" spc="-1" strike="noStrike">
                <a:solidFill>
                  <a:srgbClr val="000000"/>
                </a:solidFill>
                <a:uFill>
                  <a:solidFill>
                    <a:srgbClr val="ffffff"/>
                  </a:solidFill>
                </a:uFill>
                <a:latin typeface="Times New Roman"/>
              </a:rPr>
              <a:t> from K</a:t>
            </a:r>
            <a:r>
              <a:rPr lang="en-GB" sz="2400" spc="-1" strike="noStrike" baseline="-101000">
                <a:solidFill>
                  <a:srgbClr val="000000"/>
                </a:solidFill>
                <a:uFill>
                  <a:solidFill>
                    <a:srgbClr val="ffffff"/>
                  </a:solidFill>
                </a:uFill>
                <a:latin typeface="Times New Roman"/>
              </a:rPr>
              <a:t>e3</a:t>
            </a:r>
            <a:r>
              <a:rPr lang="en-GB" sz="2400" spc="-1" strike="noStrike">
                <a:solidFill>
                  <a:srgbClr val="000000"/>
                </a:solidFill>
                <a:uFill>
                  <a:solidFill>
                    <a:srgbClr val="ffffff"/>
                  </a:solidFill>
                </a:uFill>
                <a:latin typeface="Times New Roman"/>
              </a:rPr>
              <a:t> with few </a:t>
            </a:r>
            <a:r>
              <a:rPr lang="en-GB" sz="2400" spc="-1" strike="noStrike">
                <a:solidFill>
                  <a:srgbClr val="000000"/>
                </a:solidFill>
                <a:uFill>
                  <a:solidFill>
                    <a:srgbClr val="ffffff"/>
                  </a:solidFill>
                </a:uFill>
                <a:latin typeface="Times New Roman"/>
                <a:ea typeface="Times New Roman"/>
              </a:rPr>
              <a:t>ν</a:t>
            </a:r>
            <a:r>
              <a:rPr lang="en-GB" sz="2400" spc="-1" strike="noStrike" baseline="-101000">
                <a:solidFill>
                  <a:srgbClr val="000000"/>
                </a:solidFill>
                <a:uFill>
                  <a:solidFill>
                    <a:srgbClr val="ffffff"/>
                  </a:solidFill>
                </a:uFill>
                <a:latin typeface="Times New Roman"/>
              </a:rPr>
              <a:t>e</a:t>
            </a:r>
            <a:r>
              <a:rPr lang="en-GB" sz="2400" spc="-1" strike="noStrike">
                <a:solidFill>
                  <a:srgbClr val="000000"/>
                </a:solidFill>
                <a:uFill>
                  <a:solidFill>
                    <a:srgbClr val="ffffff"/>
                  </a:solidFill>
                </a:uFill>
                <a:latin typeface="Times New Roman"/>
              </a:rPr>
              <a:t> from </a:t>
            </a:r>
            <a:r>
              <a:rPr lang="en-GB" sz="2400" spc="-1" strike="noStrike">
                <a:solidFill>
                  <a:srgbClr val="000000"/>
                </a:solidFill>
                <a:uFill>
                  <a:solidFill>
                    <a:srgbClr val="ffffff"/>
                  </a:solidFill>
                </a:uFill>
                <a:latin typeface="Times New Roman"/>
                <a:ea typeface="Times New Roman"/>
              </a:rPr>
              <a:t>μ</a:t>
            </a:r>
            <a:r>
              <a:rPr lang="en-GB" sz="2400" spc="-1" strike="noStrike">
                <a:solidFill>
                  <a:srgbClr val="000000"/>
                </a:solidFill>
                <a:uFill>
                  <a:solidFill>
                    <a:srgbClr val="ffffff"/>
                  </a:solidFill>
                </a:uFill>
                <a:latin typeface="Times New Roman"/>
              </a:rPr>
              <a:t> D.I.F.</a:t>
            </a:r>
            <a:endParaRPr lang="en-GB" sz="1800" spc="-1" strike="noStrike">
              <a:solidFill>
                <a:srgbClr val="000000"/>
              </a:solidFill>
              <a:uFill>
                <a:solidFill>
                  <a:srgbClr val="ffffff"/>
                </a:solidFill>
              </a:uFill>
              <a:latin typeface="Times New Roman"/>
            </a:endParaRPr>
          </a:p>
        </p:txBody>
      </p:sp>
      <p:sp>
        <p:nvSpPr>
          <p:cNvPr id="700" name="CustomShape 13"/>
          <p:cNvSpPr/>
          <p:nvPr/>
        </p:nvSpPr>
        <p:spPr>
          <a:xfrm>
            <a:off x="3888000" y="1440000"/>
            <a:ext cx="216000" cy="576000"/>
          </a:xfrm>
          <a:custGeom>
            <a:avLst/>
            <a:gdLst/>
            <a:ahLst/>
            <a:rect l="0" t="0" r="r" b="b"/>
            <a:pathLst>
              <a:path w="602" h="1601">
                <a:moveTo>
                  <a:pt x="0" y="0"/>
                </a:moveTo>
                <a:cubicBezTo>
                  <a:pt x="150" y="0"/>
                  <a:pt x="300" y="66"/>
                  <a:pt x="300" y="133"/>
                </a:cubicBezTo>
                <a:lnTo>
                  <a:pt x="300" y="667"/>
                </a:lnTo>
                <a:cubicBezTo>
                  <a:pt x="300" y="733"/>
                  <a:pt x="450" y="800"/>
                  <a:pt x="601" y="800"/>
                </a:cubicBezTo>
                <a:cubicBezTo>
                  <a:pt x="450" y="800"/>
                  <a:pt x="300" y="867"/>
                  <a:pt x="300" y="933"/>
                </a:cubicBezTo>
                <a:lnTo>
                  <a:pt x="300" y="1467"/>
                </a:lnTo>
                <a:cubicBezTo>
                  <a:pt x="300" y="1534"/>
                  <a:pt x="150" y="1600"/>
                  <a:pt x="0" y="1600"/>
                </a:cubicBezTo>
              </a:path>
            </a:pathLst>
          </a:custGeom>
          <a:noFill/>
          <a:ln>
            <a:solidFill>
              <a:srgbClr val="3465a4"/>
            </a:solidFill>
          </a:ln>
        </p:spPr>
        <p:style>
          <a:lnRef idx="0"/>
          <a:fillRef idx="0"/>
          <a:effectRef idx="0"/>
          <a:fontRef idx="minor"/>
        </p:style>
      </p:sp>
      <p:sp>
        <p:nvSpPr>
          <p:cNvPr id="701" name="TextShape 14"/>
          <p:cNvSpPr txBox="1"/>
          <p:nvPr/>
        </p:nvSpPr>
        <p:spPr>
          <a:xfrm>
            <a:off x="4947120" y="2160000"/>
            <a:ext cx="2252880" cy="432000"/>
          </a:xfrm>
          <a:prstGeom prst="rect">
            <a:avLst/>
          </a:prstGeom>
          <a:noFill/>
          <a:ln>
            <a:noFill/>
          </a:ln>
        </p:spPr>
        <p:txBody>
          <a:bodyPr lIns="90000" rIns="90000" tIns="45000" bIns="45000"/>
          <a:p>
            <a:r>
              <a:rPr lang="en-GB" sz="2200" spc="-1" strike="noStrike">
                <a:solidFill>
                  <a:srgbClr val="0000ff"/>
                </a:solidFill>
                <a:uFill>
                  <a:solidFill>
                    <a:srgbClr val="ffffff"/>
                  </a:solidFill>
                </a:uFill>
                <a:latin typeface="Times New Roman"/>
              </a:rPr>
              <a:t>Current scenario</a:t>
            </a:r>
            <a:endParaRPr lang="en-GB" sz="1800" spc="-1" strike="noStrike">
              <a:solidFill>
                <a:srgbClr val="000000"/>
              </a:solidFill>
              <a:uFill>
                <a:solidFill>
                  <a:srgbClr val="ffffff"/>
                </a:solidFill>
              </a:uFill>
              <a:latin typeface="Times New Roman"/>
            </a:endParaRPr>
          </a:p>
        </p:txBody>
      </p:sp>
      <p:sp>
        <p:nvSpPr>
          <p:cNvPr id="702" name="TextShape 15"/>
          <p:cNvSpPr txBox="1"/>
          <p:nvPr/>
        </p:nvSpPr>
        <p:spPr>
          <a:xfrm>
            <a:off x="7344000" y="2005920"/>
            <a:ext cx="2808000" cy="1109880"/>
          </a:xfrm>
          <a:prstGeom prst="rect">
            <a:avLst/>
          </a:prstGeom>
          <a:noFill/>
          <a:ln>
            <a:noFill/>
          </a:ln>
        </p:spPr>
        <p:txBody>
          <a:bodyPr lIns="90000" rIns="90000" tIns="45000" bIns="45000"/>
          <a:p>
            <a:r>
              <a:rPr lang="en-GB" sz="2400" spc="-1" strike="noStrike">
                <a:solidFill>
                  <a:srgbClr val="3333ff"/>
                </a:solidFill>
                <a:uFill>
                  <a:solidFill>
                    <a:srgbClr val="ffffff"/>
                  </a:solidFill>
                </a:uFill>
                <a:latin typeface="Times New Roman"/>
              </a:rPr>
              <a:t>p = 8.5 GeV/c ± 20%</a:t>
            </a:r>
            <a:endParaRPr lang="en-GB" sz="1800" spc="-1" strike="noStrike">
              <a:solidFill>
                <a:srgbClr val="000000"/>
              </a:solidFill>
              <a:uFill>
                <a:solidFill>
                  <a:srgbClr val="ffffff"/>
                </a:solidFill>
              </a:uFill>
              <a:latin typeface="Times New Roman"/>
            </a:endParaRPr>
          </a:p>
          <a:p>
            <a:r>
              <a:rPr lang="en-GB" sz="2400" spc="-1" strike="noStrike">
                <a:solidFill>
                  <a:srgbClr val="3333ff"/>
                </a:solidFill>
                <a:uFill>
                  <a:solidFill>
                    <a:srgbClr val="ffffff"/>
                  </a:solidFill>
                </a:uFill>
                <a:latin typeface="Times New Roman"/>
              </a:rPr>
              <a:t>L = 50 m</a:t>
            </a:r>
            <a:endParaRPr lang="en-GB" sz="1800" spc="-1" strike="noStrike">
              <a:solidFill>
                <a:srgbClr val="000000"/>
              </a:solidFill>
              <a:uFill>
                <a:solidFill>
                  <a:srgbClr val="ffffff"/>
                </a:solidFill>
              </a:uFill>
              <a:latin typeface="Times New Roman"/>
            </a:endParaRPr>
          </a:p>
        </p:txBody>
      </p:sp>
      <p:sp>
        <p:nvSpPr>
          <p:cNvPr id="703" name="CustomShape 16"/>
          <p:cNvSpPr/>
          <p:nvPr/>
        </p:nvSpPr>
        <p:spPr>
          <a:xfrm rot="5400000">
            <a:off x="8792280" y="1935360"/>
            <a:ext cx="216000" cy="1960920"/>
          </a:xfrm>
          <a:custGeom>
            <a:avLst/>
            <a:gdLst/>
            <a:ahLst/>
            <a:rect l="0" t="0" r="r" b="b"/>
            <a:pathLst>
              <a:path w="5449" h="602">
                <a:moveTo>
                  <a:pt x="5448" y="601"/>
                </a:moveTo>
                <a:cubicBezTo>
                  <a:pt x="5448" y="450"/>
                  <a:pt x="5221" y="300"/>
                  <a:pt x="4994" y="300"/>
                </a:cubicBezTo>
                <a:lnTo>
                  <a:pt x="3157" y="300"/>
                </a:lnTo>
                <a:cubicBezTo>
                  <a:pt x="2930" y="300"/>
                  <a:pt x="2703" y="150"/>
                  <a:pt x="2703" y="0"/>
                </a:cubicBezTo>
                <a:cubicBezTo>
                  <a:pt x="2703" y="150"/>
                  <a:pt x="2476" y="300"/>
                  <a:pt x="2249" y="300"/>
                </a:cubicBezTo>
                <a:lnTo>
                  <a:pt x="454" y="300"/>
                </a:lnTo>
                <a:cubicBezTo>
                  <a:pt x="227" y="300"/>
                  <a:pt x="0" y="450"/>
                  <a:pt x="0" y="601"/>
                </a:cubicBezTo>
              </a:path>
            </a:pathLst>
          </a:custGeom>
          <a:noFill/>
          <a:ln>
            <a:solidFill>
              <a:srgbClr val="3465a4"/>
            </a:solidFill>
          </a:ln>
        </p:spPr>
        <p:style>
          <a:lnRef idx="0"/>
          <a:fillRef idx="0"/>
          <a:effectRef idx="0"/>
          <a:fontRef idx="minor"/>
        </p:style>
      </p:sp>
      <p:sp>
        <p:nvSpPr>
          <p:cNvPr id="704" name="Line 17"/>
          <p:cNvSpPr/>
          <p:nvPr/>
        </p:nvSpPr>
        <p:spPr>
          <a:xfrm flipV="1">
            <a:off x="8892000" y="2881800"/>
            <a:ext cx="0" cy="3886200"/>
          </a:xfrm>
          <a:prstGeom prst="line">
            <a:avLst/>
          </a:prstGeom>
          <a:ln>
            <a:solidFill>
              <a:srgbClr val="000000"/>
            </a:solidFill>
          </a:ln>
        </p:spPr>
        <p:style>
          <a:lnRef idx="0"/>
          <a:fillRef idx="0"/>
          <a:effectRef idx="0"/>
          <a:fontRef idx="minor"/>
        </p:style>
      </p:sp>
      <p:sp>
        <p:nvSpPr>
          <p:cNvPr id="705" name="TextShape 18"/>
          <p:cNvSpPr txBox="1"/>
          <p:nvPr/>
        </p:nvSpPr>
        <p:spPr>
          <a:xfrm rot="16200000">
            <a:off x="2977920" y="3177720"/>
            <a:ext cx="936000" cy="628200"/>
          </a:xfrm>
          <a:prstGeom prst="rect">
            <a:avLst/>
          </a:prstGeom>
          <a:solidFill>
            <a:srgbClr val="ffffff"/>
          </a:solidFill>
          <a:ln>
            <a:noFill/>
          </a:ln>
        </p:spPr>
        <p:txBody>
          <a:bodyPr lIns="90000" rIns="90000" tIns="45000" bIns="45000"/>
          <a:p>
            <a:r>
              <a:rPr lang="en-GB" sz="2800" spc="-1" strike="noStrike">
                <a:solidFill>
                  <a:srgbClr val="000000"/>
                </a:solidFill>
                <a:uFill>
                  <a:solidFill>
                    <a:srgbClr val="ffffff"/>
                  </a:solidFill>
                </a:uFill>
                <a:latin typeface="Standard Symbols L"/>
              </a:rPr>
              <a:t>n</a:t>
            </a:r>
            <a:r>
              <a:rPr lang="en-GB" sz="2800" spc="-1" strike="noStrike" baseline="-33000">
                <a:solidFill>
                  <a:srgbClr val="000000"/>
                </a:solidFill>
                <a:uFill>
                  <a:solidFill>
                    <a:srgbClr val="ffffff"/>
                  </a:solidFill>
                </a:uFill>
                <a:latin typeface="Times New Roman"/>
              </a:rPr>
              <a:t>e </a:t>
            </a:r>
            <a:r>
              <a:rPr lang="en-GB" sz="2800" spc="-1" strike="noStrike">
                <a:solidFill>
                  <a:srgbClr val="000000"/>
                </a:solidFill>
                <a:uFill>
                  <a:solidFill>
                    <a:srgbClr val="ffffff"/>
                  </a:solidFill>
                </a:uFill>
                <a:latin typeface="Times New Roman"/>
              </a:rPr>
              <a:t>/</a:t>
            </a:r>
            <a:r>
              <a:rPr lang="en-GB" sz="2800" spc="-1" strike="noStrike">
                <a:solidFill>
                  <a:srgbClr val="000000"/>
                </a:solidFill>
                <a:uFill>
                  <a:solidFill>
                    <a:srgbClr val="ffffff"/>
                  </a:solidFill>
                </a:uFill>
                <a:latin typeface="Standard Symbols L"/>
              </a:rPr>
              <a:t>n</a:t>
            </a:r>
            <a:r>
              <a:rPr lang="en-GB" sz="2800" spc="-1" strike="noStrike" baseline="-33000">
                <a:solidFill>
                  <a:srgbClr val="000000"/>
                </a:solidFill>
                <a:uFill>
                  <a:solidFill>
                    <a:srgbClr val="ffffff"/>
                  </a:solidFill>
                </a:uFill>
                <a:latin typeface="Standard Symbols L"/>
              </a:rPr>
              <a:t>m</a:t>
            </a:r>
            <a:endParaRPr lang="en-GB" sz="1800" spc="-1" strike="noStrike">
              <a:solidFill>
                <a:srgbClr val="000000"/>
              </a:solidFill>
              <a:uFill>
                <a:solidFill>
                  <a:srgbClr val="ffffff"/>
                </a:solidFill>
              </a:uFill>
              <a:latin typeface="Times New Roman"/>
            </a:endParaRPr>
          </a:p>
        </p:txBody>
      </p:sp>
      <p:sp>
        <p:nvSpPr>
          <p:cNvPr id="706" name="TextShape 19"/>
          <p:cNvSpPr txBox="1"/>
          <p:nvPr/>
        </p:nvSpPr>
        <p:spPr>
          <a:xfrm>
            <a:off x="4536000" y="7033320"/>
            <a:ext cx="5196240" cy="454680"/>
          </a:xfrm>
          <a:prstGeom prst="rect">
            <a:avLst/>
          </a:prstGeom>
          <a:solidFill>
            <a:srgbClr val="ffffff"/>
          </a:solidFill>
          <a:ln>
            <a:noFill/>
          </a:ln>
        </p:spPr>
        <p:txBody>
          <a:bodyPr lIns="90000" rIns="90000" tIns="45000" bIns="45000"/>
          <a:p>
            <a:r>
              <a:rPr lang="en-GB" sz="2200" spc="-1" strike="noStrike">
                <a:solidFill>
                  <a:srgbClr val="000000"/>
                </a:solidFill>
                <a:uFill>
                  <a:solidFill>
                    <a:srgbClr val="ffffff"/>
                  </a:solidFill>
                </a:uFill>
                <a:latin typeface="Times New Roman"/>
              </a:rPr>
              <a:t>Momentum of parent mesons (K, </a:t>
            </a:r>
            <a:r>
              <a:rPr lang="en-GB" sz="2200" spc="-1" strike="noStrike">
                <a:solidFill>
                  <a:srgbClr val="000000"/>
                </a:solidFill>
                <a:uFill>
                  <a:solidFill>
                    <a:srgbClr val="ffffff"/>
                  </a:solidFill>
                </a:uFill>
                <a:latin typeface="Standard Symbols L"/>
              </a:rPr>
              <a:t>p</a:t>
            </a:r>
            <a:r>
              <a:rPr lang="en-GB" sz="2200" spc="-1" strike="noStrike">
                <a:solidFill>
                  <a:srgbClr val="000000"/>
                </a:solidFill>
                <a:uFill>
                  <a:solidFill>
                    <a:srgbClr val="ffffff"/>
                  </a:solidFill>
                </a:uFill>
                <a:latin typeface="Times New Roman"/>
              </a:rPr>
              <a:t>) (GeV/c)</a:t>
            </a:r>
            <a:endParaRPr lang="en-GB" sz="1800" spc="-1" strike="noStrike">
              <a:solidFill>
                <a:srgbClr val="000000"/>
              </a:solidFill>
              <a:uFill>
                <a:solidFill>
                  <a:srgbClr val="ffffff"/>
                </a:solidFill>
              </a:uFill>
              <a:latin typeface="Times New Roman"/>
            </a:endParaRPr>
          </a:p>
        </p:txBody>
      </p:sp>
      <p:sp>
        <p:nvSpPr>
          <p:cNvPr id="707" name="TextShape 20"/>
          <p:cNvSpPr txBox="1"/>
          <p:nvPr/>
        </p:nvSpPr>
        <p:spPr>
          <a:xfrm>
            <a:off x="288000" y="6343560"/>
            <a:ext cx="3240000" cy="712440"/>
          </a:xfrm>
          <a:prstGeom prst="rect">
            <a:avLst/>
          </a:prstGeom>
          <a:noFill/>
          <a:ln>
            <a:noFill/>
          </a:ln>
        </p:spPr>
        <p:txBody>
          <a:bodyPr lIns="90000" rIns="90000" tIns="45000" bIns="45000"/>
          <a:p>
            <a:r>
              <a:rPr lang="en-GB" sz="2200" spc="-1" strike="noStrike">
                <a:solidFill>
                  <a:srgbClr val="0000ff"/>
                </a:solidFill>
                <a:uFill>
                  <a:solidFill>
                    <a:srgbClr val="ffffff"/>
                  </a:solidFill>
                </a:uFill>
                <a:latin typeface="Times New Roman"/>
              </a:rPr>
              <a:t>A trade-off: further optimization in ENUBET</a:t>
            </a:r>
            <a:endParaRPr lang="en-GB" sz="1800" spc="-1" strike="noStrike">
              <a:solidFill>
                <a:srgbClr val="000000"/>
              </a:solidFill>
              <a:uFill>
                <a:solidFill>
                  <a:srgbClr val="ffffff"/>
                </a:solidFill>
              </a:uFill>
              <a:latin typeface="Times New Roman"/>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08" name="CustomShape 1"/>
          <p:cNvSpPr/>
          <p:nvPr/>
        </p:nvSpPr>
        <p:spPr>
          <a:xfrm>
            <a:off x="287640" y="4991760"/>
            <a:ext cx="298440" cy="85320"/>
          </a:xfrm>
          <a:prstGeom prst="rect">
            <a:avLst/>
          </a:prstGeom>
          <a:solidFill>
            <a:srgbClr val="aecf00"/>
          </a:solidFill>
          <a:ln>
            <a:noFill/>
          </a:ln>
        </p:spPr>
        <p:style>
          <a:lnRef idx="0"/>
          <a:fillRef idx="0"/>
          <a:effectRef idx="0"/>
          <a:fontRef idx="minor"/>
        </p:style>
      </p:sp>
      <p:sp>
        <p:nvSpPr>
          <p:cNvPr id="709" name="CustomShape 2"/>
          <p:cNvSpPr/>
          <p:nvPr/>
        </p:nvSpPr>
        <p:spPr>
          <a:xfrm>
            <a:off x="607320" y="4991760"/>
            <a:ext cx="298080" cy="85320"/>
          </a:xfrm>
          <a:prstGeom prst="rect">
            <a:avLst/>
          </a:prstGeom>
          <a:solidFill>
            <a:srgbClr val="aecf00"/>
          </a:solidFill>
          <a:ln>
            <a:noFill/>
          </a:ln>
        </p:spPr>
        <p:style>
          <a:lnRef idx="0"/>
          <a:fillRef idx="0"/>
          <a:effectRef idx="0"/>
          <a:fontRef idx="minor"/>
        </p:style>
      </p:sp>
      <p:sp>
        <p:nvSpPr>
          <p:cNvPr id="710" name="CustomShape 3"/>
          <p:cNvSpPr/>
          <p:nvPr/>
        </p:nvSpPr>
        <p:spPr>
          <a:xfrm>
            <a:off x="927000" y="4991760"/>
            <a:ext cx="298080" cy="85320"/>
          </a:xfrm>
          <a:prstGeom prst="rect">
            <a:avLst/>
          </a:prstGeom>
          <a:solidFill>
            <a:srgbClr val="2323dc"/>
          </a:solidFill>
          <a:ln>
            <a:noFill/>
          </a:ln>
        </p:spPr>
        <p:style>
          <a:lnRef idx="0"/>
          <a:fillRef idx="0"/>
          <a:effectRef idx="0"/>
          <a:fontRef idx="minor"/>
        </p:style>
      </p:sp>
      <p:sp>
        <p:nvSpPr>
          <p:cNvPr id="711" name="CustomShape 4"/>
          <p:cNvSpPr/>
          <p:nvPr/>
        </p:nvSpPr>
        <p:spPr>
          <a:xfrm>
            <a:off x="1245960" y="4991760"/>
            <a:ext cx="298080" cy="85320"/>
          </a:xfrm>
          <a:prstGeom prst="rect">
            <a:avLst/>
          </a:prstGeom>
          <a:solidFill>
            <a:srgbClr val="aecf00"/>
          </a:solidFill>
          <a:ln>
            <a:noFill/>
          </a:ln>
        </p:spPr>
        <p:style>
          <a:lnRef idx="0"/>
          <a:fillRef idx="0"/>
          <a:effectRef idx="0"/>
          <a:fontRef idx="minor"/>
        </p:style>
      </p:sp>
      <p:sp>
        <p:nvSpPr>
          <p:cNvPr id="712" name="CustomShape 5"/>
          <p:cNvSpPr/>
          <p:nvPr/>
        </p:nvSpPr>
        <p:spPr>
          <a:xfrm>
            <a:off x="1565280" y="4991760"/>
            <a:ext cx="298440" cy="85320"/>
          </a:xfrm>
          <a:prstGeom prst="rect">
            <a:avLst/>
          </a:prstGeom>
          <a:solidFill>
            <a:srgbClr val="aecf00"/>
          </a:solidFill>
          <a:ln>
            <a:noFill/>
          </a:ln>
        </p:spPr>
        <p:style>
          <a:lnRef idx="0"/>
          <a:fillRef idx="0"/>
          <a:effectRef idx="0"/>
          <a:fontRef idx="minor"/>
        </p:style>
      </p:sp>
      <p:sp>
        <p:nvSpPr>
          <p:cNvPr id="713" name="CustomShape 6"/>
          <p:cNvSpPr/>
          <p:nvPr/>
        </p:nvSpPr>
        <p:spPr>
          <a:xfrm>
            <a:off x="1884960" y="4991760"/>
            <a:ext cx="298440" cy="85320"/>
          </a:xfrm>
          <a:prstGeom prst="rect">
            <a:avLst/>
          </a:prstGeom>
          <a:solidFill>
            <a:srgbClr val="aecf00"/>
          </a:solidFill>
          <a:ln>
            <a:noFill/>
          </a:ln>
        </p:spPr>
        <p:style>
          <a:lnRef idx="0"/>
          <a:fillRef idx="0"/>
          <a:effectRef idx="0"/>
          <a:fontRef idx="minor"/>
        </p:style>
      </p:sp>
      <p:sp>
        <p:nvSpPr>
          <p:cNvPr id="714" name="CustomShape 7"/>
          <p:cNvSpPr/>
          <p:nvPr/>
        </p:nvSpPr>
        <p:spPr>
          <a:xfrm>
            <a:off x="287640" y="4885560"/>
            <a:ext cx="298440" cy="84960"/>
          </a:xfrm>
          <a:prstGeom prst="rect">
            <a:avLst/>
          </a:prstGeom>
          <a:solidFill>
            <a:srgbClr val="aecf00"/>
          </a:solidFill>
          <a:ln>
            <a:noFill/>
          </a:ln>
        </p:spPr>
        <p:style>
          <a:lnRef idx="0"/>
          <a:fillRef idx="0"/>
          <a:effectRef idx="0"/>
          <a:fontRef idx="minor"/>
        </p:style>
      </p:sp>
      <p:sp>
        <p:nvSpPr>
          <p:cNvPr id="715" name="CustomShape 8"/>
          <p:cNvSpPr/>
          <p:nvPr/>
        </p:nvSpPr>
        <p:spPr>
          <a:xfrm>
            <a:off x="607320" y="4885560"/>
            <a:ext cx="298080" cy="84960"/>
          </a:xfrm>
          <a:prstGeom prst="rect">
            <a:avLst/>
          </a:prstGeom>
          <a:solidFill>
            <a:srgbClr val="aecf00"/>
          </a:solidFill>
          <a:ln>
            <a:noFill/>
          </a:ln>
        </p:spPr>
        <p:style>
          <a:lnRef idx="0"/>
          <a:fillRef idx="0"/>
          <a:effectRef idx="0"/>
          <a:fontRef idx="minor"/>
        </p:style>
      </p:sp>
      <p:sp>
        <p:nvSpPr>
          <p:cNvPr id="716" name="CustomShape 9"/>
          <p:cNvSpPr/>
          <p:nvPr/>
        </p:nvSpPr>
        <p:spPr>
          <a:xfrm>
            <a:off x="927000" y="4885560"/>
            <a:ext cx="298080" cy="84960"/>
          </a:xfrm>
          <a:prstGeom prst="rect">
            <a:avLst/>
          </a:prstGeom>
          <a:solidFill>
            <a:srgbClr val="aecf00"/>
          </a:solidFill>
          <a:ln>
            <a:noFill/>
          </a:ln>
        </p:spPr>
        <p:style>
          <a:lnRef idx="0"/>
          <a:fillRef idx="0"/>
          <a:effectRef idx="0"/>
          <a:fontRef idx="minor"/>
        </p:style>
      </p:sp>
      <p:sp>
        <p:nvSpPr>
          <p:cNvPr id="717" name="CustomShape 10"/>
          <p:cNvSpPr/>
          <p:nvPr/>
        </p:nvSpPr>
        <p:spPr>
          <a:xfrm>
            <a:off x="1245960" y="4885560"/>
            <a:ext cx="298080" cy="84960"/>
          </a:xfrm>
          <a:prstGeom prst="rect">
            <a:avLst/>
          </a:prstGeom>
          <a:solidFill>
            <a:srgbClr val="aecf00"/>
          </a:solidFill>
          <a:ln>
            <a:noFill/>
          </a:ln>
        </p:spPr>
        <p:style>
          <a:lnRef idx="0"/>
          <a:fillRef idx="0"/>
          <a:effectRef idx="0"/>
          <a:fontRef idx="minor"/>
        </p:style>
      </p:sp>
      <p:sp>
        <p:nvSpPr>
          <p:cNvPr id="718" name="CustomShape 11"/>
          <p:cNvSpPr/>
          <p:nvPr/>
        </p:nvSpPr>
        <p:spPr>
          <a:xfrm>
            <a:off x="1565280" y="4885560"/>
            <a:ext cx="298440" cy="84960"/>
          </a:xfrm>
          <a:prstGeom prst="rect">
            <a:avLst/>
          </a:prstGeom>
          <a:solidFill>
            <a:srgbClr val="aecf00"/>
          </a:solidFill>
          <a:ln>
            <a:noFill/>
          </a:ln>
        </p:spPr>
        <p:style>
          <a:lnRef idx="0"/>
          <a:fillRef idx="0"/>
          <a:effectRef idx="0"/>
          <a:fontRef idx="minor"/>
        </p:style>
      </p:sp>
      <p:sp>
        <p:nvSpPr>
          <p:cNvPr id="719" name="CustomShape 12"/>
          <p:cNvSpPr/>
          <p:nvPr/>
        </p:nvSpPr>
        <p:spPr>
          <a:xfrm>
            <a:off x="1884960" y="4885560"/>
            <a:ext cx="298440" cy="84960"/>
          </a:xfrm>
          <a:prstGeom prst="rect">
            <a:avLst/>
          </a:prstGeom>
          <a:solidFill>
            <a:srgbClr val="aecf00"/>
          </a:solidFill>
          <a:ln>
            <a:noFill/>
          </a:ln>
        </p:spPr>
        <p:style>
          <a:lnRef idx="0"/>
          <a:fillRef idx="0"/>
          <a:effectRef idx="0"/>
          <a:fontRef idx="minor"/>
        </p:style>
      </p:sp>
      <p:sp>
        <p:nvSpPr>
          <p:cNvPr id="720" name="CustomShape 13"/>
          <p:cNvSpPr/>
          <p:nvPr/>
        </p:nvSpPr>
        <p:spPr>
          <a:xfrm>
            <a:off x="287640" y="4778640"/>
            <a:ext cx="1895400" cy="85320"/>
          </a:xfrm>
          <a:prstGeom prst="rect">
            <a:avLst/>
          </a:prstGeom>
          <a:solidFill>
            <a:srgbClr val="ff8080"/>
          </a:solidFill>
          <a:ln>
            <a:noFill/>
          </a:ln>
        </p:spPr>
        <p:style>
          <a:lnRef idx="0"/>
          <a:fillRef idx="0"/>
          <a:effectRef idx="0"/>
          <a:fontRef idx="minor"/>
        </p:style>
      </p:sp>
      <p:sp>
        <p:nvSpPr>
          <p:cNvPr id="721" name="CustomShape 14"/>
          <p:cNvSpPr/>
          <p:nvPr/>
        </p:nvSpPr>
        <p:spPr>
          <a:xfrm>
            <a:off x="287640" y="4672080"/>
            <a:ext cx="1895400" cy="85320"/>
          </a:xfrm>
          <a:prstGeom prst="rect">
            <a:avLst/>
          </a:prstGeom>
          <a:solidFill>
            <a:srgbClr val="ff8080"/>
          </a:solidFill>
          <a:ln>
            <a:noFill/>
          </a:ln>
        </p:spPr>
        <p:style>
          <a:lnRef idx="0"/>
          <a:fillRef idx="0"/>
          <a:effectRef idx="0"/>
          <a:fontRef idx="minor"/>
        </p:style>
      </p:sp>
      <p:sp>
        <p:nvSpPr>
          <p:cNvPr id="722" name="CustomShape 15"/>
          <p:cNvSpPr/>
          <p:nvPr/>
        </p:nvSpPr>
        <p:spPr>
          <a:xfrm>
            <a:off x="287640" y="4565880"/>
            <a:ext cx="1895400" cy="85320"/>
          </a:xfrm>
          <a:prstGeom prst="rect">
            <a:avLst/>
          </a:prstGeom>
          <a:solidFill>
            <a:srgbClr val="ff8080"/>
          </a:solidFill>
          <a:ln>
            <a:noFill/>
          </a:ln>
        </p:spPr>
        <p:style>
          <a:lnRef idx="0"/>
          <a:fillRef idx="0"/>
          <a:effectRef idx="0"/>
          <a:fontRef idx="minor"/>
        </p:style>
      </p:sp>
      <p:sp>
        <p:nvSpPr>
          <p:cNvPr id="723" name="CustomShape 16"/>
          <p:cNvSpPr/>
          <p:nvPr/>
        </p:nvSpPr>
        <p:spPr>
          <a:xfrm>
            <a:off x="287640" y="4459320"/>
            <a:ext cx="1895400" cy="85320"/>
          </a:xfrm>
          <a:prstGeom prst="rect">
            <a:avLst/>
          </a:prstGeom>
          <a:solidFill>
            <a:srgbClr val="ff8080"/>
          </a:solidFill>
          <a:ln>
            <a:noFill/>
          </a:ln>
        </p:spPr>
        <p:style>
          <a:lnRef idx="0"/>
          <a:fillRef idx="0"/>
          <a:effectRef idx="0"/>
          <a:fontRef idx="minor"/>
        </p:style>
      </p:sp>
      <p:sp>
        <p:nvSpPr>
          <p:cNvPr id="724" name="CustomShape 17"/>
          <p:cNvSpPr/>
          <p:nvPr/>
        </p:nvSpPr>
        <p:spPr>
          <a:xfrm>
            <a:off x="287640" y="4352760"/>
            <a:ext cx="1895400" cy="84960"/>
          </a:xfrm>
          <a:prstGeom prst="rect">
            <a:avLst/>
          </a:prstGeom>
          <a:solidFill>
            <a:srgbClr val="ff8080"/>
          </a:solidFill>
          <a:ln>
            <a:noFill/>
          </a:ln>
        </p:spPr>
        <p:style>
          <a:lnRef idx="0"/>
          <a:fillRef idx="0"/>
          <a:effectRef idx="0"/>
          <a:fontRef idx="minor"/>
        </p:style>
      </p:sp>
      <p:sp>
        <p:nvSpPr>
          <p:cNvPr id="725" name="CustomShape 18"/>
          <p:cNvSpPr/>
          <p:nvPr/>
        </p:nvSpPr>
        <p:spPr>
          <a:xfrm>
            <a:off x="287640" y="4246200"/>
            <a:ext cx="1895400" cy="85320"/>
          </a:xfrm>
          <a:prstGeom prst="rect">
            <a:avLst/>
          </a:prstGeom>
          <a:solidFill>
            <a:srgbClr val="ff8080"/>
          </a:solidFill>
          <a:ln>
            <a:noFill/>
          </a:ln>
        </p:spPr>
        <p:style>
          <a:lnRef idx="0"/>
          <a:fillRef idx="0"/>
          <a:effectRef idx="0"/>
          <a:fontRef idx="minor"/>
        </p:style>
      </p:sp>
      <p:sp>
        <p:nvSpPr>
          <p:cNvPr id="726" name="CustomShape 19"/>
          <p:cNvSpPr/>
          <p:nvPr/>
        </p:nvSpPr>
        <p:spPr>
          <a:xfrm>
            <a:off x="2225880" y="4992120"/>
            <a:ext cx="298440" cy="85320"/>
          </a:xfrm>
          <a:prstGeom prst="rect">
            <a:avLst/>
          </a:prstGeom>
          <a:solidFill>
            <a:srgbClr val="aecf00"/>
          </a:solidFill>
          <a:ln>
            <a:noFill/>
          </a:ln>
        </p:spPr>
        <p:style>
          <a:lnRef idx="0"/>
          <a:fillRef idx="0"/>
          <a:effectRef idx="0"/>
          <a:fontRef idx="minor"/>
        </p:style>
      </p:sp>
      <p:sp>
        <p:nvSpPr>
          <p:cNvPr id="727" name="CustomShape 20"/>
          <p:cNvSpPr/>
          <p:nvPr/>
        </p:nvSpPr>
        <p:spPr>
          <a:xfrm>
            <a:off x="2545560" y="4992120"/>
            <a:ext cx="298080" cy="85320"/>
          </a:xfrm>
          <a:prstGeom prst="rect">
            <a:avLst/>
          </a:prstGeom>
          <a:solidFill>
            <a:srgbClr val="aecf00"/>
          </a:solidFill>
          <a:ln>
            <a:noFill/>
          </a:ln>
        </p:spPr>
        <p:style>
          <a:lnRef idx="0"/>
          <a:fillRef idx="0"/>
          <a:effectRef idx="0"/>
          <a:fontRef idx="minor"/>
        </p:style>
      </p:sp>
      <p:sp>
        <p:nvSpPr>
          <p:cNvPr id="728" name="CustomShape 21"/>
          <p:cNvSpPr/>
          <p:nvPr/>
        </p:nvSpPr>
        <p:spPr>
          <a:xfrm>
            <a:off x="2864880" y="4992120"/>
            <a:ext cx="298440" cy="85320"/>
          </a:xfrm>
          <a:prstGeom prst="rect">
            <a:avLst/>
          </a:prstGeom>
          <a:solidFill>
            <a:srgbClr val="aecf00"/>
          </a:solidFill>
          <a:ln>
            <a:noFill/>
          </a:ln>
        </p:spPr>
        <p:style>
          <a:lnRef idx="0"/>
          <a:fillRef idx="0"/>
          <a:effectRef idx="0"/>
          <a:fontRef idx="minor"/>
        </p:style>
      </p:sp>
      <p:sp>
        <p:nvSpPr>
          <p:cNvPr id="729" name="CustomShape 22"/>
          <p:cNvSpPr/>
          <p:nvPr/>
        </p:nvSpPr>
        <p:spPr>
          <a:xfrm>
            <a:off x="3184560" y="4992120"/>
            <a:ext cx="298080" cy="85320"/>
          </a:xfrm>
          <a:prstGeom prst="rect">
            <a:avLst/>
          </a:prstGeom>
          <a:solidFill>
            <a:srgbClr val="aecf00"/>
          </a:solidFill>
          <a:ln>
            <a:noFill/>
          </a:ln>
        </p:spPr>
        <p:style>
          <a:lnRef idx="0"/>
          <a:fillRef idx="0"/>
          <a:effectRef idx="0"/>
          <a:fontRef idx="minor"/>
        </p:style>
      </p:sp>
      <p:sp>
        <p:nvSpPr>
          <p:cNvPr id="730" name="CustomShape 23"/>
          <p:cNvSpPr/>
          <p:nvPr/>
        </p:nvSpPr>
        <p:spPr>
          <a:xfrm>
            <a:off x="3503880" y="4992120"/>
            <a:ext cx="298080" cy="85320"/>
          </a:xfrm>
          <a:prstGeom prst="rect">
            <a:avLst/>
          </a:prstGeom>
          <a:solidFill>
            <a:srgbClr val="aecf00"/>
          </a:solidFill>
          <a:ln>
            <a:noFill/>
          </a:ln>
        </p:spPr>
        <p:style>
          <a:lnRef idx="0"/>
          <a:fillRef idx="0"/>
          <a:effectRef idx="0"/>
          <a:fontRef idx="minor"/>
        </p:style>
      </p:sp>
      <p:sp>
        <p:nvSpPr>
          <p:cNvPr id="731" name="CustomShape 24"/>
          <p:cNvSpPr/>
          <p:nvPr/>
        </p:nvSpPr>
        <p:spPr>
          <a:xfrm>
            <a:off x="3823560" y="4992120"/>
            <a:ext cx="297720" cy="85320"/>
          </a:xfrm>
          <a:prstGeom prst="rect">
            <a:avLst/>
          </a:prstGeom>
          <a:solidFill>
            <a:srgbClr val="aecf00"/>
          </a:solidFill>
          <a:ln>
            <a:noFill/>
          </a:ln>
        </p:spPr>
        <p:style>
          <a:lnRef idx="0"/>
          <a:fillRef idx="0"/>
          <a:effectRef idx="0"/>
          <a:fontRef idx="minor"/>
        </p:style>
      </p:sp>
      <p:sp>
        <p:nvSpPr>
          <p:cNvPr id="732" name="CustomShape 25"/>
          <p:cNvSpPr/>
          <p:nvPr/>
        </p:nvSpPr>
        <p:spPr>
          <a:xfrm>
            <a:off x="2225880" y="4885920"/>
            <a:ext cx="298440" cy="84960"/>
          </a:xfrm>
          <a:prstGeom prst="rect">
            <a:avLst/>
          </a:prstGeom>
          <a:solidFill>
            <a:srgbClr val="aecf00"/>
          </a:solidFill>
          <a:ln>
            <a:noFill/>
          </a:ln>
        </p:spPr>
        <p:style>
          <a:lnRef idx="0"/>
          <a:fillRef idx="0"/>
          <a:effectRef idx="0"/>
          <a:fontRef idx="minor"/>
        </p:style>
      </p:sp>
      <p:sp>
        <p:nvSpPr>
          <p:cNvPr id="733" name="CustomShape 26"/>
          <p:cNvSpPr/>
          <p:nvPr/>
        </p:nvSpPr>
        <p:spPr>
          <a:xfrm>
            <a:off x="2545560" y="4885920"/>
            <a:ext cx="298080" cy="84960"/>
          </a:xfrm>
          <a:prstGeom prst="rect">
            <a:avLst/>
          </a:prstGeom>
          <a:solidFill>
            <a:srgbClr val="aecf00"/>
          </a:solidFill>
          <a:ln>
            <a:noFill/>
          </a:ln>
        </p:spPr>
        <p:style>
          <a:lnRef idx="0"/>
          <a:fillRef idx="0"/>
          <a:effectRef idx="0"/>
          <a:fontRef idx="minor"/>
        </p:style>
      </p:sp>
      <p:sp>
        <p:nvSpPr>
          <p:cNvPr id="734" name="CustomShape 27"/>
          <p:cNvSpPr/>
          <p:nvPr/>
        </p:nvSpPr>
        <p:spPr>
          <a:xfrm>
            <a:off x="2864880" y="4885920"/>
            <a:ext cx="298440" cy="84960"/>
          </a:xfrm>
          <a:prstGeom prst="rect">
            <a:avLst/>
          </a:prstGeom>
          <a:solidFill>
            <a:srgbClr val="aecf00"/>
          </a:solidFill>
          <a:ln>
            <a:noFill/>
          </a:ln>
        </p:spPr>
        <p:style>
          <a:lnRef idx="0"/>
          <a:fillRef idx="0"/>
          <a:effectRef idx="0"/>
          <a:fontRef idx="minor"/>
        </p:style>
      </p:sp>
      <p:sp>
        <p:nvSpPr>
          <p:cNvPr id="735" name="CustomShape 28"/>
          <p:cNvSpPr/>
          <p:nvPr/>
        </p:nvSpPr>
        <p:spPr>
          <a:xfrm>
            <a:off x="3184560" y="4885920"/>
            <a:ext cx="298080" cy="84960"/>
          </a:xfrm>
          <a:prstGeom prst="rect">
            <a:avLst/>
          </a:prstGeom>
          <a:solidFill>
            <a:srgbClr val="aecf00"/>
          </a:solidFill>
          <a:ln>
            <a:noFill/>
          </a:ln>
        </p:spPr>
        <p:style>
          <a:lnRef idx="0"/>
          <a:fillRef idx="0"/>
          <a:effectRef idx="0"/>
          <a:fontRef idx="minor"/>
        </p:style>
      </p:sp>
      <p:sp>
        <p:nvSpPr>
          <p:cNvPr id="736" name="CustomShape 29"/>
          <p:cNvSpPr/>
          <p:nvPr/>
        </p:nvSpPr>
        <p:spPr>
          <a:xfrm>
            <a:off x="3503880" y="4885920"/>
            <a:ext cx="298080" cy="84960"/>
          </a:xfrm>
          <a:prstGeom prst="rect">
            <a:avLst/>
          </a:prstGeom>
          <a:solidFill>
            <a:srgbClr val="aecf00"/>
          </a:solidFill>
          <a:ln>
            <a:noFill/>
          </a:ln>
        </p:spPr>
        <p:style>
          <a:lnRef idx="0"/>
          <a:fillRef idx="0"/>
          <a:effectRef idx="0"/>
          <a:fontRef idx="minor"/>
        </p:style>
      </p:sp>
      <p:sp>
        <p:nvSpPr>
          <p:cNvPr id="737" name="CustomShape 30"/>
          <p:cNvSpPr/>
          <p:nvPr/>
        </p:nvSpPr>
        <p:spPr>
          <a:xfrm>
            <a:off x="3823560" y="4885920"/>
            <a:ext cx="297720" cy="84960"/>
          </a:xfrm>
          <a:prstGeom prst="rect">
            <a:avLst/>
          </a:prstGeom>
          <a:solidFill>
            <a:srgbClr val="aecf00"/>
          </a:solidFill>
          <a:ln>
            <a:noFill/>
          </a:ln>
        </p:spPr>
        <p:style>
          <a:lnRef idx="0"/>
          <a:fillRef idx="0"/>
          <a:effectRef idx="0"/>
          <a:fontRef idx="minor"/>
        </p:style>
      </p:sp>
      <p:sp>
        <p:nvSpPr>
          <p:cNvPr id="738" name="CustomShape 31"/>
          <p:cNvSpPr/>
          <p:nvPr/>
        </p:nvSpPr>
        <p:spPr>
          <a:xfrm>
            <a:off x="2225880" y="4778640"/>
            <a:ext cx="1895400" cy="85320"/>
          </a:xfrm>
          <a:prstGeom prst="rect">
            <a:avLst/>
          </a:prstGeom>
          <a:solidFill>
            <a:srgbClr val="ff8080"/>
          </a:solidFill>
          <a:ln>
            <a:noFill/>
          </a:ln>
        </p:spPr>
        <p:style>
          <a:lnRef idx="0"/>
          <a:fillRef idx="0"/>
          <a:effectRef idx="0"/>
          <a:fontRef idx="minor"/>
        </p:style>
      </p:sp>
      <p:sp>
        <p:nvSpPr>
          <p:cNvPr id="739" name="CustomShape 32"/>
          <p:cNvSpPr/>
          <p:nvPr/>
        </p:nvSpPr>
        <p:spPr>
          <a:xfrm>
            <a:off x="2225880" y="4672080"/>
            <a:ext cx="1895400" cy="85320"/>
          </a:xfrm>
          <a:prstGeom prst="rect">
            <a:avLst/>
          </a:prstGeom>
          <a:solidFill>
            <a:srgbClr val="ff8080"/>
          </a:solidFill>
          <a:ln>
            <a:noFill/>
          </a:ln>
        </p:spPr>
        <p:style>
          <a:lnRef idx="0"/>
          <a:fillRef idx="0"/>
          <a:effectRef idx="0"/>
          <a:fontRef idx="minor"/>
        </p:style>
      </p:sp>
      <p:sp>
        <p:nvSpPr>
          <p:cNvPr id="740" name="CustomShape 33"/>
          <p:cNvSpPr/>
          <p:nvPr/>
        </p:nvSpPr>
        <p:spPr>
          <a:xfrm>
            <a:off x="2225880" y="4565880"/>
            <a:ext cx="1895400" cy="85320"/>
          </a:xfrm>
          <a:prstGeom prst="rect">
            <a:avLst/>
          </a:prstGeom>
          <a:solidFill>
            <a:srgbClr val="ff8080"/>
          </a:solidFill>
          <a:ln>
            <a:noFill/>
          </a:ln>
        </p:spPr>
        <p:style>
          <a:lnRef idx="0"/>
          <a:fillRef idx="0"/>
          <a:effectRef idx="0"/>
          <a:fontRef idx="minor"/>
        </p:style>
      </p:sp>
      <p:sp>
        <p:nvSpPr>
          <p:cNvPr id="741" name="CustomShape 34"/>
          <p:cNvSpPr/>
          <p:nvPr/>
        </p:nvSpPr>
        <p:spPr>
          <a:xfrm>
            <a:off x="2225880" y="4459320"/>
            <a:ext cx="1895400" cy="85320"/>
          </a:xfrm>
          <a:prstGeom prst="rect">
            <a:avLst/>
          </a:prstGeom>
          <a:solidFill>
            <a:srgbClr val="ff8080"/>
          </a:solidFill>
          <a:ln>
            <a:noFill/>
          </a:ln>
        </p:spPr>
        <p:style>
          <a:lnRef idx="0"/>
          <a:fillRef idx="0"/>
          <a:effectRef idx="0"/>
          <a:fontRef idx="minor"/>
        </p:style>
      </p:sp>
      <p:sp>
        <p:nvSpPr>
          <p:cNvPr id="742" name="CustomShape 35"/>
          <p:cNvSpPr/>
          <p:nvPr/>
        </p:nvSpPr>
        <p:spPr>
          <a:xfrm>
            <a:off x="2225880" y="4352760"/>
            <a:ext cx="1895400" cy="84960"/>
          </a:xfrm>
          <a:prstGeom prst="rect">
            <a:avLst/>
          </a:prstGeom>
          <a:solidFill>
            <a:srgbClr val="ff8080"/>
          </a:solidFill>
          <a:ln>
            <a:noFill/>
          </a:ln>
        </p:spPr>
        <p:style>
          <a:lnRef idx="0"/>
          <a:fillRef idx="0"/>
          <a:effectRef idx="0"/>
          <a:fontRef idx="minor"/>
        </p:style>
      </p:sp>
      <p:sp>
        <p:nvSpPr>
          <p:cNvPr id="743" name="CustomShape 36"/>
          <p:cNvSpPr/>
          <p:nvPr/>
        </p:nvSpPr>
        <p:spPr>
          <a:xfrm>
            <a:off x="2225880" y="4246200"/>
            <a:ext cx="1895400" cy="85320"/>
          </a:xfrm>
          <a:prstGeom prst="rect">
            <a:avLst/>
          </a:prstGeom>
          <a:solidFill>
            <a:srgbClr val="ff8080"/>
          </a:solidFill>
          <a:ln>
            <a:noFill/>
          </a:ln>
        </p:spPr>
        <p:style>
          <a:lnRef idx="0"/>
          <a:fillRef idx="0"/>
          <a:effectRef idx="0"/>
          <a:fontRef idx="minor"/>
        </p:style>
      </p:sp>
      <p:sp>
        <p:nvSpPr>
          <p:cNvPr id="744" name="CustomShape 37"/>
          <p:cNvSpPr/>
          <p:nvPr/>
        </p:nvSpPr>
        <p:spPr>
          <a:xfrm>
            <a:off x="4152600" y="4991760"/>
            <a:ext cx="298440" cy="85320"/>
          </a:xfrm>
          <a:prstGeom prst="rect">
            <a:avLst/>
          </a:prstGeom>
          <a:solidFill>
            <a:srgbClr val="aecf00"/>
          </a:solidFill>
          <a:ln>
            <a:noFill/>
          </a:ln>
        </p:spPr>
        <p:style>
          <a:lnRef idx="0"/>
          <a:fillRef idx="0"/>
          <a:effectRef idx="0"/>
          <a:fontRef idx="minor"/>
        </p:style>
      </p:sp>
      <p:sp>
        <p:nvSpPr>
          <p:cNvPr id="745" name="CustomShape 38"/>
          <p:cNvSpPr/>
          <p:nvPr/>
        </p:nvSpPr>
        <p:spPr>
          <a:xfrm>
            <a:off x="4472280" y="4991760"/>
            <a:ext cx="297720" cy="85320"/>
          </a:xfrm>
          <a:prstGeom prst="rect">
            <a:avLst/>
          </a:prstGeom>
          <a:solidFill>
            <a:srgbClr val="aecf00"/>
          </a:solidFill>
          <a:ln>
            <a:noFill/>
          </a:ln>
        </p:spPr>
        <p:style>
          <a:lnRef idx="0"/>
          <a:fillRef idx="0"/>
          <a:effectRef idx="0"/>
          <a:fontRef idx="minor"/>
        </p:style>
      </p:sp>
      <p:sp>
        <p:nvSpPr>
          <p:cNvPr id="746" name="CustomShape 39"/>
          <p:cNvSpPr/>
          <p:nvPr/>
        </p:nvSpPr>
        <p:spPr>
          <a:xfrm>
            <a:off x="4791600" y="4991760"/>
            <a:ext cx="298080" cy="85320"/>
          </a:xfrm>
          <a:prstGeom prst="rect">
            <a:avLst/>
          </a:prstGeom>
          <a:solidFill>
            <a:srgbClr val="aecf00"/>
          </a:solidFill>
          <a:ln>
            <a:noFill/>
          </a:ln>
        </p:spPr>
        <p:style>
          <a:lnRef idx="0"/>
          <a:fillRef idx="0"/>
          <a:effectRef idx="0"/>
          <a:fontRef idx="minor"/>
        </p:style>
      </p:sp>
      <p:sp>
        <p:nvSpPr>
          <p:cNvPr id="747" name="CustomShape 40"/>
          <p:cNvSpPr/>
          <p:nvPr/>
        </p:nvSpPr>
        <p:spPr>
          <a:xfrm>
            <a:off x="5110920" y="4991760"/>
            <a:ext cx="298080" cy="85320"/>
          </a:xfrm>
          <a:prstGeom prst="rect">
            <a:avLst/>
          </a:prstGeom>
          <a:solidFill>
            <a:srgbClr val="aecf00"/>
          </a:solidFill>
          <a:ln>
            <a:noFill/>
          </a:ln>
        </p:spPr>
        <p:style>
          <a:lnRef idx="0"/>
          <a:fillRef idx="0"/>
          <a:effectRef idx="0"/>
          <a:fontRef idx="minor"/>
        </p:style>
      </p:sp>
      <p:sp>
        <p:nvSpPr>
          <p:cNvPr id="748" name="CustomShape 41"/>
          <p:cNvSpPr/>
          <p:nvPr/>
        </p:nvSpPr>
        <p:spPr>
          <a:xfrm>
            <a:off x="5430240" y="4991760"/>
            <a:ext cx="298440" cy="85320"/>
          </a:xfrm>
          <a:prstGeom prst="rect">
            <a:avLst/>
          </a:prstGeom>
          <a:solidFill>
            <a:srgbClr val="aecf00"/>
          </a:solidFill>
          <a:ln>
            <a:noFill/>
          </a:ln>
        </p:spPr>
        <p:style>
          <a:lnRef idx="0"/>
          <a:fillRef idx="0"/>
          <a:effectRef idx="0"/>
          <a:fontRef idx="minor"/>
        </p:style>
      </p:sp>
      <p:sp>
        <p:nvSpPr>
          <p:cNvPr id="749" name="CustomShape 42"/>
          <p:cNvSpPr/>
          <p:nvPr/>
        </p:nvSpPr>
        <p:spPr>
          <a:xfrm>
            <a:off x="5749920" y="4991760"/>
            <a:ext cx="298080" cy="85320"/>
          </a:xfrm>
          <a:prstGeom prst="rect">
            <a:avLst/>
          </a:prstGeom>
          <a:solidFill>
            <a:srgbClr val="aecf00"/>
          </a:solidFill>
          <a:ln>
            <a:noFill/>
          </a:ln>
        </p:spPr>
        <p:style>
          <a:lnRef idx="0"/>
          <a:fillRef idx="0"/>
          <a:effectRef idx="0"/>
          <a:fontRef idx="minor"/>
        </p:style>
      </p:sp>
      <p:sp>
        <p:nvSpPr>
          <p:cNvPr id="750" name="CustomShape 43"/>
          <p:cNvSpPr/>
          <p:nvPr/>
        </p:nvSpPr>
        <p:spPr>
          <a:xfrm>
            <a:off x="4152600" y="4885560"/>
            <a:ext cx="298440" cy="84960"/>
          </a:xfrm>
          <a:prstGeom prst="rect">
            <a:avLst/>
          </a:prstGeom>
          <a:solidFill>
            <a:srgbClr val="aecf00"/>
          </a:solidFill>
          <a:ln>
            <a:noFill/>
          </a:ln>
        </p:spPr>
        <p:style>
          <a:lnRef idx="0"/>
          <a:fillRef idx="0"/>
          <a:effectRef idx="0"/>
          <a:fontRef idx="minor"/>
        </p:style>
      </p:sp>
      <p:sp>
        <p:nvSpPr>
          <p:cNvPr id="751" name="CustomShape 44"/>
          <p:cNvSpPr/>
          <p:nvPr/>
        </p:nvSpPr>
        <p:spPr>
          <a:xfrm>
            <a:off x="4472280" y="4885560"/>
            <a:ext cx="297720" cy="84960"/>
          </a:xfrm>
          <a:prstGeom prst="rect">
            <a:avLst/>
          </a:prstGeom>
          <a:solidFill>
            <a:srgbClr val="aecf00"/>
          </a:solidFill>
          <a:ln>
            <a:noFill/>
          </a:ln>
        </p:spPr>
        <p:style>
          <a:lnRef idx="0"/>
          <a:fillRef idx="0"/>
          <a:effectRef idx="0"/>
          <a:fontRef idx="minor"/>
        </p:style>
      </p:sp>
      <p:sp>
        <p:nvSpPr>
          <p:cNvPr id="752" name="CustomShape 45"/>
          <p:cNvSpPr/>
          <p:nvPr/>
        </p:nvSpPr>
        <p:spPr>
          <a:xfrm>
            <a:off x="4791600" y="4885560"/>
            <a:ext cx="298080" cy="84960"/>
          </a:xfrm>
          <a:prstGeom prst="rect">
            <a:avLst/>
          </a:prstGeom>
          <a:solidFill>
            <a:srgbClr val="aecf00"/>
          </a:solidFill>
          <a:ln>
            <a:noFill/>
          </a:ln>
        </p:spPr>
        <p:style>
          <a:lnRef idx="0"/>
          <a:fillRef idx="0"/>
          <a:effectRef idx="0"/>
          <a:fontRef idx="minor"/>
        </p:style>
      </p:sp>
      <p:sp>
        <p:nvSpPr>
          <p:cNvPr id="753" name="CustomShape 46"/>
          <p:cNvSpPr/>
          <p:nvPr/>
        </p:nvSpPr>
        <p:spPr>
          <a:xfrm>
            <a:off x="5110920" y="4885560"/>
            <a:ext cx="298080" cy="84960"/>
          </a:xfrm>
          <a:prstGeom prst="rect">
            <a:avLst/>
          </a:prstGeom>
          <a:solidFill>
            <a:srgbClr val="aecf00"/>
          </a:solidFill>
          <a:ln>
            <a:noFill/>
          </a:ln>
        </p:spPr>
        <p:style>
          <a:lnRef idx="0"/>
          <a:fillRef idx="0"/>
          <a:effectRef idx="0"/>
          <a:fontRef idx="minor"/>
        </p:style>
      </p:sp>
      <p:sp>
        <p:nvSpPr>
          <p:cNvPr id="754" name="CustomShape 47"/>
          <p:cNvSpPr/>
          <p:nvPr/>
        </p:nvSpPr>
        <p:spPr>
          <a:xfrm>
            <a:off x="5430240" y="4885560"/>
            <a:ext cx="298440" cy="84960"/>
          </a:xfrm>
          <a:prstGeom prst="rect">
            <a:avLst/>
          </a:prstGeom>
          <a:solidFill>
            <a:srgbClr val="aecf00"/>
          </a:solidFill>
          <a:ln>
            <a:noFill/>
          </a:ln>
        </p:spPr>
        <p:style>
          <a:lnRef idx="0"/>
          <a:fillRef idx="0"/>
          <a:effectRef idx="0"/>
          <a:fontRef idx="minor"/>
        </p:style>
      </p:sp>
      <p:sp>
        <p:nvSpPr>
          <p:cNvPr id="755" name="CustomShape 48"/>
          <p:cNvSpPr/>
          <p:nvPr/>
        </p:nvSpPr>
        <p:spPr>
          <a:xfrm>
            <a:off x="5749920" y="4885560"/>
            <a:ext cx="298080" cy="84960"/>
          </a:xfrm>
          <a:prstGeom prst="rect">
            <a:avLst/>
          </a:prstGeom>
          <a:solidFill>
            <a:srgbClr val="aecf00"/>
          </a:solidFill>
          <a:ln>
            <a:noFill/>
          </a:ln>
        </p:spPr>
        <p:style>
          <a:lnRef idx="0"/>
          <a:fillRef idx="0"/>
          <a:effectRef idx="0"/>
          <a:fontRef idx="minor"/>
        </p:style>
      </p:sp>
      <p:sp>
        <p:nvSpPr>
          <p:cNvPr id="756" name="CustomShape 49"/>
          <p:cNvSpPr/>
          <p:nvPr/>
        </p:nvSpPr>
        <p:spPr>
          <a:xfrm>
            <a:off x="4152600" y="4778280"/>
            <a:ext cx="1895400" cy="85320"/>
          </a:xfrm>
          <a:prstGeom prst="rect">
            <a:avLst/>
          </a:prstGeom>
          <a:solidFill>
            <a:srgbClr val="ff8080"/>
          </a:solidFill>
          <a:ln>
            <a:noFill/>
          </a:ln>
        </p:spPr>
        <p:style>
          <a:lnRef idx="0"/>
          <a:fillRef idx="0"/>
          <a:effectRef idx="0"/>
          <a:fontRef idx="minor"/>
        </p:style>
      </p:sp>
      <p:sp>
        <p:nvSpPr>
          <p:cNvPr id="757" name="CustomShape 50"/>
          <p:cNvSpPr/>
          <p:nvPr/>
        </p:nvSpPr>
        <p:spPr>
          <a:xfrm>
            <a:off x="4152600" y="4671720"/>
            <a:ext cx="1895400" cy="85320"/>
          </a:xfrm>
          <a:prstGeom prst="rect">
            <a:avLst/>
          </a:prstGeom>
          <a:solidFill>
            <a:srgbClr val="ff8080"/>
          </a:solidFill>
          <a:ln>
            <a:noFill/>
          </a:ln>
        </p:spPr>
        <p:style>
          <a:lnRef idx="0"/>
          <a:fillRef idx="0"/>
          <a:effectRef idx="0"/>
          <a:fontRef idx="minor"/>
        </p:style>
      </p:sp>
      <p:sp>
        <p:nvSpPr>
          <p:cNvPr id="758" name="CustomShape 51"/>
          <p:cNvSpPr/>
          <p:nvPr/>
        </p:nvSpPr>
        <p:spPr>
          <a:xfrm>
            <a:off x="4152600" y="4565520"/>
            <a:ext cx="1895400" cy="85320"/>
          </a:xfrm>
          <a:prstGeom prst="rect">
            <a:avLst/>
          </a:prstGeom>
          <a:solidFill>
            <a:srgbClr val="ff8080"/>
          </a:solidFill>
          <a:ln>
            <a:noFill/>
          </a:ln>
        </p:spPr>
        <p:style>
          <a:lnRef idx="0"/>
          <a:fillRef idx="0"/>
          <a:effectRef idx="0"/>
          <a:fontRef idx="minor"/>
        </p:style>
      </p:sp>
      <p:sp>
        <p:nvSpPr>
          <p:cNvPr id="759" name="CustomShape 52"/>
          <p:cNvSpPr/>
          <p:nvPr/>
        </p:nvSpPr>
        <p:spPr>
          <a:xfrm>
            <a:off x="4152600" y="4458960"/>
            <a:ext cx="1895400" cy="85320"/>
          </a:xfrm>
          <a:prstGeom prst="rect">
            <a:avLst/>
          </a:prstGeom>
          <a:solidFill>
            <a:srgbClr val="ff8080"/>
          </a:solidFill>
          <a:ln>
            <a:noFill/>
          </a:ln>
        </p:spPr>
        <p:style>
          <a:lnRef idx="0"/>
          <a:fillRef idx="0"/>
          <a:effectRef idx="0"/>
          <a:fontRef idx="minor"/>
        </p:style>
      </p:sp>
      <p:sp>
        <p:nvSpPr>
          <p:cNvPr id="760" name="CustomShape 53"/>
          <p:cNvSpPr/>
          <p:nvPr/>
        </p:nvSpPr>
        <p:spPr>
          <a:xfrm>
            <a:off x="4152600" y="4352400"/>
            <a:ext cx="1895400" cy="84960"/>
          </a:xfrm>
          <a:prstGeom prst="rect">
            <a:avLst/>
          </a:prstGeom>
          <a:solidFill>
            <a:srgbClr val="ff8080"/>
          </a:solidFill>
          <a:ln>
            <a:noFill/>
          </a:ln>
        </p:spPr>
        <p:style>
          <a:lnRef idx="0"/>
          <a:fillRef idx="0"/>
          <a:effectRef idx="0"/>
          <a:fontRef idx="minor"/>
        </p:style>
      </p:sp>
      <p:sp>
        <p:nvSpPr>
          <p:cNvPr id="761" name="CustomShape 54"/>
          <p:cNvSpPr/>
          <p:nvPr/>
        </p:nvSpPr>
        <p:spPr>
          <a:xfrm>
            <a:off x="4152600" y="4245840"/>
            <a:ext cx="1895400" cy="85320"/>
          </a:xfrm>
          <a:prstGeom prst="rect">
            <a:avLst/>
          </a:prstGeom>
          <a:solidFill>
            <a:srgbClr val="ff8080"/>
          </a:solidFill>
          <a:ln>
            <a:noFill/>
          </a:ln>
        </p:spPr>
        <p:style>
          <a:lnRef idx="0"/>
          <a:fillRef idx="0"/>
          <a:effectRef idx="0"/>
          <a:fontRef idx="minor"/>
        </p:style>
      </p:sp>
      <p:sp>
        <p:nvSpPr>
          <p:cNvPr id="762" name="CustomShape 55"/>
          <p:cNvSpPr/>
          <p:nvPr/>
        </p:nvSpPr>
        <p:spPr>
          <a:xfrm>
            <a:off x="6090480" y="4991760"/>
            <a:ext cx="298440" cy="85320"/>
          </a:xfrm>
          <a:prstGeom prst="rect">
            <a:avLst/>
          </a:prstGeom>
          <a:solidFill>
            <a:srgbClr val="aecf00"/>
          </a:solidFill>
          <a:ln>
            <a:noFill/>
          </a:ln>
        </p:spPr>
        <p:style>
          <a:lnRef idx="0"/>
          <a:fillRef idx="0"/>
          <a:effectRef idx="0"/>
          <a:fontRef idx="minor"/>
        </p:style>
      </p:sp>
      <p:sp>
        <p:nvSpPr>
          <p:cNvPr id="763" name="CustomShape 56"/>
          <p:cNvSpPr/>
          <p:nvPr/>
        </p:nvSpPr>
        <p:spPr>
          <a:xfrm>
            <a:off x="6410160" y="4991760"/>
            <a:ext cx="298080" cy="85320"/>
          </a:xfrm>
          <a:prstGeom prst="rect">
            <a:avLst/>
          </a:prstGeom>
          <a:solidFill>
            <a:srgbClr val="aecf00"/>
          </a:solidFill>
          <a:ln>
            <a:noFill/>
          </a:ln>
        </p:spPr>
        <p:style>
          <a:lnRef idx="0"/>
          <a:fillRef idx="0"/>
          <a:effectRef idx="0"/>
          <a:fontRef idx="minor"/>
        </p:style>
      </p:sp>
      <p:sp>
        <p:nvSpPr>
          <p:cNvPr id="764" name="CustomShape 57"/>
          <p:cNvSpPr/>
          <p:nvPr/>
        </p:nvSpPr>
        <p:spPr>
          <a:xfrm>
            <a:off x="6729480" y="4991760"/>
            <a:ext cx="298440" cy="85320"/>
          </a:xfrm>
          <a:prstGeom prst="rect">
            <a:avLst/>
          </a:prstGeom>
          <a:solidFill>
            <a:srgbClr val="aecf00"/>
          </a:solidFill>
          <a:ln>
            <a:noFill/>
          </a:ln>
        </p:spPr>
        <p:style>
          <a:lnRef idx="0"/>
          <a:fillRef idx="0"/>
          <a:effectRef idx="0"/>
          <a:fontRef idx="minor"/>
        </p:style>
      </p:sp>
      <p:sp>
        <p:nvSpPr>
          <p:cNvPr id="765" name="CustomShape 58"/>
          <p:cNvSpPr/>
          <p:nvPr/>
        </p:nvSpPr>
        <p:spPr>
          <a:xfrm>
            <a:off x="7049160" y="4991760"/>
            <a:ext cx="298080" cy="85320"/>
          </a:xfrm>
          <a:prstGeom prst="rect">
            <a:avLst/>
          </a:prstGeom>
          <a:solidFill>
            <a:srgbClr val="aecf00"/>
          </a:solidFill>
          <a:ln>
            <a:noFill/>
          </a:ln>
        </p:spPr>
        <p:style>
          <a:lnRef idx="0"/>
          <a:fillRef idx="0"/>
          <a:effectRef idx="0"/>
          <a:fontRef idx="minor"/>
        </p:style>
      </p:sp>
      <p:sp>
        <p:nvSpPr>
          <p:cNvPr id="766" name="CustomShape 59"/>
          <p:cNvSpPr/>
          <p:nvPr/>
        </p:nvSpPr>
        <p:spPr>
          <a:xfrm>
            <a:off x="7368480" y="4991760"/>
            <a:ext cx="298080" cy="85320"/>
          </a:xfrm>
          <a:prstGeom prst="rect">
            <a:avLst/>
          </a:prstGeom>
          <a:solidFill>
            <a:srgbClr val="aecf00"/>
          </a:solidFill>
          <a:ln>
            <a:noFill/>
          </a:ln>
        </p:spPr>
        <p:style>
          <a:lnRef idx="0"/>
          <a:fillRef idx="0"/>
          <a:effectRef idx="0"/>
          <a:fontRef idx="minor"/>
        </p:style>
      </p:sp>
      <p:sp>
        <p:nvSpPr>
          <p:cNvPr id="767" name="CustomShape 60"/>
          <p:cNvSpPr/>
          <p:nvPr/>
        </p:nvSpPr>
        <p:spPr>
          <a:xfrm>
            <a:off x="7688160" y="4991760"/>
            <a:ext cx="297720" cy="85320"/>
          </a:xfrm>
          <a:prstGeom prst="rect">
            <a:avLst/>
          </a:prstGeom>
          <a:solidFill>
            <a:srgbClr val="aecf00"/>
          </a:solidFill>
          <a:ln>
            <a:noFill/>
          </a:ln>
        </p:spPr>
        <p:style>
          <a:lnRef idx="0"/>
          <a:fillRef idx="0"/>
          <a:effectRef idx="0"/>
          <a:fontRef idx="minor"/>
        </p:style>
      </p:sp>
      <p:sp>
        <p:nvSpPr>
          <p:cNvPr id="768" name="CustomShape 61"/>
          <p:cNvSpPr/>
          <p:nvPr/>
        </p:nvSpPr>
        <p:spPr>
          <a:xfrm>
            <a:off x="6090480" y="4885560"/>
            <a:ext cx="298440" cy="84960"/>
          </a:xfrm>
          <a:prstGeom prst="rect">
            <a:avLst/>
          </a:prstGeom>
          <a:solidFill>
            <a:srgbClr val="aecf00"/>
          </a:solidFill>
          <a:ln>
            <a:noFill/>
          </a:ln>
        </p:spPr>
        <p:style>
          <a:lnRef idx="0"/>
          <a:fillRef idx="0"/>
          <a:effectRef idx="0"/>
          <a:fontRef idx="minor"/>
        </p:style>
      </p:sp>
      <p:sp>
        <p:nvSpPr>
          <p:cNvPr id="769" name="CustomShape 62"/>
          <p:cNvSpPr/>
          <p:nvPr/>
        </p:nvSpPr>
        <p:spPr>
          <a:xfrm>
            <a:off x="6410160" y="4885560"/>
            <a:ext cx="298080" cy="84960"/>
          </a:xfrm>
          <a:prstGeom prst="rect">
            <a:avLst/>
          </a:prstGeom>
          <a:solidFill>
            <a:srgbClr val="aecf00"/>
          </a:solidFill>
          <a:ln>
            <a:noFill/>
          </a:ln>
        </p:spPr>
        <p:style>
          <a:lnRef idx="0"/>
          <a:fillRef idx="0"/>
          <a:effectRef idx="0"/>
          <a:fontRef idx="minor"/>
        </p:style>
      </p:sp>
      <p:sp>
        <p:nvSpPr>
          <p:cNvPr id="770" name="CustomShape 63"/>
          <p:cNvSpPr/>
          <p:nvPr/>
        </p:nvSpPr>
        <p:spPr>
          <a:xfrm>
            <a:off x="6729480" y="4885560"/>
            <a:ext cx="298440" cy="84960"/>
          </a:xfrm>
          <a:prstGeom prst="rect">
            <a:avLst/>
          </a:prstGeom>
          <a:solidFill>
            <a:srgbClr val="aecf00"/>
          </a:solidFill>
          <a:ln>
            <a:noFill/>
          </a:ln>
        </p:spPr>
        <p:style>
          <a:lnRef idx="0"/>
          <a:fillRef idx="0"/>
          <a:effectRef idx="0"/>
          <a:fontRef idx="minor"/>
        </p:style>
      </p:sp>
      <p:sp>
        <p:nvSpPr>
          <p:cNvPr id="771" name="CustomShape 64"/>
          <p:cNvSpPr/>
          <p:nvPr/>
        </p:nvSpPr>
        <p:spPr>
          <a:xfrm>
            <a:off x="7049160" y="4885560"/>
            <a:ext cx="298080" cy="84960"/>
          </a:xfrm>
          <a:prstGeom prst="rect">
            <a:avLst/>
          </a:prstGeom>
          <a:solidFill>
            <a:srgbClr val="aecf00"/>
          </a:solidFill>
          <a:ln>
            <a:noFill/>
          </a:ln>
        </p:spPr>
        <p:style>
          <a:lnRef idx="0"/>
          <a:fillRef idx="0"/>
          <a:effectRef idx="0"/>
          <a:fontRef idx="minor"/>
        </p:style>
      </p:sp>
      <p:sp>
        <p:nvSpPr>
          <p:cNvPr id="772" name="CustomShape 65"/>
          <p:cNvSpPr/>
          <p:nvPr/>
        </p:nvSpPr>
        <p:spPr>
          <a:xfrm>
            <a:off x="7368480" y="4885560"/>
            <a:ext cx="298080" cy="84960"/>
          </a:xfrm>
          <a:prstGeom prst="rect">
            <a:avLst/>
          </a:prstGeom>
          <a:solidFill>
            <a:srgbClr val="aecf00"/>
          </a:solidFill>
          <a:ln>
            <a:noFill/>
          </a:ln>
        </p:spPr>
        <p:style>
          <a:lnRef idx="0"/>
          <a:fillRef idx="0"/>
          <a:effectRef idx="0"/>
          <a:fontRef idx="minor"/>
        </p:style>
      </p:sp>
      <p:sp>
        <p:nvSpPr>
          <p:cNvPr id="773" name="CustomShape 66"/>
          <p:cNvSpPr/>
          <p:nvPr/>
        </p:nvSpPr>
        <p:spPr>
          <a:xfrm>
            <a:off x="7688160" y="4885560"/>
            <a:ext cx="297720" cy="84960"/>
          </a:xfrm>
          <a:prstGeom prst="rect">
            <a:avLst/>
          </a:prstGeom>
          <a:solidFill>
            <a:srgbClr val="aecf00"/>
          </a:solidFill>
          <a:ln>
            <a:noFill/>
          </a:ln>
        </p:spPr>
        <p:style>
          <a:lnRef idx="0"/>
          <a:fillRef idx="0"/>
          <a:effectRef idx="0"/>
          <a:fontRef idx="minor"/>
        </p:style>
      </p:sp>
      <p:sp>
        <p:nvSpPr>
          <p:cNvPr id="774" name="CustomShape 67"/>
          <p:cNvSpPr/>
          <p:nvPr/>
        </p:nvSpPr>
        <p:spPr>
          <a:xfrm>
            <a:off x="6090480" y="4778280"/>
            <a:ext cx="1895400" cy="85320"/>
          </a:xfrm>
          <a:prstGeom prst="rect">
            <a:avLst/>
          </a:prstGeom>
          <a:solidFill>
            <a:srgbClr val="ff8080"/>
          </a:solidFill>
          <a:ln>
            <a:noFill/>
          </a:ln>
        </p:spPr>
        <p:style>
          <a:lnRef idx="0"/>
          <a:fillRef idx="0"/>
          <a:effectRef idx="0"/>
          <a:fontRef idx="minor"/>
        </p:style>
      </p:sp>
      <p:sp>
        <p:nvSpPr>
          <p:cNvPr id="775" name="CustomShape 68"/>
          <p:cNvSpPr/>
          <p:nvPr/>
        </p:nvSpPr>
        <p:spPr>
          <a:xfrm>
            <a:off x="6090480" y="4671720"/>
            <a:ext cx="1895400" cy="85320"/>
          </a:xfrm>
          <a:prstGeom prst="rect">
            <a:avLst/>
          </a:prstGeom>
          <a:solidFill>
            <a:srgbClr val="ff8080"/>
          </a:solidFill>
          <a:ln>
            <a:noFill/>
          </a:ln>
        </p:spPr>
        <p:style>
          <a:lnRef idx="0"/>
          <a:fillRef idx="0"/>
          <a:effectRef idx="0"/>
          <a:fontRef idx="minor"/>
        </p:style>
      </p:sp>
      <p:sp>
        <p:nvSpPr>
          <p:cNvPr id="776" name="CustomShape 69"/>
          <p:cNvSpPr/>
          <p:nvPr/>
        </p:nvSpPr>
        <p:spPr>
          <a:xfrm>
            <a:off x="6090480" y="4565520"/>
            <a:ext cx="1895400" cy="85320"/>
          </a:xfrm>
          <a:prstGeom prst="rect">
            <a:avLst/>
          </a:prstGeom>
          <a:solidFill>
            <a:srgbClr val="ff8080"/>
          </a:solidFill>
          <a:ln>
            <a:noFill/>
          </a:ln>
        </p:spPr>
        <p:style>
          <a:lnRef idx="0"/>
          <a:fillRef idx="0"/>
          <a:effectRef idx="0"/>
          <a:fontRef idx="minor"/>
        </p:style>
      </p:sp>
      <p:sp>
        <p:nvSpPr>
          <p:cNvPr id="777" name="CustomShape 70"/>
          <p:cNvSpPr/>
          <p:nvPr/>
        </p:nvSpPr>
        <p:spPr>
          <a:xfrm>
            <a:off x="6090480" y="4458960"/>
            <a:ext cx="1895400" cy="85320"/>
          </a:xfrm>
          <a:prstGeom prst="rect">
            <a:avLst/>
          </a:prstGeom>
          <a:solidFill>
            <a:srgbClr val="ff8080"/>
          </a:solidFill>
          <a:ln>
            <a:noFill/>
          </a:ln>
        </p:spPr>
        <p:style>
          <a:lnRef idx="0"/>
          <a:fillRef idx="0"/>
          <a:effectRef idx="0"/>
          <a:fontRef idx="minor"/>
        </p:style>
      </p:sp>
      <p:sp>
        <p:nvSpPr>
          <p:cNvPr id="778" name="CustomShape 71"/>
          <p:cNvSpPr/>
          <p:nvPr/>
        </p:nvSpPr>
        <p:spPr>
          <a:xfrm>
            <a:off x="6090480" y="4352400"/>
            <a:ext cx="1895400" cy="84960"/>
          </a:xfrm>
          <a:prstGeom prst="rect">
            <a:avLst/>
          </a:prstGeom>
          <a:solidFill>
            <a:srgbClr val="ff8080"/>
          </a:solidFill>
          <a:ln>
            <a:noFill/>
          </a:ln>
        </p:spPr>
        <p:style>
          <a:lnRef idx="0"/>
          <a:fillRef idx="0"/>
          <a:effectRef idx="0"/>
          <a:fontRef idx="minor"/>
        </p:style>
      </p:sp>
      <p:sp>
        <p:nvSpPr>
          <p:cNvPr id="779" name="CustomShape 72"/>
          <p:cNvSpPr/>
          <p:nvPr/>
        </p:nvSpPr>
        <p:spPr>
          <a:xfrm>
            <a:off x="6090480" y="4245840"/>
            <a:ext cx="1895400" cy="85320"/>
          </a:xfrm>
          <a:prstGeom prst="rect">
            <a:avLst/>
          </a:prstGeom>
          <a:solidFill>
            <a:srgbClr val="ff8080"/>
          </a:solidFill>
          <a:ln>
            <a:noFill/>
          </a:ln>
        </p:spPr>
        <p:style>
          <a:lnRef idx="0"/>
          <a:fillRef idx="0"/>
          <a:effectRef idx="0"/>
          <a:fontRef idx="minor"/>
        </p:style>
      </p:sp>
      <p:sp>
        <p:nvSpPr>
          <p:cNvPr id="780" name="CustomShape 73"/>
          <p:cNvSpPr/>
          <p:nvPr/>
        </p:nvSpPr>
        <p:spPr>
          <a:xfrm>
            <a:off x="8025840" y="4991400"/>
            <a:ext cx="298440" cy="85320"/>
          </a:xfrm>
          <a:prstGeom prst="rect">
            <a:avLst/>
          </a:prstGeom>
          <a:solidFill>
            <a:srgbClr val="aecf00"/>
          </a:solidFill>
          <a:ln>
            <a:noFill/>
          </a:ln>
        </p:spPr>
        <p:style>
          <a:lnRef idx="0"/>
          <a:fillRef idx="0"/>
          <a:effectRef idx="0"/>
          <a:fontRef idx="minor"/>
        </p:style>
      </p:sp>
      <p:sp>
        <p:nvSpPr>
          <p:cNvPr id="781" name="CustomShape 74"/>
          <p:cNvSpPr/>
          <p:nvPr/>
        </p:nvSpPr>
        <p:spPr>
          <a:xfrm>
            <a:off x="8345520" y="4991400"/>
            <a:ext cx="298080" cy="85320"/>
          </a:xfrm>
          <a:prstGeom prst="rect">
            <a:avLst/>
          </a:prstGeom>
          <a:solidFill>
            <a:srgbClr val="aecf00"/>
          </a:solidFill>
          <a:ln>
            <a:noFill/>
          </a:ln>
        </p:spPr>
        <p:style>
          <a:lnRef idx="0"/>
          <a:fillRef idx="0"/>
          <a:effectRef idx="0"/>
          <a:fontRef idx="minor"/>
        </p:style>
      </p:sp>
      <p:sp>
        <p:nvSpPr>
          <p:cNvPr id="782" name="CustomShape 75"/>
          <p:cNvSpPr/>
          <p:nvPr/>
        </p:nvSpPr>
        <p:spPr>
          <a:xfrm>
            <a:off x="8664840" y="4991400"/>
            <a:ext cx="298440" cy="85320"/>
          </a:xfrm>
          <a:prstGeom prst="rect">
            <a:avLst/>
          </a:prstGeom>
          <a:solidFill>
            <a:srgbClr val="aecf00"/>
          </a:solidFill>
          <a:ln>
            <a:noFill/>
          </a:ln>
        </p:spPr>
        <p:style>
          <a:lnRef idx="0"/>
          <a:fillRef idx="0"/>
          <a:effectRef idx="0"/>
          <a:fontRef idx="minor"/>
        </p:style>
      </p:sp>
      <p:sp>
        <p:nvSpPr>
          <p:cNvPr id="783" name="CustomShape 76"/>
          <p:cNvSpPr/>
          <p:nvPr/>
        </p:nvSpPr>
        <p:spPr>
          <a:xfrm>
            <a:off x="8984520" y="4991400"/>
            <a:ext cx="298080" cy="85320"/>
          </a:xfrm>
          <a:prstGeom prst="rect">
            <a:avLst/>
          </a:prstGeom>
          <a:solidFill>
            <a:srgbClr val="aecf00"/>
          </a:solidFill>
          <a:ln>
            <a:noFill/>
          </a:ln>
        </p:spPr>
        <p:style>
          <a:lnRef idx="0"/>
          <a:fillRef idx="0"/>
          <a:effectRef idx="0"/>
          <a:fontRef idx="minor"/>
        </p:style>
      </p:sp>
      <p:sp>
        <p:nvSpPr>
          <p:cNvPr id="784" name="CustomShape 77"/>
          <p:cNvSpPr/>
          <p:nvPr/>
        </p:nvSpPr>
        <p:spPr>
          <a:xfrm>
            <a:off x="9303840" y="4991400"/>
            <a:ext cx="298080" cy="85320"/>
          </a:xfrm>
          <a:prstGeom prst="rect">
            <a:avLst/>
          </a:prstGeom>
          <a:solidFill>
            <a:srgbClr val="aecf00"/>
          </a:solidFill>
          <a:ln>
            <a:noFill/>
          </a:ln>
        </p:spPr>
        <p:style>
          <a:lnRef idx="0"/>
          <a:fillRef idx="0"/>
          <a:effectRef idx="0"/>
          <a:fontRef idx="minor"/>
        </p:style>
      </p:sp>
      <p:sp>
        <p:nvSpPr>
          <p:cNvPr id="785" name="CustomShape 78"/>
          <p:cNvSpPr/>
          <p:nvPr/>
        </p:nvSpPr>
        <p:spPr>
          <a:xfrm>
            <a:off x="9623520" y="4991400"/>
            <a:ext cx="297720" cy="85320"/>
          </a:xfrm>
          <a:prstGeom prst="rect">
            <a:avLst/>
          </a:prstGeom>
          <a:solidFill>
            <a:srgbClr val="aecf00"/>
          </a:solidFill>
          <a:ln>
            <a:noFill/>
          </a:ln>
        </p:spPr>
        <p:style>
          <a:lnRef idx="0"/>
          <a:fillRef idx="0"/>
          <a:effectRef idx="0"/>
          <a:fontRef idx="minor"/>
        </p:style>
      </p:sp>
      <p:sp>
        <p:nvSpPr>
          <p:cNvPr id="786" name="CustomShape 79"/>
          <p:cNvSpPr/>
          <p:nvPr/>
        </p:nvSpPr>
        <p:spPr>
          <a:xfrm>
            <a:off x="8025840" y="4885200"/>
            <a:ext cx="298440" cy="84960"/>
          </a:xfrm>
          <a:prstGeom prst="rect">
            <a:avLst/>
          </a:prstGeom>
          <a:solidFill>
            <a:srgbClr val="aecf00"/>
          </a:solidFill>
          <a:ln>
            <a:noFill/>
          </a:ln>
        </p:spPr>
        <p:style>
          <a:lnRef idx="0"/>
          <a:fillRef idx="0"/>
          <a:effectRef idx="0"/>
          <a:fontRef idx="minor"/>
        </p:style>
      </p:sp>
      <p:sp>
        <p:nvSpPr>
          <p:cNvPr id="787" name="CustomShape 80"/>
          <p:cNvSpPr/>
          <p:nvPr/>
        </p:nvSpPr>
        <p:spPr>
          <a:xfrm>
            <a:off x="8345520" y="4885200"/>
            <a:ext cx="298080" cy="84960"/>
          </a:xfrm>
          <a:prstGeom prst="rect">
            <a:avLst/>
          </a:prstGeom>
          <a:solidFill>
            <a:srgbClr val="aecf00"/>
          </a:solidFill>
          <a:ln>
            <a:noFill/>
          </a:ln>
        </p:spPr>
        <p:style>
          <a:lnRef idx="0"/>
          <a:fillRef idx="0"/>
          <a:effectRef idx="0"/>
          <a:fontRef idx="minor"/>
        </p:style>
      </p:sp>
      <p:sp>
        <p:nvSpPr>
          <p:cNvPr id="788" name="CustomShape 81"/>
          <p:cNvSpPr/>
          <p:nvPr/>
        </p:nvSpPr>
        <p:spPr>
          <a:xfrm>
            <a:off x="8664840" y="4885200"/>
            <a:ext cx="298440" cy="84960"/>
          </a:xfrm>
          <a:prstGeom prst="rect">
            <a:avLst/>
          </a:prstGeom>
          <a:solidFill>
            <a:srgbClr val="aecf00"/>
          </a:solidFill>
          <a:ln>
            <a:noFill/>
          </a:ln>
        </p:spPr>
        <p:style>
          <a:lnRef idx="0"/>
          <a:fillRef idx="0"/>
          <a:effectRef idx="0"/>
          <a:fontRef idx="minor"/>
        </p:style>
      </p:sp>
      <p:sp>
        <p:nvSpPr>
          <p:cNvPr id="789" name="CustomShape 82"/>
          <p:cNvSpPr/>
          <p:nvPr/>
        </p:nvSpPr>
        <p:spPr>
          <a:xfrm>
            <a:off x="8984520" y="4885200"/>
            <a:ext cx="298080" cy="84960"/>
          </a:xfrm>
          <a:prstGeom prst="rect">
            <a:avLst/>
          </a:prstGeom>
          <a:solidFill>
            <a:srgbClr val="aecf00"/>
          </a:solidFill>
          <a:ln>
            <a:noFill/>
          </a:ln>
        </p:spPr>
        <p:style>
          <a:lnRef idx="0"/>
          <a:fillRef idx="0"/>
          <a:effectRef idx="0"/>
          <a:fontRef idx="minor"/>
        </p:style>
      </p:sp>
      <p:sp>
        <p:nvSpPr>
          <p:cNvPr id="790" name="CustomShape 83"/>
          <p:cNvSpPr/>
          <p:nvPr/>
        </p:nvSpPr>
        <p:spPr>
          <a:xfrm>
            <a:off x="9303840" y="4885200"/>
            <a:ext cx="298080" cy="84960"/>
          </a:xfrm>
          <a:prstGeom prst="rect">
            <a:avLst/>
          </a:prstGeom>
          <a:solidFill>
            <a:srgbClr val="aecf00"/>
          </a:solidFill>
          <a:ln>
            <a:noFill/>
          </a:ln>
        </p:spPr>
        <p:style>
          <a:lnRef idx="0"/>
          <a:fillRef idx="0"/>
          <a:effectRef idx="0"/>
          <a:fontRef idx="minor"/>
        </p:style>
      </p:sp>
      <p:sp>
        <p:nvSpPr>
          <p:cNvPr id="791" name="CustomShape 84"/>
          <p:cNvSpPr/>
          <p:nvPr/>
        </p:nvSpPr>
        <p:spPr>
          <a:xfrm>
            <a:off x="9623520" y="4885200"/>
            <a:ext cx="297720" cy="84960"/>
          </a:xfrm>
          <a:prstGeom prst="rect">
            <a:avLst/>
          </a:prstGeom>
          <a:solidFill>
            <a:srgbClr val="aecf00"/>
          </a:solidFill>
          <a:ln>
            <a:noFill/>
          </a:ln>
        </p:spPr>
        <p:style>
          <a:lnRef idx="0"/>
          <a:fillRef idx="0"/>
          <a:effectRef idx="0"/>
          <a:fontRef idx="minor"/>
        </p:style>
      </p:sp>
      <p:sp>
        <p:nvSpPr>
          <p:cNvPr id="792" name="CustomShape 85"/>
          <p:cNvSpPr/>
          <p:nvPr/>
        </p:nvSpPr>
        <p:spPr>
          <a:xfrm>
            <a:off x="8025840" y="4777920"/>
            <a:ext cx="1895400" cy="85320"/>
          </a:xfrm>
          <a:prstGeom prst="rect">
            <a:avLst/>
          </a:prstGeom>
          <a:solidFill>
            <a:srgbClr val="ff8080"/>
          </a:solidFill>
          <a:ln>
            <a:noFill/>
          </a:ln>
        </p:spPr>
        <p:style>
          <a:lnRef idx="0"/>
          <a:fillRef idx="0"/>
          <a:effectRef idx="0"/>
          <a:fontRef idx="minor"/>
        </p:style>
      </p:sp>
      <p:sp>
        <p:nvSpPr>
          <p:cNvPr id="793" name="CustomShape 86"/>
          <p:cNvSpPr/>
          <p:nvPr/>
        </p:nvSpPr>
        <p:spPr>
          <a:xfrm>
            <a:off x="8025840" y="4671360"/>
            <a:ext cx="1895400" cy="85320"/>
          </a:xfrm>
          <a:prstGeom prst="rect">
            <a:avLst/>
          </a:prstGeom>
          <a:solidFill>
            <a:srgbClr val="ff8080"/>
          </a:solidFill>
          <a:ln>
            <a:noFill/>
          </a:ln>
        </p:spPr>
        <p:style>
          <a:lnRef idx="0"/>
          <a:fillRef idx="0"/>
          <a:effectRef idx="0"/>
          <a:fontRef idx="minor"/>
        </p:style>
      </p:sp>
      <p:sp>
        <p:nvSpPr>
          <p:cNvPr id="794" name="CustomShape 87"/>
          <p:cNvSpPr/>
          <p:nvPr/>
        </p:nvSpPr>
        <p:spPr>
          <a:xfrm>
            <a:off x="8025840" y="4565160"/>
            <a:ext cx="1895400" cy="85320"/>
          </a:xfrm>
          <a:prstGeom prst="rect">
            <a:avLst/>
          </a:prstGeom>
          <a:solidFill>
            <a:srgbClr val="ff8080"/>
          </a:solidFill>
          <a:ln>
            <a:noFill/>
          </a:ln>
        </p:spPr>
        <p:style>
          <a:lnRef idx="0"/>
          <a:fillRef idx="0"/>
          <a:effectRef idx="0"/>
          <a:fontRef idx="minor"/>
        </p:style>
      </p:sp>
      <p:sp>
        <p:nvSpPr>
          <p:cNvPr id="795" name="CustomShape 88"/>
          <p:cNvSpPr/>
          <p:nvPr/>
        </p:nvSpPr>
        <p:spPr>
          <a:xfrm>
            <a:off x="8025840" y="4458600"/>
            <a:ext cx="1895400" cy="85320"/>
          </a:xfrm>
          <a:prstGeom prst="rect">
            <a:avLst/>
          </a:prstGeom>
          <a:solidFill>
            <a:srgbClr val="ff8080"/>
          </a:solidFill>
          <a:ln>
            <a:noFill/>
          </a:ln>
        </p:spPr>
        <p:style>
          <a:lnRef idx="0"/>
          <a:fillRef idx="0"/>
          <a:effectRef idx="0"/>
          <a:fontRef idx="minor"/>
        </p:style>
      </p:sp>
      <p:sp>
        <p:nvSpPr>
          <p:cNvPr id="796" name="CustomShape 89"/>
          <p:cNvSpPr/>
          <p:nvPr/>
        </p:nvSpPr>
        <p:spPr>
          <a:xfrm>
            <a:off x="8025840" y="4352040"/>
            <a:ext cx="1895400" cy="84960"/>
          </a:xfrm>
          <a:prstGeom prst="rect">
            <a:avLst/>
          </a:prstGeom>
          <a:solidFill>
            <a:srgbClr val="ff8080"/>
          </a:solidFill>
          <a:ln>
            <a:noFill/>
          </a:ln>
        </p:spPr>
        <p:style>
          <a:lnRef idx="0"/>
          <a:fillRef idx="0"/>
          <a:effectRef idx="0"/>
          <a:fontRef idx="minor"/>
        </p:style>
      </p:sp>
      <p:sp>
        <p:nvSpPr>
          <p:cNvPr id="797" name="CustomShape 90"/>
          <p:cNvSpPr/>
          <p:nvPr/>
        </p:nvSpPr>
        <p:spPr>
          <a:xfrm>
            <a:off x="8025840" y="4245480"/>
            <a:ext cx="1895400" cy="85320"/>
          </a:xfrm>
          <a:prstGeom prst="rect">
            <a:avLst/>
          </a:prstGeom>
          <a:solidFill>
            <a:srgbClr val="ff8080"/>
          </a:solidFill>
          <a:ln>
            <a:noFill/>
          </a:ln>
        </p:spPr>
        <p:style>
          <a:lnRef idx="0"/>
          <a:fillRef idx="0"/>
          <a:effectRef idx="0"/>
          <a:fontRef idx="minor"/>
        </p:style>
      </p:sp>
      <p:sp>
        <p:nvSpPr>
          <p:cNvPr id="798" name="TextShape 91"/>
          <p:cNvSpPr txBox="1"/>
          <p:nvPr/>
        </p:nvSpPr>
        <p:spPr>
          <a:xfrm>
            <a:off x="5689080" y="840960"/>
            <a:ext cx="3742920" cy="712800"/>
          </a:xfrm>
          <a:prstGeom prst="rect">
            <a:avLst/>
          </a:prstGeom>
          <a:noFill/>
          <a:ln>
            <a:noFill/>
          </a:ln>
        </p:spPr>
        <p:txBody>
          <a:bodyPr lIns="90000" rIns="90000" tIns="45000" bIns="45000"/>
          <a:p>
            <a:r>
              <a:rPr lang="en-GB" sz="2200" spc="-1" strike="noStrike">
                <a:solidFill>
                  <a:srgbClr val="ff8080"/>
                </a:solidFill>
                <a:uFill>
                  <a:solidFill>
                    <a:srgbClr val="ffffff"/>
                  </a:solidFill>
                </a:uFill>
                <a:latin typeface="Times New Roman"/>
              </a:rPr>
              <a:t>Hadronic modules</a:t>
            </a:r>
            <a:endParaRPr lang="en-GB" sz="1800" spc="-1" strike="noStrike">
              <a:solidFill>
                <a:srgbClr val="000000"/>
              </a:solidFill>
              <a:uFill>
                <a:solidFill>
                  <a:srgbClr val="ffffff"/>
                </a:solidFill>
              </a:uFill>
              <a:latin typeface="Times New Roman"/>
            </a:endParaRPr>
          </a:p>
          <a:p>
            <a:r>
              <a:rPr lang="en-GB" sz="2200" spc="-1" strike="noStrike">
                <a:solidFill>
                  <a:srgbClr val="aecf00"/>
                </a:solidFill>
                <a:uFill>
                  <a:solidFill>
                    <a:srgbClr val="ffffff"/>
                  </a:solidFill>
                </a:uFill>
                <a:latin typeface="Times New Roman"/>
              </a:rPr>
              <a:t>Electro-magnetic modules</a:t>
            </a:r>
            <a:endParaRPr lang="en-GB" sz="1800" spc="-1" strike="noStrike">
              <a:solidFill>
                <a:srgbClr val="000000"/>
              </a:solidFill>
              <a:uFill>
                <a:solidFill>
                  <a:srgbClr val="ffffff"/>
                </a:solidFill>
              </a:uFill>
              <a:latin typeface="Times New Roman"/>
            </a:endParaRPr>
          </a:p>
        </p:txBody>
      </p:sp>
      <p:sp>
        <p:nvSpPr>
          <p:cNvPr id="799" name="CustomShape 92"/>
          <p:cNvSpPr/>
          <p:nvPr/>
        </p:nvSpPr>
        <p:spPr>
          <a:xfrm>
            <a:off x="287640" y="3443040"/>
            <a:ext cx="298440" cy="85320"/>
          </a:xfrm>
          <a:prstGeom prst="rect">
            <a:avLst/>
          </a:prstGeom>
          <a:solidFill>
            <a:srgbClr val="aecf00"/>
          </a:solidFill>
          <a:ln>
            <a:noFill/>
          </a:ln>
        </p:spPr>
        <p:style>
          <a:lnRef idx="0"/>
          <a:fillRef idx="0"/>
          <a:effectRef idx="0"/>
          <a:fontRef idx="minor"/>
        </p:style>
      </p:sp>
      <p:sp>
        <p:nvSpPr>
          <p:cNvPr id="800" name="CustomShape 93"/>
          <p:cNvSpPr/>
          <p:nvPr/>
        </p:nvSpPr>
        <p:spPr>
          <a:xfrm>
            <a:off x="607320" y="3443040"/>
            <a:ext cx="298080" cy="85320"/>
          </a:xfrm>
          <a:prstGeom prst="rect">
            <a:avLst/>
          </a:prstGeom>
          <a:solidFill>
            <a:srgbClr val="aecf00"/>
          </a:solidFill>
          <a:ln>
            <a:noFill/>
          </a:ln>
        </p:spPr>
        <p:style>
          <a:lnRef idx="0"/>
          <a:fillRef idx="0"/>
          <a:effectRef idx="0"/>
          <a:fontRef idx="minor"/>
        </p:style>
      </p:sp>
      <p:sp>
        <p:nvSpPr>
          <p:cNvPr id="801" name="CustomShape 94"/>
          <p:cNvSpPr/>
          <p:nvPr/>
        </p:nvSpPr>
        <p:spPr>
          <a:xfrm>
            <a:off x="927000" y="3443040"/>
            <a:ext cx="298080" cy="85320"/>
          </a:xfrm>
          <a:prstGeom prst="rect">
            <a:avLst/>
          </a:prstGeom>
          <a:solidFill>
            <a:srgbClr val="2323dc"/>
          </a:solidFill>
          <a:ln>
            <a:noFill/>
          </a:ln>
        </p:spPr>
        <p:style>
          <a:lnRef idx="0"/>
          <a:fillRef idx="0"/>
          <a:effectRef idx="0"/>
          <a:fontRef idx="minor"/>
        </p:style>
      </p:sp>
      <p:sp>
        <p:nvSpPr>
          <p:cNvPr id="802" name="CustomShape 95"/>
          <p:cNvSpPr/>
          <p:nvPr/>
        </p:nvSpPr>
        <p:spPr>
          <a:xfrm>
            <a:off x="1245960" y="3443040"/>
            <a:ext cx="298080" cy="85320"/>
          </a:xfrm>
          <a:prstGeom prst="rect">
            <a:avLst/>
          </a:prstGeom>
          <a:solidFill>
            <a:srgbClr val="aecf00"/>
          </a:solidFill>
          <a:ln>
            <a:noFill/>
          </a:ln>
        </p:spPr>
        <p:style>
          <a:lnRef idx="0"/>
          <a:fillRef idx="0"/>
          <a:effectRef idx="0"/>
          <a:fontRef idx="minor"/>
        </p:style>
      </p:sp>
      <p:sp>
        <p:nvSpPr>
          <p:cNvPr id="803" name="CustomShape 96"/>
          <p:cNvSpPr/>
          <p:nvPr/>
        </p:nvSpPr>
        <p:spPr>
          <a:xfrm>
            <a:off x="1565280" y="3443040"/>
            <a:ext cx="298440" cy="85320"/>
          </a:xfrm>
          <a:prstGeom prst="rect">
            <a:avLst/>
          </a:prstGeom>
          <a:solidFill>
            <a:srgbClr val="aecf00"/>
          </a:solidFill>
          <a:ln>
            <a:noFill/>
          </a:ln>
        </p:spPr>
        <p:style>
          <a:lnRef idx="0"/>
          <a:fillRef idx="0"/>
          <a:effectRef idx="0"/>
          <a:fontRef idx="minor"/>
        </p:style>
      </p:sp>
      <p:sp>
        <p:nvSpPr>
          <p:cNvPr id="804" name="CustomShape 97"/>
          <p:cNvSpPr/>
          <p:nvPr/>
        </p:nvSpPr>
        <p:spPr>
          <a:xfrm>
            <a:off x="1884960" y="3443040"/>
            <a:ext cx="298440" cy="85320"/>
          </a:xfrm>
          <a:prstGeom prst="rect">
            <a:avLst/>
          </a:prstGeom>
          <a:solidFill>
            <a:srgbClr val="aecf00"/>
          </a:solidFill>
          <a:ln>
            <a:noFill/>
          </a:ln>
        </p:spPr>
        <p:style>
          <a:lnRef idx="0"/>
          <a:fillRef idx="0"/>
          <a:effectRef idx="0"/>
          <a:fontRef idx="minor"/>
        </p:style>
      </p:sp>
      <p:sp>
        <p:nvSpPr>
          <p:cNvPr id="805" name="CustomShape 98"/>
          <p:cNvSpPr/>
          <p:nvPr/>
        </p:nvSpPr>
        <p:spPr>
          <a:xfrm>
            <a:off x="287640" y="3336840"/>
            <a:ext cx="298440" cy="84960"/>
          </a:xfrm>
          <a:prstGeom prst="rect">
            <a:avLst/>
          </a:prstGeom>
          <a:solidFill>
            <a:srgbClr val="aecf00"/>
          </a:solidFill>
          <a:ln>
            <a:noFill/>
          </a:ln>
        </p:spPr>
        <p:style>
          <a:lnRef idx="0"/>
          <a:fillRef idx="0"/>
          <a:effectRef idx="0"/>
          <a:fontRef idx="minor"/>
        </p:style>
      </p:sp>
      <p:sp>
        <p:nvSpPr>
          <p:cNvPr id="806" name="CustomShape 99"/>
          <p:cNvSpPr/>
          <p:nvPr/>
        </p:nvSpPr>
        <p:spPr>
          <a:xfrm>
            <a:off x="607320" y="3336840"/>
            <a:ext cx="298080" cy="84960"/>
          </a:xfrm>
          <a:prstGeom prst="rect">
            <a:avLst/>
          </a:prstGeom>
          <a:solidFill>
            <a:srgbClr val="aecf00"/>
          </a:solidFill>
          <a:ln>
            <a:noFill/>
          </a:ln>
        </p:spPr>
        <p:style>
          <a:lnRef idx="0"/>
          <a:fillRef idx="0"/>
          <a:effectRef idx="0"/>
          <a:fontRef idx="minor"/>
        </p:style>
      </p:sp>
      <p:sp>
        <p:nvSpPr>
          <p:cNvPr id="807" name="CustomShape 100"/>
          <p:cNvSpPr/>
          <p:nvPr/>
        </p:nvSpPr>
        <p:spPr>
          <a:xfrm>
            <a:off x="927000" y="3336840"/>
            <a:ext cx="298080" cy="84960"/>
          </a:xfrm>
          <a:prstGeom prst="rect">
            <a:avLst/>
          </a:prstGeom>
          <a:solidFill>
            <a:srgbClr val="aecf00"/>
          </a:solidFill>
          <a:ln>
            <a:noFill/>
          </a:ln>
        </p:spPr>
        <p:style>
          <a:lnRef idx="0"/>
          <a:fillRef idx="0"/>
          <a:effectRef idx="0"/>
          <a:fontRef idx="minor"/>
        </p:style>
      </p:sp>
      <p:sp>
        <p:nvSpPr>
          <p:cNvPr id="808" name="CustomShape 101"/>
          <p:cNvSpPr/>
          <p:nvPr/>
        </p:nvSpPr>
        <p:spPr>
          <a:xfrm>
            <a:off x="1245960" y="3336840"/>
            <a:ext cx="298080" cy="84960"/>
          </a:xfrm>
          <a:prstGeom prst="rect">
            <a:avLst/>
          </a:prstGeom>
          <a:solidFill>
            <a:srgbClr val="aecf00"/>
          </a:solidFill>
          <a:ln>
            <a:noFill/>
          </a:ln>
        </p:spPr>
        <p:style>
          <a:lnRef idx="0"/>
          <a:fillRef idx="0"/>
          <a:effectRef idx="0"/>
          <a:fontRef idx="minor"/>
        </p:style>
      </p:sp>
      <p:sp>
        <p:nvSpPr>
          <p:cNvPr id="809" name="CustomShape 102"/>
          <p:cNvSpPr/>
          <p:nvPr/>
        </p:nvSpPr>
        <p:spPr>
          <a:xfrm>
            <a:off x="1565280" y="3336840"/>
            <a:ext cx="298440" cy="84960"/>
          </a:xfrm>
          <a:prstGeom prst="rect">
            <a:avLst/>
          </a:prstGeom>
          <a:solidFill>
            <a:srgbClr val="aecf00"/>
          </a:solidFill>
          <a:ln>
            <a:noFill/>
          </a:ln>
        </p:spPr>
        <p:style>
          <a:lnRef idx="0"/>
          <a:fillRef idx="0"/>
          <a:effectRef idx="0"/>
          <a:fontRef idx="minor"/>
        </p:style>
      </p:sp>
      <p:sp>
        <p:nvSpPr>
          <p:cNvPr id="810" name="CustomShape 103"/>
          <p:cNvSpPr/>
          <p:nvPr/>
        </p:nvSpPr>
        <p:spPr>
          <a:xfrm>
            <a:off x="1884960" y="3336840"/>
            <a:ext cx="298440" cy="84960"/>
          </a:xfrm>
          <a:prstGeom prst="rect">
            <a:avLst/>
          </a:prstGeom>
          <a:solidFill>
            <a:srgbClr val="aecf00"/>
          </a:solidFill>
          <a:ln>
            <a:noFill/>
          </a:ln>
        </p:spPr>
        <p:style>
          <a:lnRef idx="0"/>
          <a:fillRef idx="0"/>
          <a:effectRef idx="0"/>
          <a:fontRef idx="minor"/>
        </p:style>
      </p:sp>
      <p:sp>
        <p:nvSpPr>
          <p:cNvPr id="811" name="CustomShape 104"/>
          <p:cNvSpPr/>
          <p:nvPr/>
        </p:nvSpPr>
        <p:spPr>
          <a:xfrm>
            <a:off x="287640" y="3229920"/>
            <a:ext cx="1895400" cy="85320"/>
          </a:xfrm>
          <a:prstGeom prst="rect">
            <a:avLst/>
          </a:prstGeom>
          <a:solidFill>
            <a:srgbClr val="ff8080"/>
          </a:solidFill>
          <a:ln>
            <a:noFill/>
          </a:ln>
        </p:spPr>
        <p:style>
          <a:lnRef idx="0"/>
          <a:fillRef idx="0"/>
          <a:effectRef idx="0"/>
          <a:fontRef idx="minor"/>
        </p:style>
      </p:sp>
      <p:sp>
        <p:nvSpPr>
          <p:cNvPr id="812" name="CustomShape 105"/>
          <p:cNvSpPr/>
          <p:nvPr/>
        </p:nvSpPr>
        <p:spPr>
          <a:xfrm>
            <a:off x="287640" y="3123360"/>
            <a:ext cx="1895400" cy="85320"/>
          </a:xfrm>
          <a:prstGeom prst="rect">
            <a:avLst/>
          </a:prstGeom>
          <a:solidFill>
            <a:srgbClr val="ff8080"/>
          </a:solidFill>
          <a:ln>
            <a:noFill/>
          </a:ln>
        </p:spPr>
        <p:style>
          <a:lnRef idx="0"/>
          <a:fillRef idx="0"/>
          <a:effectRef idx="0"/>
          <a:fontRef idx="minor"/>
        </p:style>
      </p:sp>
      <p:sp>
        <p:nvSpPr>
          <p:cNvPr id="813" name="CustomShape 106"/>
          <p:cNvSpPr/>
          <p:nvPr/>
        </p:nvSpPr>
        <p:spPr>
          <a:xfrm>
            <a:off x="287640" y="3017160"/>
            <a:ext cx="1895400" cy="85320"/>
          </a:xfrm>
          <a:prstGeom prst="rect">
            <a:avLst/>
          </a:prstGeom>
          <a:solidFill>
            <a:srgbClr val="ff8080"/>
          </a:solidFill>
          <a:ln>
            <a:noFill/>
          </a:ln>
        </p:spPr>
        <p:style>
          <a:lnRef idx="0"/>
          <a:fillRef idx="0"/>
          <a:effectRef idx="0"/>
          <a:fontRef idx="minor"/>
        </p:style>
      </p:sp>
      <p:sp>
        <p:nvSpPr>
          <p:cNvPr id="814" name="CustomShape 107"/>
          <p:cNvSpPr/>
          <p:nvPr/>
        </p:nvSpPr>
        <p:spPr>
          <a:xfrm>
            <a:off x="287640" y="2910600"/>
            <a:ext cx="1895400" cy="85320"/>
          </a:xfrm>
          <a:prstGeom prst="rect">
            <a:avLst/>
          </a:prstGeom>
          <a:solidFill>
            <a:srgbClr val="ff8080"/>
          </a:solidFill>
          <a:ln>
            <a:noFill/>
          </a:ln>
        </p:spPr>
        <p:style>
          <a:lnRef idx="0"/>
          <a:fillRef idx="0"/>
          <a:effectRef idx="0"/>
          <a:fontRef idx="minor"/>
        </p:style>
      </p:sp>
      <p:sp>
        <p:nvSpPr>
          <p:cNvPr id="815" name="CustomShape 108"/>
          <p:cNvSpPr/>
          <p:nvPr/>
        </p:nvSpPr>
        <p:spPr>
          <a:xfrm>
            <a:off x="287640" y="2804040"/>
            <a:ext cx="1895400" cy="84960"/>
          </a:xfrm>
          <a:prstGeom prst="rect">
            <a:avLst/>
          </a:prstGeom>
          <a:solidFill>
            <a:srgbClr val="ff8080"/>
          </a:solidFill>
          <a:ln>
            <a:noFill/>
          </a:ln>
        </p:spPr>
        <p:style>
          <a:lnRef idx="0"/>
          <a:fillRef idx="0"/>
          <a:effectRef idx="0"/>
          <a:fontRef idx="minor"/>
        </p:style>
      </p:sp>
      <p:sp>
        <p:nvSpPr>
          <p:cNvPr id="816" name="CustomShape 109"/>
          <p:cNvSpPr/>
          <p:nvPr/>
        </p:nvSpPr>
        <p:spPr>
          <a:xfrm>
            <a:off x="287640" y="2697480"/>
            <a:ext cx="1895400" cy="85320"/>
          </a:xfrm>
          <a:prstGeom prst="rect">
            <a:avLst/>
          </a:prstGeom>
          <a:solidFill>
            <a:srgbClr val="ff8080"/>
          </a:solidFill>
          <a:ln>
            <a:noFill/>
          </a:ln>
        </p:spPr>
        <p:style>
          <a:lnRef idx="0"/>
          <a:fillRef idx="0"/>
          <a:effectRef idx="0"/>
          <a:fontRef idx="minor"/>
        </p:style>
      </p:sp>
      <p:sp>
        <p:nvSpPr>
          <p:cNvPr id="817" name="CustomShape 110"/>
          <p:cNvSpPr/>
          <p:nvPr/>
        </p:nvSpPr>
        <p:spPr>
          <a:xfrm>
            <a:off x="2225880" y="3443400"/>
            <a:ext cx="298440" cy="85320"/>
          </a:xfrm>
          <a:prstGeom prst="rect">
            <a:avLst/>
          </a:prstGeom>
          <a:solidFill>
            <a:srgbClr val="aecf00"/>
          </a:solidFill>
          <a:ln>
            <a:noFill/>
          </a:ln>
        </p:spPr>
        <p:style>
          <a:lnRef idx="0"/>
          <a:fillRef idx="0"/>
          <a:effectRef idx="0"/>
          <a:fontRef idx="minor"/>
        </p:style>
      </p:sp>
      <p:sp>
        <p:nvSpPr>
          <p:cNvPr id="818" name="CustomShape 111"/>
          <p:cNvSpPr/>
          <p:nvPr/>
        </p:nvSpPr>
        <p:spPr>
          <a:xfrm>
            <a:off x="2545560" y="3443400"/>
            <a:ext cx="298080" cy="85320"/>
          </a:xfrm>
          <a:prstGeom prst="rect">
            <a:avLst/>
          </a:prstGeom>
          <a:solidFill>
            <a:srgbClr val="aecf00"/>
          </a:solidFill>
          <a:ln>
            <a:noFill/>
          </a:ln>
        </p:spPr>
        <p:style>
          <a:lnRef idx="0"/>
          <a:fillRef idx="0"/>
          <a:effectRef idx="0"/>
          <a:fontRef idx="minor"/>
        </p:style>
      </p:sp>
      <p:sp>
        <p:nvSpPr>
          <p:cNvPr id="819" name="CustomShape 112"/>
          <p:cNvSpPr/>
          <p:nvPr/>
        </p:nvSpPr>
        <p:spPr>
          <a:xfrm>
            <a:off x="2864880" y="3443400"/>
            <a:ext cx="298440" cy="85320"/>
          </a:xfrm>
          <a:prstGeom prst="rect">
            <a:avLst/>
          </a:prstGeom>
          <a:solidFill>
            <a:srgbClr val="aecf00"/>
          </a:solidFill>
          <a:ln>
            <a:noFill/>
          </a:ln>
        </p:spPr>
        <p:style>
          <a:lnRef idx="0"/>
          <a:fillRef idx="0"/>
          <a:effectRef idx="0"/>
          <a:fontRef idx="minor"/>
        </p:style>
      </p:sp>
      <p:sp>
        <p:nvSpPr>
          <p:cNvPr id="820" name="CustomShape 113"/>
          <p:cNvSpPr/>
          <p:nvPr/>
        </p:nvSpPr>
        <p:spPr>
          <a:xfrm>
            <a:off x="3184560" y="3443400"/>
            <a:ext cx="298080" cy="85320"/>
          </a:xfrm>
          <a:prstGeom prst="rect">
            <a:avLst/>
          </a:prstGeom>
          <a:solidFill>
            <a:srgbClr val="aecf00"/>
          </a:solidFill>
          <a:ln>
            <a:noFill/>
          </a:ln>
        </p:spPr>
        <p:style>
          <a:lnRef idx="0"/>
          <a:fillRef idx="0"/>
          <a:effectRef idx="0"/>
          <a:fontRef idx="minor"/>
        </p:style>
      </p:sp>
      <p:sp>
        <p:nvSpPr>
          <p:cNvPr id="821" name="CustomShape 114"/>
          <p:cNvSpPr/>
          <p:nvPr/>
        </p:nvSpPr>
        <p:spPr>
          <a:xfrm>
            <a:off x="3503880" y="3443400"/>
            <a:ext cx="298080" cy="85320"/>
          </a:xfrm>
          <a:prstGeom prst="rect">
            <a:avLst/>
          </a:prstGeom>
          <a:solidFill>
            <a:srgbClr val="aecf00"/>
          </a:solidFill>
          <a:ln>
            <a:noFill/>
          </a:ln>
        </p:spPr>
        <p:style>
          <a:lnRef idx="0"/>
          <a:fillRef idx="0"/>
          <a:effectRef idx="0"/>
          <a:fontRef idx="minor"/>
        </p:style>
      </p:sp>
      <p:sp>
        <p:nvSpPr>
          <p:cNvPr id="822" name="CustomShape 115"/>
          <p:cNvSpPr/>
          <p:nvPr/>
        </p:nvSpPr>
        <p:spPr>
          <a:xfrm>
            <a:off x="3823560" y="3443400"/>
            <a:ext cx="297720" cy="85320"/>
          </a:xfrm>
          <a:prstGeom prst="rect">
            <a:avLst/>
          </a:prstGeom>
          <a:solidFill>
            <a:srgbClr val="aecf00"/>
          </a:solidFill>
          <a:ln>
            <a:noFill/>
          </a:ln>
        </p:spPr>
        <p:style>
          <a:lnRef idx="0"/>
          <a:fillRef idx="0"/>
          <a:effectRef idx="0"/>
          <a:fontRef idx="minor"/>
        </p:style>
      </p:sp>
      <p:sp>
        <p:nvSpPr>
          <p:cNvPr id="823" name="CustomShape 116"/>
          <p:cNvSpPr/>
          <p:nvPr/>
        </p:nvSpPr>
        <p:spPr>
          <a:xfrm>
            <a:off x="2225880" y="3337200"/>
            <a:ext cx="298440" cy="84960"/>
          </a:xfrm>
          <a:prstGeom prst="rect">
            <a:avLst/>
          </a:prstGeom>
          <a:solidFill>
            <a:srgbClr val="aecf00"/>
          </a:solidFill>
          <a:ln>
            <a:noFill/>
          </a:ln>
        </p:spPr>
        <p:style>
          <a:lnRef idx="0"/>
          <a:fillRef idx="0"/>
          <a:effectRef idx="0"/>
          <a:fontRef idx="minor"/>
        </p:style>
      </p:sp>
      <p:sp>
        <p:nvSpPr>
          <p:cNvPr id="824" name="CustomShape 117"/>
          <p:cNvSpPr/>
          <p:nvPr/>
        </p:nvSpPr>
        <p:spPr>
          <a:xfrm>
            <a:off x="2545560" y="3337200"/>
            <a:ext cx="298080" cy="84960"/>
          </a:xfrm>
          <a:prstGeom prst="rect">
            <a:avLst/>
          </a:prstGeom>
          <a:solidFill>
            <a:srgbClr val="aecf00"/>
          </a:solidFill>
          <a:ln>
            <a:noFill/>
          </a:ln>
        </p:spPr>
        <p:style>
          <a:lnRef idx="0"/>
          <a:fillRef idx="0"/>
          <a:effectRef idx="0"/>
          <a:fontRef idx="minor"/>
        </p:style>
      </p:sp>
      <p:sp>
        <p:nvSpPr>
          <p:cNvPr id="825" name="CustomShape 118"/>
          <p:cNvSpPr/>
          <p:nvPr/>
        </p:nvSpPr>
        <p:spPr>
          <a:xfrm>
            <a:off x="2864880" y="3337200"/>
            <a:ext cx="298440" cy="84960"/>
          </a:xfrm>
          <a:prstGeom prst="rect">
            <a:avLst/>
          </a:prstGeom>
          <a:solidFill>
            <a:srgbClr val="aecf00"/>
          </a:solidFill>
          <a:ln>
            <a:noFill/>
          </a:ln>
        </p:spPr>
        <p:style>
          <a:lnRef idx="0"/>
          <a:fillRef idx="0"/>
          <a:effectRef idx="0"/>
          <a:fontRef idx="minor"/>
        </p:style>
      </p:sp>
      <p:sp>
        <p:nvSpPr>
          <p:cNvPr id="826" name="CustomShape 119"/>
          <p:cNvSpPr/>
          <p:nvPr/>
        </p:nvSpPr>
        <p:spPr>
          <a:xfrm>
            <a:off x="3184560" y="3337200"/>
            <a:ext cx="298080" cy="84960"/>
          </a:xfrm>
          <a:prstGeom prst="rect">
            <a:avLst/>
          </a:prstGeom>
          <a:solidFill>
            <a:srgbClr val="aecf00"/>
          </a:solidFill>
          <a:ln>
            <a:noFill/>
          </a:ln>
        </p:spPr>
        <p:style>
          <a:lnRef idx="0"/>
          <a:fillRef idx="0"/>
          <a:effectRef idx="0"/>
          <a:fontRef idx="minor"/>
        </p:style>
      </p:sp>
      <p:sp>
        <p:nvSpPr>
          <p:cNvPr id="827" name="CustomShape 120"/>
          <p:cNvSpPr/>
          <p:nvPr/>
        </p:nvSpPr>
        <p:spPr>
          <a:xfrm>
            <a:off x="3503880" y="3337200"/>
            <a:ext cx="298080" cy="84960"/>
          </a:xfrm>
          <a:prstGeom prst="rect">
            <a:avLst/>
          </a:prstGeom>
          <a:solidFill>
            <a:srgbClr val="aecf00"/>
          </a:solidFill>
          <a:ln>
            <a:noFill/>
          </a:ln>
        </p:spPr>
        <p:style>
          <a:lnRef idx="0"/>
          <a:fillRef idx="0"/>
          <a:effectRef idx="0"/>
          <a:fontRef idx="minor"/>
        </p:style>
      </p:sp>
      <p:sp>
        <p:nvSpPr>
          <p:cNvPr id="828" name="CustomShape 121"/>
          <p:cNvSpPr/>
          <p:nvPr/>
        </p:nvSpPr>
        <p:spPr>
          <a:xfrm>
            <a:off x="3823560" y="3337200"/>
            <a:ext cx="297720" cy="84960"/>
          </a:xfrm>
          <a:prstGeom prst="rect">
            <a:avLst/>
          </a:prstGeom>
          <a:solidFill>
            <a:srgbClr val="aecf00"/>
          </a:solidFill>
          <a:ln>
            <a:noFill/>
          </a:ln>
        </p:spPr>
        <p:style>
          <a:lnRef idx="0"/>
          <a:fillRef idx="0"/>
          <a:effectRef idx="0"/>
          <a:fontRef idx="minor"/>
        </p:style>
      </p:sp>
      <p:sp>
        <p:nvSpPr>
          <p:cNvPr id="829" name="CustomShape 122"/>
          <p:cNvSpPr/>
          <p:nvPr/>
        </p:nvSpPr>
        <p:spPr>
          <a:xfrm>
            <a:off x="2225880" y="3229920"/>
            <a:ext cx="1895400" cy="85320"/>
          </a:xfrm>
          <a:prstGeom prst="rect">
            <a:avLst/>
          </a:prstGeom>
          <a:solidFill>
            <a:srgbClr val="ff8080"/>
          </a:solidFill>
          <a:ln>
            <a:noFill/>
          </a:ln>
        </p:spPr>
        <p:style>
          <a:lnRef idx="0"/>
          <a:fillRef idx="0"/>
          <a:effectRef idx="0"/>
          <a:fontRef idx="minor"/>
        </p:style>
      </p:sp>
      <p:sp>
        <p:nvSpPr>
          <p:cNvPr id="830" name="CustomShape 123"/>
          <p:cNvSpPr/>
          <p:nvPr/>
        </p:nvSpPr>
        <p:spPr>
          <a:xfrm>
            <a:off x="2225880" y="3123360"/>
            <a:ext cx="1895400" cy="85320"/>
          </a:xfrm>
          <a:prstGeom prst="rect">
            <a:avLst/>
          </a:prstGeom>
          <a:solidFill>
            <a:srgbClr val="ff8080"/>
          </a:solidFill>
          <a:ln>
            <a:noFill/>
          </a:ln>
        </p:spPr>
        <p:style>
          <a:lnRef idx="0"/>
          <a:fillRef idx="0"/>
          <a:effectRef idx="0"/>
          <a:fontRef idx="minor"/>
        </p:style>
      </p:sp>
      <p:sp>
        <p:nvSpPr>
          <p:cNvPr id="831" name="CustomShape 124"/>
          <p:cNvSpPr/>
          <p:nvPr/>
        </p:nvSpPr>
        <p:spPr>
          <a:xfrm>
            <a:off x="2225880" y="3017160"/>
            <a:ext cx="1895400" cy="85320"/>
          </a:xfrm>
          <a:prstGeom prst="rect">
            <a:avLst/>
          </a:prstGeom>
          <a:solidFill>
            <a:srgbClr val="ff8080"/>
          </a:solidFill>
          <a:ln>
            <a:noFill/>
          </a:ln>
        </p:spPr>
        <p:style>
          <a:lnRef idx="0"/>
          <a:fillRef idx="0"/>
          <a:effectRef idx="0"/>
          <a:fontRef idx="minor"/>
        </p:style>
      </p:sp>
      <p:sp>
        <p:nvSpPr>
          <p:cNvPr id="832" name="CustomShape 125"/>
          <p:cNvSpPr/>
          <p:nvPr/>
        </p:nvSpPr>
        <p:spPr>
          <a:xfrm>
            <a:off x="2225880" y="2910600"/>
            <a:ext cx="1895400" cy="85320"/>
          </a:xfrm>
          <a:prstGeom prst="rect">
            <a:avLst/>
          </a:prstGeom>
          <a:solidFill>
            <a:srgbClr val="ff8080"/>
          </a:solidFill>
          <a:ln>
            <a:noFill/>
          </a:ln>
        </p:spPr>
        <p:style>
          <a:lnRef idx="0"/>
          <a:fillRef idx="0"/>
          <a:effectRef idx="0"/>
          <a:fontRef idx="minor"/>
        </p:style>
      </p:sp>
      <p:sp>
        <p:nvSpPr>
          <p:cNvPr id="833" name="CustomShape 126"/>
          <p:cNvSpPr/>
          <p:nvPr/>
        </p:nvSpPr>
        <p:spPr>
          <a:xfrm>
            <a:off x="2225880" y="2804040"/>
            <a:ext cx="1895400" cy="84960"/>
          </a:xfrm>
          <a:prstGeom prst="rect">
            <a:avLst/>
          </a:prstGeom>
          <a:solidFill>
            <a:srgbClr val="ff8080"/>
          </a:solidFill>
          <a:ln>
            <a:noFill/>
          </a:ln>
        </p:spPr>
        <p:style>
          <a:lnRef idx="0"/>
          <a:fillRef idx="0"/>
          <a:effectRef idx="0"/>
          <a:fontRef idx="minor"/>
        </p:style>
      </p:sp>
      <p:sp>
        <p:nvSpPr>
          <p:cNvPr id="834" name="CustomShape 127"/>
          <p:cNvSpPr/>
          <p:nvPr/>
        </p:nvSpPr>
        <p:spPr>
          <a:xfrm>
            <a:off x="2225880" y="2697480"/>
            <a:ext cx="1895400" cy="85320"/>
          </a:xfrm>
          <a:prstGeom prst="rect">
            <a:avLst/>
          </a:prstGeom>
          <a:solidFill>
            <a:srgbClr val="ff8080"/>
          </a:solidFill>
          <a:ln>
            <a:noFill/>
          </a:ln>
        </p:spPr>
        <p:style>
          <a:lnRef idx="0"/>
          <a:fillRef idx="0"/>
          <a:effectRef idx="0"/>
          <a:fontRef idx="minor"/>
        </p:style>
      </p:sp>
      <p:sp>
        <p:nvSpPr>
          <p:cNvPr id="835" name="CustomShape 128"/>
          <p:cNvSpPr/>
          <p:nvPr/>
        </p:nvSpPr>
        <p:spPr>
          <a:xfrm>
            <a:off x="4152600" y="3443040"/>
            <a:ext cx="298440" cy="85320"/>
          </a:xfrm>
          <a:prstGeom prst="rect">
            <a:avLst/>
          </a:prstGeom>
          <a:solidFill>
            <a:srgbClr val="aecf00"/>
          </a:solidFill>
          <a:ln>
            <a:noFill/>
          </a:ln>
        </p:spPr>
        <p:style>
          <a:lnRef idx="0"/>
          <a:fillRef idx="0"/>
          <a:effectRef idx="0"/>
          <a:fontRef idx="minor"/>
        </p:style>
      </p:sp>
      <p:sp>
        <p:nvSpPr>
          <p:cNvPr id="836" name="CustomShape 129"/>
          <p:cNvSpPr/>
          <p:nvPr/>
        </p:nvSpPr>
        <p:spPr>
          <a:xfrm>
            <a:off x="4472280" y="3443040"/>
            <a:ext cx="297720" cy="85320"/>
          </a:xfrm>
          <a:prstGeom prst="rect">
            <a:avLst/>
          </a:prstGeom>
          <a:solidFill>
            <a:srgbClr val="aecf00"/>
          </a:solidFill>
          <a:ln>
            <a:noFill/>
          </a:ln>
        </p:spPr>
        <p:style>
          <a:lnRef idx="0"/>
          <a:fillRef idx="0"/>
          <a:effectRef idx="0"/>
          <a:fontRef idx="minor"/>
        </p:style>
      </p:sp>
      <p:sp>
        <p:nvSpPr>
          <p:cNvPr id="837" name="CustomShape 130"/>
          <p:cNvSpPr/>
          <p:nvPr/>
        </p:nvSpPr>
        <p:spPr>
          <a:xfrm>
            <a:off x="4791600" y="3443040"/>
            <a:ext cx="298080" cy="85320"/>
          </a:xfrm>
          <a:prstGeom prst="rect">
            <a:avLst/>
          </a:prstGeom>
          <a:solidFill>
            <a:srgbClr val="aecf00"/>
          </a:solidFill>
          <a:ln>
            <a:noFill/>
          </a:ln>
        </p:spPr>
        <p:style>
          <a:lnRef idx="0"/>
          <a:fillRef idx="0"/>
          <a:effectRef idx="0"/>
          <a:fontRef idx="minor"/>
        </p:style>
      </p:sp>
      <p:sp>
        <p:nvSpPr>
          <p:cNvPr id="838" name="CustomShape 131"/>
          <p:cNvSpPr/>
          <p:nvPr/>
        </p:nvSpPr>
        <p:spPr>
          <a:xfrm>
            <a:off x="5110920" y="3443040"/>
            <a:ext cx="298080" cy="85320"/>
          </a:xfrm>
          <a:prstGeom prst="rect">
            <a:avLst/>
          </a:prstGeom>
          <a:solidFill>
            <a:srgbClr val="aecf00"/>
          </a:solidFill>
          <a:ln>
            <a:noFill/>
          </a:ln>
        </p:spPr>
        <p:style>
          <a:lnRef idx="0"/>
          <a:fillRef idx="0"/>
          <a:effectRef idx="0"/>
          <a:fontRef idx="minor"/>
        </p:style>
      </p:sp>
      <p:sp>
        <p:nvSpPr>
          <p:cNvPr id="839" name="CustomShape 132"/>
          <p:cNvSpPr/>
          <p:nvPr/>
        </p:nvSpPr>
        <p:spPr>
          <a:xfrm>
            <a:off x="5430240" y="3443040"/>
            <a:ext cx="298440" cy="85320"/>
          </a:xfrm>
          <a:prstGeom prst="rect">
            <a:avLst/>
          </a:prstGeom>
          <a:solidFill>
            <a:srgbClr val="aecf00"/>
          </a:solidFill>
          <a:ln>
            <a:noFill/>
          </a:ln>
        </p:spPr>
        <p:style>
          <a:lnRef idx="0"/>
          <a:fillRef idx="0"/>
          <a:effectRef idx="0"/>
          <a:fontRef idx="minor"/>
        </p:style>
      </p:sp>
      <p:sp>
        <p:nvSpPr>
          <p:cNvPr id="840" name="CustomShape 133"/>
          <p:cNvSpPr/>
          <p:nvPr/>
        </p:nvSpPr>
        <p:spPr>
          <a:xfrm>
            <a:off x="5749920" y="3443040"/>
            <a:ext cx="298080" cy="85320"/>
          </a:xfrm>
          <a:prstGeom prst="rect">
            <a:avLst/>
          </a:prstGeom>
          <a:solidFill>
            <a:srgbClr val="aecf00"/>
          </a:solidFill>
          <a:ln>
            <a:noFill/>
          </a:ln>
        </p:spPr>
        <p:style>
          <a:lnRef idx="0"/>
          <a:fillRef idx="0"/>
          <a:effectRef idx="0"/>
          <a:fontRef idx="minor"/>
        </p:style>
      </p:sp>
      <p:sp>
        <p:nvSpPr>
          <p:cNvPr id="841" name="CustomShape 134"/>
          <p:cNvSpPr/>
          <p:nvPr/>
        </p:nvSpPr>
        <p:spPr>
          <a:xfrm>
            <a:off x="4152600" y="3336840"/>
            <a:ext cx="298440" cy="84960"/>
          </a:xfrm>
          <a:prstGeom prst="rect">
            <a:avLst/>
          </a:prstGeom>
          <a:solidFill>
            <a:srgbClr val="aecf00"/>
          </a:solidFill>
          <a:ln>
            <a:noFill/>
          </a:ln>
        </p:spPr>
        <p:style>
          <a:lnRef idx="0"/>
          <a:fillRef idx="0"/>
          <a:effectRef idx="0"/>
          <a:fontRef idx="minor"/>
        </p:style>
      </p:sp>
      <p:sp>
        <p:nvSpPr>
          <p:cNvPr id="842" name="CustomShape 135"/>
          <p:cNvSpPr/>
          <p:nvPr/>
        </p:nvSpPr>
        <p:spPr>
          <a:xfrm>
            <a:off x="4472280" y="3336840"/>
            <a:ext cx="297720" cy="84960"/>
          </a:xfrm>
          <a:prstGeom prst="rect">
            <a:avLst/>
          </a:prstGeom>
          <a:solidFill>
            <a:srgbClr val="aecf00"/>
          </a:solidFill>
          <a:ln>
            <a:noFill/>
          </a:ln>
        </p:spPr>
        <p:style>
          <a:lnRef idx="0"/>
          <a:fillRef idx="0"/>
          <a:effectRef idx="0"/>
          <a:fontRef idx="minor"/>
        </p:style>
      </p:sp>
      <p:sp>
        <p:nvSpPr>
          <p:cNvPr id="843" name="CustomShape 136"/>
          <p:cNvSpPr/>
          <p:nvPr/>
        </p:nvSpPr>
        <p:spPr>
          <a:xfrm>
            <a:off x="4791600" y="3336840"/>
            <a:ext cx="298080" cy="84960"/>
          </a:xfrm>
          <a:prstGeom prst="rect">
            <a:avLst/>
          </a:prstGeom>
          <a:solidFill>
            <a:srgbClr val="aecf00"/>
          </a:solidFill>
          <a:ln>
            <a:noFill/>
          </a:ln>
        </p:spPr>
        <p:style>
          <a:lnRef idx="0"/>
          <a:fillRef idx="0"/>
          <a:effectRef idx="0"/>
          <a:fontRef idx="minor"/>
        </p:style>
      </p:sp>
      <p:sp>
        <p:nvSpPr>
          <p:cNvPr id="844" name="CustomShape 137"/>
          <p:cNvSpPr/>
          <p:nvPr/>
        </p:nvSpPr>
        <p:spPr>
          <a:xfrm>
            <a:off x="5110920" y="3336840"/>
            <a:ext cx="298080" cy="84960"/>
          </a:xfrm>
          <a:prstGeom prst="rect">
            <a:avLst/>
          </a:prstGeom>
          <a:solidFill>
            <a:srgbClr val="aecf00"/>
          </a:solidFill>
          <a:ln>
            <a:noFill/>
          </a:ln>
        </p:spPr>
        <p:style>
          <a:lnRef idx="0"/>
          <a:fillRef idx="0"/>
          <a:effectRef idx="0"/>
          <a:fontRef idx="minor"/>
        </p:style>
      </p:sp>
      <p:sp>
        <p:nvSpPr>
          <p:cNvPr id="845" name="CustomShape 138"/>
          <p:cNvSpPr/>
          <p:nvPr/>
        </p:nvSpPr>
        <p:spPr>
          <a:xfrm>
            <a:off x="5430240" y="3336840"/>
            <a:ext cx="298440" cy="84960"/>
          </a:xfrm>
          <a:prstGeom prst="rect">
            <a:avLst/>
          </a:prstGeom>
          <a:solidFill>
            <a:srgbClr val="aecf00"/>
          </a:solidFill>
          <a:ln>
            <a:noFill/>
          </a:ln>
        </p:spPr>
        <p:style>
          <a:lnRef idx="0"/>
          <a:fillRef idx="0"/>
          <a:effectRef idx="0"/>
          <a:fontRef idx="minor"/>
        </p:style>
      </p:sp>
      <p:sp>
        <p:nvSpPr>
          <p:cNvPr id="846" name="CustomShape 139"/>
          <p:cNvSpPr/>
          <p:nvPr/>
        </p:nvSpPr>
        <p:spPr>
          <a:xfrm>
            <a:off x="5749920" y="3336840"/>
            <a:ext cx="298080" cy="84960"/>
          </a:xfrm>
          <a:prstGeom prst="rect">
            <a:avLst/>
          </a:prstGeom>
          <a:solidFill>
            <a:srgbClr val="aecf00"/>
          </a:solidFill>
          <a:ln>
            <a:noFill/>
          </a:ln>
        </p:spPr>
        <p:style>
          <a:lnRef idx="0"/>
          <a:fillRef idx="0"/>
          <a:effectRef idx="0"/>
          <a:fontRef idx="minor"/>
        </p:style>
      </p:sp>
      <p:sp>
        <p:nvSpPr>
          <p:cNvPr id="847" name="CustomShape 140"/>
          <p:cNvSpPr/>
          <p:nvPr/>
        </p:nvSpPr>
        <p:spPr>
          <a:xfrm>
            <a:off x="4152600" y="3229560"/>
            <a:ext cx="1895400" cy="85320"/>
          </a:xfrm>
          <a:prstGeom prst="rect">
            <a:avLst/>
          </a:prstGeom>
          <a:solidFill>
            <a:srgbClr val="ff8080"/>
          </a:solidFill>
          <a:ln>
            <a:noFill/>
          </a:ln>
        </p:spPr>
        <p:style>
          <a:lnRef idx="0"/>
          <a:fillRef idx="0"/>
          <a:effectRef idx="0"/>
          <a:fontRef idx="minor"/>
        </p:style>
      </p:sp>
      <p:sp>
        <p:nvSpPr>
          <p:cNvPr id="848" name="CustomShape 141"/>
          <p:cNvSpPr/>
          <p:nvPr/>
        </p:nvSpPr>
        <p:spPr>
          <a:xfrm>
            <a:off x="4152600" y="3123000"/>
            <a:ext cx="1895400" cy="85320"/>
          </a:xfrm>
          <a:prstGeom prst="rect">
            <a:avLst/>
          </a:prstGeom>
          <a:solidFill>
            <a:srgbClr val="ff8080"/>
          </a:solidFill>
          <a:ln>
            <a:noFill/>
          </a:ln>
        </p:spPr>
        <p:style>
          <a:lnRef idx="0"/>
          <a:fillRef idx="0"/>
          <a:effectRef idx="0"/>
          <a:fontRef idx="minor"/>
        </p:style>
      </p:sp>
      <p:sp>
        <p:nvSpPr>
          <p:cNvPr id="849" name="CustomShape 142"/>
          <p:cNvSpPr/>
          <p:nvPr/>
        </p:nvSpPr>
        <p:spPr>
          <a:xfrm>
            <a:off x="4152600" y="3016800"/>
            <a:ext cx="1895400" cy="85320"/>
          </a:xfrm>
          <a:prstGeom prst="rect">
            <a:avLst/>
          </a:prstGeom>
          <a:solidFill>
            <a:srgbClr val="ff8080"/>
          </a:solidFill>
          <a:ln>
            <a:noFill/>
          </a:ln>
        </p:spPr>
        <p:style>
          <a:lnRef idx="0"/>
          <a:fillRef idx="0"/>
          <a:effectRef idx="0"/>
          <a:fontRef idx="minor"/>
        </p:style>
      </p:sp>
      <p:sp>
        <p:nvSpPr>
          <p:cNvPr id="850" name="CustomShape 143"/>
          <p:cNvSpPr/>
          <p:nvPr/>
        </p:nvSpPr>
        <p:spPr>
          <a:xfrm>
            <a:off x="4152600" y="2910240"/>
            <a:ext cx="1895400" cy="85320"/>
          </a:xfrm>
          <a:prstGeom prst="rect">
            <a:avLst/>
          </a:prstGeom>
          <a:solidFill>
            <a:srgbClr val="ff8080"/>
          </a:solidFill>
          <a:ln>
            <a:noFill/>
          </a:ln>
        </p:spPr>
        <p:style>
          <a:lnRef idx="0"/>
          <a:fillRef idx="0"/>
          <a:effectRef idx="0"/>
          <a:fontRef idx="minor"/>
        </p:style>
      </p:sp>
      <p:sp>
        <p:nvSpPr>
          <p:cNvPr id="851" name="CustomShape 144"/>
          <p:cNvSpPr/>
          <p:nvPr/>
        </p:nvSpPr>
        <p:spPr>
          <a:xfrm>
            <a:off x="4152600" y="2803680"/>
            <a:ext cx="1895400" cy="84960"/>
          </a:xfrm>
          <a:prstGeom prst="rect">
            <a:avLst/>
          </a:prstGeom>
          <a:solidFill>
            <a:srgbClr val="ff8080"/>
          </a:solidFill>
          <a:ln>
            <a:noFill/>
          </a:ln>
        </p:spPr>
        <p:style>
          <a:lnRef idx="0"/>
          <a:fillRef idx="0"/>
          <a:effectRef idx="0"/>
          <a:fontRef idx="minor"/>
        </p:style>
      </p:sp>
      <p:sp>
        <p:nvSpPr>
          <p:cNvPr id="852" name="CustomShape 145"/>
          <p:cNvSpPr/>
          <p:nvPr/>
        </p:nvSpPr>
        <p:spPr>
          <a:xfrm>
            <a:off x="4152600" y="2697120"/>
            <a:ext cx="1895400" cy="85320"/>
          </a:xfrm>
          <a:prstGeom prst="rect">
            <a:avLst/>
          </a:prstGeom>
          <a:solidFill>
            <a:srgbClr val="ff8080"/>
          </a:solidFill>
          <a:ln>
            <a:noFill/>
          </a:ln>
        </p:spPr>
        <p:style>
          <a:lnRef idx="0"/>
          <a:fillRef idx="0"/>
          <a:effectRef idx="0"/>
          <a:fontRef idx="minor"/>
        </p:style>
      </p:sp>
      <p:sp>
        <p:nvSpPr>
          <p:cNvPr id="853" name="CustomShape 146"/>
          <p:cNvSpPr/>
          <p:nvPr/>
        </p:nvSpPr>
        <p:spPr>
          <a:xfrm>
            <a:off x="6090480" y="3443040"/>
            <a:ext cx="298440" cy="85320"/>
          </a:xfrm>
          <a:prstGeom prst="rect">
            <a:avLst/>
          </a:prstGeom>
          <a:solidFill>
            <a:srgbClr val="aecf00"/>
          </a:solidFill>
          <a:ln>
            <a:noFill/>
          </a:ln>
        </p:spPr>
        <p:style>
          <a:lnRef idx="0"/>
          <a:fillRef idx="0"/>
          <a:effectRef idx="0"/>
          <a:fontRef idx="minor"/>
        </p:style>
      </p:sp>
      <p:sp>
        <p:nvSpPr>
          <p:cNvPr id="854" name="CustomShape 147"/>
          <p:cNvSpPr/>
          <p:nvPr/>
        </p:nvSpPr>
        <p:spPr>
          <a:xfrm>
            <a:off x="6410160" y="3443040"/>
            <a:ext cx="298080" cy="85320"/>
          </a:xfrm>
          <a:prstGeom prst="rect">
            <a:avLst/>
          </a:prstGeom>
          <a:solidFill>
            <a:srgbClr val="aecf00"/>
          </a:solidFill>
          <a:ln>
            <a:noFill/>
          </a:ln>
        </p:spPr>
        <p:style>
          <a:lnRef idx="0"/>
          <a:fillRef idx="0"/>
          <a:effectRef idx="0"/>
          <a:fontRef idx="minor"/>
        </p:style>
      </p:sp>
      <p:sp>
        <p:nvSpPr>
          <p:cNvPr id="855" name="CustomShape 148"/>
          <p:cNvSpPr/>
          <p:nvPr/>
        </p:nvSpPr>
        <p:spPr>
          <a:xfrm>
            <a:off x="6729480" y="3443040"/>
            <a:ext cx="298440" cy="85320"/>
          </a:xfrm>
          <a:prstGeom prst="rect">
            <a:avLst/>
          </a:prstGeom>
          <a:solidFill>
            <a:srgbClr val="aecf00"/>
          </a:solidFill>
          <a:ln>
            <a:noFill/>
          </a:ln>
        </p:spPr>
        <p:style>
          <a:lnRef idx="0"/>
          <a:fillRef idx="0"/>
          <a:effectRef idx="0"/>
          <a:fontRef idx="minor"/>
        </p:style>
      </p:sp>
      <p:sp>
        <p:nvSpPr>
          <p:cNvPr id="856" name="CustomShape 149"/>
          <p:cNvSpPr/>
          <p:nvPr/>
        </p:nvSpPr>
        <p:spPr>
          <a:xfrm>
            <a:off x="7049160" y="3443040"/>
            <a:ext cx="298080" cy="85320"/>
          </a:xfrm>
          <a:prstGeom prst="rect">
            <a:avLst/>
          </a:prstGeom>
          <a:solidFill>
            <a:srgbClr val="aecf00"/>
          </a:solidFill>
          <a:ln>
            <a:noFill/>
          </a:ln>
        </p:spPr>
        <p:style>
          <a:lnRef idx="0"/>
          <a:fillRef idx="0"/>
          <a:effectRef idx="0"/>
          <a:fontRef idx="minor"/>
        </p:style>
      </p:sp>
      <p:sp>
        <p:nvSpPr>
          <p:cNvPr id="857" name="CustomShape 150"/>
          <p:cNvSpPr/>
          <p:nvPr/>
        </p:nvSpPr>
        <p:spPr>
          <a:xfrm>
            <a:off x="7368480" y="3443040"/>
            <a:ext cx="298080" cy="85320"/>
          </a:xfrm>
          <a:prstGeom prst="rect">
            <a:avLst/>
          </a:prstGeom>
          <a:solidFill>
            <a:srgbClr val="aecf00"/>
          </a:solidFill>
          <a:ln>
            <a:noFill/>
          </a:ln>
        </p:spPr>
        <p:style>
          <a:lnRef idx="0"/>
          <a:fillRef idx="0"/>
          <a:effectRef idx="0"/>
          <a:fontRef idx="minor"/>
        </p:style>
      </p:sp>
      <p:sp>
        <p:nvSpPr>
          <p:cNvPr id="858" name="CustomShape 151"/>
          <p:cNvSpPr/>
          <p:nvPr/>
        </p:nvSpPr>
        <p:spPr>
          <a:xfrm>
            <a:off x="7688160" y="3443040"/>
            <a:ext cx="297720" cy="85320"/>
          </a:xfrm>
          <a:prstGeom prst="rect">
            <a:avLst/>
          </a:prstGeom>
          <a:solidFill>
            <a:srgbClr val="aecf00"/>
          </a:solidFill>
          <a:ln>
            <a:noFill/>
          </a:ln>
        </p:spPr>
        <p:style>
          <a:lnRef idx="0"/>
          <a:fillRef idx="0"/>
          <a:effectRef idx="0"/>
          <a:fontRef idx="minor"/>
        </p:style>
      </p:sp>
      <p:sp>
        <p:nvSpPr>
          <p:cNvPr id="859" name="CustomShape 152"/>
          <p:cNvSpPr/>
          <p:nvPr/>
        </p:nvSpPr>
        <p:spPr>
          <a:xfrm>
            <a:off x="6090480" y="3336840"/>
            <a:ext cx="298440" cy="84960"/>
          </a:xfrm>
          <a:prstGeom prst="rect">
            <a:avLst/>
          </a:prstGeom>
          <a:solidFill>
            <a:srgbClr val="aecf00"/>
          </a:solidFill>
          <a:ln>
            <a:noFill/>
          </a:ln>
        </p:spPr>
        <p:style>
          <a:lnRef idx="0"/>
          <a:fillRef idx="0"/>
          <a:effectRef idx="0"/>
          <a:fontRef idx="minor"/>
        </p:style>
      </p:sp>
      <p:sp>
        <p:nvSpPr>
          <p:cNvPr id="860" name="CustomShape 153"/>
          <p:cNvSpPr/>
          <p:nvPr/>
        </p:nvSpPr>
        <p:spPr>
          <a:xfrm>
            <a:off x="6410160" y="3336840"/>
            <a:ext cx="298080" cy="84960"/>
          </a:xfrm>
          <a:prstGeom prst="rect">
            <a:avLst/>
          </a:prstGeom>
          <a:solidFill>
            <a:srgbClr val="aecf00"/>
          </a:solidFill>
          <a:ln>
            <a:noFill/>
          </a:ln>
        </p:spPr>
        <p:style>
          <a:lnRef idx="0"/>
          <a:fillRef idx="0"/>
          <a:effectRef idx="0"/>
          <a:fontRef idx="minor"/>
        </p:style>
      </p:sp>
      <p:sp>
        <p:nvSpPr>
          <p:cNvPr id="861" name="CustomShape 154"/>
          <p:cNvSpPr/>
          <p:nvPr/>
        </p:nvSpPr>
        <p:spPr>
          <a:xfrm>
            <a:off x="6729480" y="3336840"/>
            <a:ext cx="298440" cy="84960"/>
          </a:xfrm>
          <a:prstGeom prst="rect">
            <a:avLst/>
          </a:prstGeom>
          <a:solidFill>
            <a:srgbClr val="aecf00"/>
          </a:solidFill>
          <a:ln>
            <a:noFill/>
          </a:ln>
        </p:spPr>
        <p:style>
          <a:lnRef idx="0"/>
          <a:fillRef idx="0"/>
          <a:effectRef idx="0"/>
          <a:fontRef idx="minor"/>
        </p:style>
      </p:sp>
      <p:sp>
        <p:nvSpPr>
          <p:cNvPr id="862" name="CustomShape 155"/>
          <p:cNvSpPr/>
          <p:nvPr/>
        </p:nvSpPr>
        <p:spPr>
          <a:xfrm>
            <a:off x="7049160" y="3336840"/>
            <a:ext cx="298080" cy="84960"/>
          </a:xfrm>
          <a:prstGeom prst="rect">
            <a:avLst/>
          </a:prstGeom>
          <a:solidFill>
            <a:srgbClr val="aecf00"/>
          </a:solidFill>
          <a:ln>
            <a:noFill/>
          </a:ln>
        </p:spPr>
        <p:style>
          <a:lnRef idx="0"/>
          <a:fillRef idx="0"/>
          <a:effectRef idx="0"/>
          <a:fontRef idx="minor"/>
        </p:style>
      </p:sp>
      <p:sp>
        <p:nvSpPr>
          <p:cNvPr id="863" name="CustomShape 156"/>
          <p:cNvSpPr/>
          <p:nvPr/>
        </p:nvSpPr>
        <p:spPr>
          <a:xfrm>
            <a:off x="7368480" y="3336840"/>
            <a:ext cx="298080" cy="84960"/>
          </a:xfrm>
          <a:prstGeom prst="rect">
            <a:avLst/>
          </a:prstGeom>
          <a:solidFill>
            <a:srgbClr val="aecf00"/>
          </a:solidFill>
          <a:ln>
            <a:noFill/>
          </a:ln>
        </p:spPr>
        <p:style>
          <a:lnRef idx="0"/>
          <a:fillRef idx="0"/>
          <a:effectRef idx="0"/>
          <a:fontRef idx="minor"/>
        </p:style>
      </p:sp>
      <p:sp>
        <p:nvSpPr>
          <p:cNvPr id="864" name="CustomShape 157"/>
          <p:cNvSpPr/>
          <p:nvPr/>
        </p:nvSpPr>
        <p:spPr>
          <a:xfrm>
            <a:off x="7688160" y="3336840"/>
            <a:ext cx="297720" cy="84960"/>
          </a:xfrm>
          <a:prstGeom prst="rect">
            <a:avLst/>
          </a:prstGeom>
          <a:solidFill>
            <a:srgbClr val="aecf00"/>
          </a:solidFill>
          <a:ln>
            <a:noFill/>
          </a:ln>
        </p:spPr>
        <p:style>
          <a:lnRef idx="0"/>
          <a:fillRef idx="0"/>
          <a:effectRef idx="0"/>
          <a:fontRef idx="minor"/>
        </p:style>
      </p:sp>
      <p:sp>
        <p:nvSpPr>
          <p:cNvPr id="865" name="CustomShape 158"/>
          <p:cNvSpPr/>
          <p:nvPr/>
        </p:nvSpPr>
        <p:spPr>
          <a:xfrm>
            <a:off x="6090480" y="3229560"/>
            <a:ext cx="1895400" cy="85320"/>
          </a:xfrm>
          <a:prstGeom prst="rect">
            <a:avLst/>
          </a:prstGeom>
          <a:solidFill>
            <a:srgbClr val="ff8080"/>
          </a:solidFill>
          <a:ln>
            <a:noFill/>
          </a:ln>
        </p:spPr>
        <p:style>
          <a:lnRef idx="0"/>
          <a:fillRef idx="0"/>
          <a:effectRef idx="0"/>
          <a:fontRef idx="minor"/>
        </p:style>
      </p:sp>
      <p:sp>
        <p:nvSpPr>
          <p:cNvPr id="866" name="CustomShape 159"/>
          <p:cNvSpPr/>
          <p:nvPr/>
        </p:nvSpPr>
        <p:spPr>
          <a:xfrm>
            <a:off x="6090480" y="3123000"/>
            <a:ext cx="1895400" cy="85320"/>
          </a:xfrm>
          <a:prstGeom prst="rect">
            <a:avLst/>
          </a:prstGeom>
          <a:solidFill>
            <a:srgbClr val="ff8080"/>
          </a:solidFill>
          <a:ln>
            <a:noFill/>
          </a:ln>
        </p:spPr>
        <p:style>
          <a:lnRef idx="0"/>
          <a:fillRef idx="0"/>
          <a:effectRef idx="0"/>
          <a:fontRef idx="minor"/>
        </p:style>
      </p:sp>
      <p:sp>
        <p:nvSpPr>
          <p:cNvPr id="867" name="CustomShape 160"/>
          <p:cNvSpPr/>
          <p:nvPr/>
        </p:nvSpPr>
        <p:spPr>
          <a:xfrm>
            <a:off x="6090480" y="3016800"/>
            <a:ext cx="1895400" cy="85320"/>
          </a:xfrm>
          <a:prstGeom prst="rect">
            <a:avLst/>
          </a:prstGeom>
          <a:solidFill>
            <a:srgbClr val="ff8080"/>
          </a:solidFill>
          <a:ln>
            <a:noFill/>
          </a:ln>
        </p:spPr>
        <p:style>
          <a:lnRef idx="0"/>
          <a:fillRef idx="0"/>
          <a:effectRef idx="0"/>
          <a:fontRef idx="minor"/>
        </p:style>
      </p:sp>
      <p:sp>
        <p:nvSpPr>
          <p:cNvPr id="868" name="CustomShape 161"/>
          <p:cNvSpPr/>
          <p:nvPr/>
        </p:nvSpPr>
        <p:spPr>
          <a:xfrm>
            <a:off x="6090480" y="2910240"/>
            <a:ext cx="1895400" cy="85320"/>
          </a:xfrm>
          <a:prstGeom prst="rect">
            <a:avLst/>
          </a:prstGeom>
          <a:solidFill>
            <a:srgbClr val="ff8080"/>
          </a:solidFill>
          <a:ln>
            <a:noFill/>
          </a:ln>
        </p:spPr>
        <p:style>
          <a:lnRef idx="0"/>
          <a:fillRef idx="0"/>
          <a:effectRef idx="0"/>
          <a:fontRef idx="minor"/>
        </p:style>
      </p:sp>
      <p:sp>
        <p:nvSpPr>
          <p:cNvPr id="869" name="CustomShape 162"/>
          <p:cNvSpPr/>
          <p:nvPr/>
        </p:nvSpPr>
        <p:spPr>
          <a:xfrm>
            <a:off x="6090480" y="2803680"/>
            <a:ext cx="1895400" cy="84960"/>
          </a:xfrm>
          <a:prstGeom prst="rect">
            <a:avLst/>
          </a:prstGeom>
          <a:solidFill>
            <a:srgbClr val="ff8080"/>
          </a:solidFill>
          <a:ln>
            <a:noFill/>
          </a:ln>
        </p:spPr>
        <p:style>
          <a:lnRef idx="0"/>
          <a:fillRef idx="0"/>
          <a:effectRef idx="0"/>
          <a:fontRef idx="minor"/>
        </p:style>
      </p:sp>
      <p:sp>
        <p:nvSpPr>
          <p:cNvPr id="870" name="CustomShape 163"/>
          <p:cNvSpPr/>
          <p:nvPr/>
        </p:nvSpPr>
        <p:spPr>
          <a:xfrm>
            <a:off x="6090480" y="2697120"/>
            <a:ext cx="1895400" cy="85320"/>
          </a:xfrm>
          <a:prstGeom prst="rect">
            <a:avLst/>
          </a:prstGeom>
          <a:solidFill>
            <a:srgbClr val="ff8080"/>
          </a:solidFill>
          <a:ln>
            <a:noFill/>
          </a:ln>
        </p:spPr>
        <p:style>
          <a:lnRef idx="0"/>
          <a:fillRef idx="0"/>
          <a:effectRef idx="0"/>
          <a:fontRef idx="minor"/>
        </p:style>
      </p:sp>
      <p:sp>
        <p:nvSpPr>
          <p:cNvPr id="871" name="CustomShape 164"/>
          <p:cNvSpPr/>
          <p:nvPr/>
        </p:nvSpPr>
        <p:spPr>
          <a:xfrm>
            <a:off x="8025840" y="3442680"/>
            <a:ext cx="298440" cy="85320"/>
          </a:xfrm>
          <a:prstGeom prst="rect">
            <a:avLst/>
          </a:prstGeom>
          <a:solidFill>
            <a:srgbClr val="aecf00"/>
          </a:solidFill>
          <a:ln>
            <a:noFill/>
          </a:ln>
        </p:spPr>
        <p:style>
          <a:lnRef idx="0"/>
          <a:fillRef idx="0"/>
          <a:effectRef idx="0"/>
          <a:fontRef idx="minor"/>
        </p:style>
      </p:sp>
      <p:sp>
        <p:nvSpPr>
          <p:cNvPr id="872" name="CustomShape 165"/>
          <p:cNvSpPr/>
          <p:nvPr/>
        </p:nvSpPr>
        <p:spPr>
          <a:xfrm>
            <a:off x="8345520" y="3442680"/>
            <a:ext cx="298080" cy="85320"/>
          </a:xfrm>
          <a:prstGeom prst="rect">
            <a:avLst/>
          </a:prstGeom>
          <a:solidFill>
            <a:srgbClr val="aecf00"/>
          </a:solidFill>
          <a:ln>
            <a:noFill/>
          </a:ln>
        </p:spPr>
        <p:style>
          <a:lnRef idx="0"/>
          <a:fillRef idx="0"/>
          <a:effectRef idx="0"/>
          <a:fontRef idx="minor"/>
        </p:style>
      </p:sp>
      <p:sp>
        <p:nvSpPr>
          <p:cNvPr id="873" name="CustomShape 166"/>
          <p:cNvSpPr/>
          <p:nvPr/>
        </p:nvSpPr>
        <p:spPr>
          <a:xfrm>
            <a:off x="8664840" y="3442680"/>
            <a:ext cx="298440" cy="85320"/>
          </a:xfrm>
          <a:prstGeom prst="rect">
            <a:avLst/>
          </a:prstGeom>
          <a:solidFill>
            <a:srgbClr val="aecf00"/>
          </a:solidFill>
          <a:ln>
            <a:noFill/>
          </a:ln>
        </p:spPr>
        <p:style>
          <a:lnRef idx="0"/>
          <a:fillRef idx="0"/>
          <a:effectRef idx="0"/>
          <a:fontRef idx="minor"/>
        </p:style>
      </p:sp>
      <p:sp>
        <p:nvSpPr>
          <p:cNvPr id="874" name="CustomShape 167"/>
          <p:cNvSpPr/>
          <p:nvPr/>
        </p:nvSpPr>
        <p:spPr>
          <a:xfrm>
            <a:off x="8984520" y="3442680"/>
            <a:ext cx="298080" cy="85320"/>
          </a:xfrm>
          <a:prstGeom prst="rect">
            <a:avLst/>
          </a:prstGeom>
          <a:solidFill>
            <a:srgbClr val="aecf00"/>
          </a:solidFill>
          <a:ln>
            <a:noFill/>
          </a:ln>
        </p:spPr>
        <p:style>
          <a:lnRef idx="0"/>
          <a:fillRef idx="0"/>
          <a:effectRef idx="0"/>
          <a:fontRef idx="minor"/>
        </p:style>
      </p:sp>
      <p:sp>
        <p:nvSpPr>
          <p:cNvPr id="875" name="CustomShape 168"/>
          <p:cNvSpPr/>
          <p:nvPr/>
        </p:nvSpPr>
        <p:spPr>
          <a:xfrm>
            <a:off x="9303840" y="3442680"/>
            <a:ext cx="298080" cy="85320"/>
          </a:xfrm>
          <a:prstGeom prst="rect">
            <a:avLst/>
          </a:prstGeom>
          <a:solidFill>
            <a:srgbClr val="aecf00"/>
          </a:solidFill>
          <a:ln>
            <a:noFill/>
          </a:ln>
        </p:spPr>
        <p:style>
          <a:lnRef idx="0"/>
          <a:fillRef idx="0"/>
          <a:effectRef idx="0"/>
          <a:fontRef idx="minor"/>
        </p:style>
      </p:sp>
      <p:sp>
        <p:nvSpPr>
          <p:cNvPr id="876" name="CustomShape 169"/>
          <p:cNvSpPr/>
          <p:nvPr/>
        </p:nvSpPr>
        <p:spPr>
          <a:xfrm>
            <a:off x="9623520" y="3442680"/>
            <a:ext cx="297720" cy="85320"/>
          </a:xfrm>
          <a:prstGeom prst="rect">
            <a:avLst/>
          </a:prstGeom>
          <a:solidFill>
            <a:srgbClr val="aecf00"/>
          </a:solidFill>
          <a:ln>
            <a:noFill/>
          </a:ln>
        </p:spPr>
        <p:style>
          <a:lnRef idx="0"/>
          <a:fillRef idx="0"/>
          <a:effectRef idx="0"/>
          <a:fontRef idx="minor"/>
        </p:style>
      </p:sp>
      <p:sp>
        <p:nvSpPr>
          <p:cNvPr id="877" name="CustomShape 170"/>
          <p:cNvSpPr/>
          <p:nvPr/>
        </p:nvSpPr>
        <p:spPr>
          <a:xfrm>
            <a:off x="8025840" y="3336480"/>
            <a:ext cx="298440" cy="84960"/>
          </a:xfrm>
          <a:prstGeom prst="rect">
            <a:avLst/>
          </a:prstGeom>
          <a:solidFill>
            <a:srgbClr val="aecf00"/>
          </a:solidFill>
          <a:ln>
            <a:noFill/>
          </a:ln>
        </p:spPr>
        <p:style>
          <a:lnRef idx="0"/>
          <a:fillRef idx="0"/>
          <a:effectRef idx="0"/>
          <a:fontRef idx="minor"/>
        </p:style>
      </p:sp>
      <p:sp>
        <p:nvSpPr>
          <p:cNvPr id="878" name="CustomShape 171"/>
          <p:cNvSpPr/>
          <p:nvPr/>
        </p:nvSpPr>
        <p:spPr>
          <a:xfrm>
            <a:off x="8345520" y="3336480"/>
            <a:ext cx="298080" cy="84960"/>
          </a:xfrm>
          <a:prstGeom prst="rect">
            <a:avLst/>
          </a:prstGeom>
          <a:solidFill>
            <a:srgbClr val="aecf00"/>
          </a:solidFill>
          <a:ln>
            <a:noFill/>
          </a:ln>
        </p:spPr>
        <p:style>
          <a:lnRef idx="0"/>
          <a:fillRef idx="0"/>
          <a:effectRef idx="0"/>
          <a:fontRef idx="minor"/>
        </p:style>
      </p:sp>
      <p:sp>
        <p:nvSpPr>
          <p:cNvPr id="879" name="CustomShape 172"/>
          <p:cNvSpPr/>
          <p:nvPr/>
        </p:nvSpPr>
        <p:spPr>
          <a:xfrm>
            <a:off x="8664840" y="3336480"/>
            <a:ext cx="298440" cy="84960"/>
          </a:xfrm>
          <a:prstGeom prst="rect">
            <a:avLst/>
          </a:prstGeom>
          <a:solidFill>
            <a:srgbClr val="aecf00"/>
          </a:solidFill>
          <a:ln>
            <a:noFill/>
          </a:ln>
        </p:spPr>
        <p:style>
          <a:lnRef idx="0"/>
          <a:fillRef idx="0"/>
          <a:effectRef idx="0"/>
          <a:fontRef idx="minor"/>
        </p:style>
      </p:sp>
      <p:sp>
        <p:nvSpPr>
          <p:cNvPr id="880" name="CustomShape 173"/>
          <p:cNvSpPr/>
          <p:nvPr/>
        </p:nvSpPr>
        <p:spPr>
          <a:xfrm>
            <a:off x="8984520" y="3336480"/>
            <a:ext cx="298080" cy="84960"/>
          </a:xfrm>
          <a:prstGeom prst="rect">
            <a:avLst/>
          </a:prstGeom>
          <a:solidFill>
            <a:srgbClr val="aecf00"/>
          </a:solidFill>
          <a:ln>
            <a:noFill/>
          </a:ln>
        </p:spPr>
        <p:style>
          <a:lnRef idx="0"/>
          <a:fillRef idx="0"/>
          <a:effectRef idx="0"/>
          <a:fontRef idx="minor"/>
        </p:style>
      </p:sp>
      <p:sp>
        <p:nvSpPr>
          <p:cNvPr id="881" name="CustomShape 174"/>
          <p:cNvSpPr/>
          <p:nvPr/>
        </p:nvSpPr>
        <p:spPr>
          <a:xfrm>
            <a:off x="9303840" y="3336480"/>
            <a:ext cx="298080" cy="84960"/>
          </a:xfrm>
          <a:prstGeom prst="rect">
            <a:avLst/>
          </a:prstGeom>
          <a:solidFill>
            <a:srgbClr val="aecf00"/>
          </a:solidFill>
          <a:ln>
            <a:noFill/>
          </a:ln>
        </p:spPr>
        <p:style>
          <a:lnRef idx="0"/>
          <a:fillRef idx="0"/>
          <a:effectRef idx="0"/>
          <a:fontRef idx="minor"/>
        </p:style>
      </p:sp>
      <p:sp>
        <p:nvSpPr>
          <p:cNvPr id="882" name="CustomShape 175"/>
          <p:cNvSpPr/>
          <p:nvPr/>
        </p:nvSpPr>
        <p:spPr>
          <a:xfrm>
            <a:off x="9623520" y="3336480"/>
            <a:ext cx="297720" cy="84960"/>
          </a:xfrm>
          <a:prstGeom prst="rect">
            <a:avLst/>
          </a:prstGeom>
          <a:solidFill>
            <a:srgbClr val="aecf00"/>
          </a:solidFill>
          <a:ln>
            <a:noFill/>
          </a:ln>
        </p:spPr>
        <p:style>
          <a:lnRef idx="0"/>
          <a:fillRef idx="0"/>
          <a:effectRef idx="0"/>
          <a:fontRef idx="minor"/>
        </p:style>
      </p:sp>
      <p:sp>
        <p:nvSpPr>
          <p:cNvPr id="883" name="CustomShape 176"/>
          <p:cNvSpPr/>
          <p:nvPr/>
        </p:nvSpPr>
        <p:spPr>
          <a:xfrm>
            <a:off x="8025840" y="3229200"/>
            <a:ext cx="1895400" cy="85320"/>
          </a:xfrm>
          <a:prstGeom prst="rect">
            <a:avLst/>
          </a:prstGeom>
          <a:solidFill>
            <a:srgbClr val="ff8080"/>
          </a:solidFill>
          <a:ln>
            <a:noFill/>
          </a:ln>
        </p:spPr>
        <p:style>
          <a:lnRef idx="0"/>
          <a:fillRef idx="0"/>
          <a:effectRef idx="0"/>
          <a:fontRef idx="minor"/>
        </p:style>
      </p:sp>
      <p:sp>
        <p:nvSpPr>
          <p:cNvPr id="884" name="CustomShape 177"/>
          <p:cNvSpPr/>
          <p:nvPr/>
        </p:nvSpPr>
        <p:spPr>
          <a:xfrm>
            <a:off x="8025840" y="3122640"/>
            <a:ext cx="1895400" cy="85320"/>
          </a:xfrm>
          <a:prstGeom prst="rect">
            <a:avLst/>
          </a:prstGeom>
          <a:solidFill>
            <a:srgbClr val="ff8080"/>
          </a:solidFill>
          <a:ln>
            <a:noFill/>
          </a:ln>
        </p:spPr>
        <p:style>
          <a:lnRef idx="0"/>
          <a:fillRef idx="0"/>
          <a:effectRef idx="0"/>
          <a:fontRef idx="minor"/>
        </p:style>
      </p:sp>
      <p:sp>
        <p:nvSpPr>
          <p:cNvPr id="885" name="CustomShape 178"/>
          <p:cNvSpPr/>
          <p:nvPr/>
        </p:nvSpPr>
        <p:spPr>
          <a:xfrm>
            <a:off x="8025840" y="3016440"/>
            <a:ext cx="1895400" cy="85320"/>
          </a:xfrm>
          <a:prstGeom prst="rect">
            <a:avLst/>
          </a:prstGeom>
          <a:solidFill>
            <a:srgbClr val="ff8080"/>
          </a:solidFill>
          <a:ln>
            <a:noFill/>
          </a:ln>
        </p:spPr>
        <p:style>
          <a:lnRef idx="0"/>
          <a:fillRef idx="0"/>
          <a:effectRef idx="0"/>
          <a:fontRef idx="minor"/>
        </p:style>
      </p:sp>
      <p:sp>
        <p:nvSpPr>
          <p:cNvPr id="886" name="CustomShape 179"/>
          <p:cNvSpPr/>
          <p:nvPr/>
        </p:nvSpPr>
        <p:spPr>
          <a:xfrm>
            <a:off x="8025840" y="2909880"/>
            <a:ext cx="1895400" cy="85320"/>
          </a:xfrm>
          <a:prstGeom prst="rect">
            <a:avLst/>
          </a:prstGeom>
          <a:solidFill>
            <a:srgbClr val="ff8080"/>
          </a:solidFill>
          <a:ln>
            <a:noFill/>
          </a:ln>
        </p:spPr>
        <p:style>
          <a:lnRef idx="0"/>
          <a:fillRef idx="0"/>
          <a:effectRef idx="0"/>
          <a:fontRef idx="minor"/>
        </p:style>
      </p:sp>
      <p:sp>
        <p:nvSpPr>
          <p:cNvPr id="887" name="CustomShape 180"/>
          <p:cNvSpPr/>
          <p:nvPr/>
        </p:nvSpPr>
        <p:spPr>
          <a:xfrm>
            <a:off x="8025840" y="2803320"/>
            <a:ext cx="1895400" cy="84960"/>
          </a:xfrm>
          <a:prstGeom prst="rect">
            <a:avLst/>
          </a:prstGeom>
          <a:solidFill>
            <a:srgbClr val="ff8080"/>
          </a:solidFill>
          <a:ln>
            <a:noFill/>
          </a:ln>
        </p:spPr>
        <p:style>
          <a:lnRef idx="0"/>
          <a:fillRef idx="0"/>
          <a:effectRef idx="0"/>
          <a:fontRef idx="minor"/>
        </p:style>
      </p:sp>
      <p:sp>
        <p:nvSpPr>
          <p:cNvPr id="888" name="CustomShape 181"/>
          <p:cNvSpPr/>
          <p:nvPr/>
        </p:nvSpPr>
        <p:spPr>
          <a:xfrm>
            <a:off x="8025840" y="2696760"/>
            <a:ext cx="1895400" cy="85320"/>
          </a:xfrm>
          <a:prstGeom prst="rect">
            <a:avLst/>
          </a:prstGeom>
          <a:solidFill>
            <a:srgbClr val="ff8080"/>
          </a:solidFill>
          <a:ln>
            <a:noFill/>
          </a:ln>
        </p:spPr>
        <p:style>
          <a:lnRef idx="0"/>
          <a:fillRef idx="0"/>
          <a:effectRef idx="0"/>
          <a:fontRef idx="minor"/>
        </p:style>
      </p:sp>
      <p:sp>
        <p:nvSpPr>
          <p:cNvPr id="889" name="CustomShape 182"/>
          <p:cNvSpPr/>
          <p:nvPr/>
        </p:nvSpPr>
        <p:spPr>
          <a:xfrm>
            <a:off x="287640" y="6395760"/>
            <a:ext cx="298440" cy="85320"/>
          </a:xfrm>
          <a:prstGeom prst="rect">
            <a:avLst/>
          </a:prstGeom>
          <a:solidFill>
            <a:srgbClr val="aecf00"/>
          </a:solidFill>
          <a:ln>
            <a:noFill/>
          </a:ln>
        </p:spPr>
        <p:style>
          <a:lnRef idx="0"/>
          <a:fillRef idx="0"/>
          <a:effectRef idx="0"/>
          <a:fontRef idx="minor"/>
        </p:style>
      </p:sp>
      <p:sp>
        <p:nvSpPr>
          <p:cNvPr id="890" name="CustomShape 183"/>
          <p:cNvSpPr/>
          <p:nvPr/>
        </p:nvSpPr>
        <p:spPr>
          <a:xfrm>
            <a:off x="607320" y="6395760"/>
            <a:ext cx="298080" cy="85320"/>
          </a:xfrm>
          <a:prstGeom prst="rect">
            <a:avLst/>
          </a:prstGeom>
          <a:solidFill>
            <a:srgbClr val="aecf00"/>
          </a:solidFill>
          <a:ln>
            <a:noFill/>
          </a:ln>
        </p:spPr>
        <p:style>
          <a:lnRef idx="0"/>
          <a:fillRef idx="0"/>
          <a:effectRef idx="0"/>
          <a:fontRef idx="minor"/>
        </p:style>
      </p:sp>
      <p:sp>
        <p:nvSpPr>
          <p:cNvPr id="891" name="CustomShape 184"/>
          <p:cNvSpPr/>
          <p:nvPr/>
        </p:nvSpPr>
        <p:spPr>
          <a:xfrm>
            <a:off x="927000" y="6395760"/>
            <a:ext cx="298080" cy="85320"/>
          </a:xfrm>
          <a:prstGeom prst="rect">
            <a:avLst/>
          </a:prstGeom>
          <a:solidFill>
            <a:srgbClr val="2323dc"/>
          </a:solidFill>
          <a:ln>
            <a:noFill/>
          </a:ln>
        </p:spPr>
        <p:style>
          <a:lnRef idx="0"/>
          <a:fillRef idx="0"/>
          <a:effectRef idx="0"/>
          <a:fontRef idx="minor"/>
        </p:style>
      </p:sp>
      <p:sp>
        <p:nvSpPr>
          <p:cNvPr id="892" name="CustomShape 185"/>
          <p:cNvSpPr/>
          <p:nvPr/>
        </p:nvSpPr>
        <p:spPr>
          <a:xfrm>
            <a:off x="1245960" y="6395760"/>
            <a:ext cx="298080" cy="85320"/>
          </a:xfrm>
          <a:prstGeom prst="rect">
            <a:avLst/>
          </a:prstGeom>
          <a:solidFill>
            <a:srgbClr val="2323dc"/>
          </a:solidFill>
          <a:ln>
            <a:noFill/>
          </a:ln>
        </p:spPr>
        <p:style>
          <a:lnRef idx="0"/>
          <a:fillRef idx="0"/>
          <a:effectRef idx="0"/>
          <a:fontRef idx="minor"/>
        </p:style>
      </p:sp>
      <p:sp>
        <p:nvSpPr>
          <p:cNvPr id="893" name="CustomShape 186"/>
          <p:cNvSpPr/>
          <p:nvPr/>
        </p:nvSpPr>
        <p:spPr>
          <a:xfrm>
            <a:off x="1565280" y="6395760"/>
            <a:ext cx="298440" cy="85320"/>
          </a:xfrm>
          <a:prstGeom prst="rect">
            <a:avLst/>
          </a:prstGeom>
          <a:solidFill>
            <a:srgbClr val="aecf00"/>
          </a:solidFill>
          <a:ln>
            <a:noFill/>
          </a:ln>
        </p:spPr>
        <p:style>
          <a:lnRef idx="0"/>
          <a:fillRef idx="0"/>
          <a:effectRef idx="0"/>
          <a:fontRef idx="minor"/>
        </p:style>
      </p:sp>
      <p:sp>
        <p:nvSpPr>
          <p:cNvPr id="894" name="CustomShape 187"/>
          <p:cNvSpPr/>
          <p:nvPr/>
        </p:nvSpPr>
        <p:spPr>
          <a:xfrm>
            <a:off x="1884960" y="6395760"/>
            <a:ext cx="298440" cy="85320"/>
          </a:xfrm>
          <a:prstGeom prst="rect">
            <a:avLst/>
          </a:prstGeom>
          <a:solidFill>
            <a:srgbClr val="aecf00"/>
          </a:solidFill>
          <a:ln>
            <a:noFill/>
          </a:ln>
        </p:spPr>
        <p:style>
          <a:lnRef idx="0"/>
          <a:fillRef idx="0"/>
          <a:effectRef idx="0"/>
          <a:fontRef idx="minor"/>
        </p:style>
      </p:sp>
      <p:sp>
        <p:nvSpPr>
          <p:cNvPr id="895" name="CustomShape 188"/>
          <p:cNvSpPr/>
          <p:nvPr/>
        </p:nvSpPr>
        <p:spPr>
          <a:xfrm>
            <a:off x="287640" y="6289200"/>
            <a:ext cx="298440" cy="84960"/>
          </a:xfrm>
          <a:prstGeom prst="rect">
            <a:avLst/>
          </a:prstGeom>
          <a:solidFill>
            <a:srgbClr val="aecf00"/>
          </a:solidFill>
          <a:ln>
            <a:noFill/>
          </a:ln>
        </p:spPr>
        <p:style>
          <a:lnRef idx="0"/>
          <a:fillRef idx="0"/>
          <a:effectRef idx="0"/>
          <a:fontRef idx="minor"/>
        </p:style>
      </p:sp>
      <p:sp>
        <p:nvSpPr>
          <p:cNvPr id="896" name="CustomShape 189"/>
          <p:cNvSpPr/>
          <p:nvPr/>
        </p:nvSpPr>
        <p:spPr>
          <a:xfrm>
            <a:off x="607320" y="6289200"/>
            <a:ext cx="298080" cy="84960"/>
          </a:xfrm>
          <a:prstGeom prst="rect">
            <a:avLst/>
          </a:prstGeom>
          <a:solidFill>
            <a:srgbClr val="aecf00"/>
          </a:solidFill>
          <a:ln>
            <a:noFill/>
          </a:ln>
        </p:spPr>
        <p:style>
          <a:lnRef idx="0"/>
          <a:fillRef idx="0"/>
          <a:effectRef idx="0"/>
          <a:fontRef idx="minor"/>
        </p:style>
      </p:sp>
      <p:sp>
        <p:nvSpPr>
          <p:cNvPr id="897" name="CustomShape 190"/>
          <p:cNvSpPr/>
          <p:nvPr/>
        </p:nvSpPr>
        <p:spPr>
          <a:xfrm>
            <a:off x="927000" y="6289200"/>
            <a:ext cx="298080" cy="84960"/>
          </a:xfrm>
          <a:prstGeom prst="rect">
            <a:avLst/>
          </a:prstGeom>
          <a:solidFill>
            <a:srgbClr val="aecf00"/>
          </a:solidFill>
          <a:ln>
            <a:noFill/>
          </a:ln>
        </p:spPr>
        <p:style>
          <a:lnRef idx="0"/>
          <a:fillRef idx="0"/>
          <a:effectRef idx="0"/>
          <a:fontRef idx="minor"/>
        </p:style>
      </p:sp>
      <p:sp>
        <p:nvSpPr>
          <p:cNvPr id="898" name="CustomShape 191"/>
          <p:cNvSpPr/>
          <p:nvPr/>
        </p:nvSpPr>
        <p:spPr>
          <a:xfrm>
            <a:off x="1245960" y="6289200"/>
            <a:ext cx="298080" cy="84960"/>
          </a:xfrm>
          <a:prstGeom prst="rect">
            <a:avLst/>
          </a:prstGeom>
          <a:solidFill>
            <a:srgbClr val="aecf00"/>
          </a:solidFill>
          <a:ln>
            <a:noFill/>
          </a:ln>
        </p:spPr>
        <p:style>
          <a:lnRef idx="0"/>
          <a:fillRef idx="0"/>
          <a:effectRef idx="0"/>
          <a:fontRef idx="minor"/>
        </p:style>
      </p:sp>
      <p:sp>
        <p:nvSpPr>
          <p:cNvPr id="899" name="CustomShape 192"/>
          <p:cNvSpPr/>
          <p:nvPr/>
        </p:nvSpPr>
        <p:spPr>
          <a:xfrm>
            <a:off x="1565280" y="6289200"/>
            <a:ext cx="298440" cy="84960"/>
          </a:xfrm>
          <a:prstGeom prst="rect">
            <a:avLst/>
          </a:prstGeom>
          <a:solidFill>
            <a:srgbClr val="2323dc"/>
          </a:solidFill>
          <a:ln>
            <a:noFill/>
          </a:ln>
        </p:spPr>
        <p:style>
          <a:lnRef idx="0"/>
          <a:fillRef idx="0"/>
          <a:effectRef idx="0"/>
          <a:fontRef idx="minor"/>
        </p:style>
      </p:sp>
      <p:sp>
        <p:nvSpPr>
          <p:cNvPr id="900" name="CustomShape 193"/>
          <p:cNvSpPr/>
          <p:nvPr/>
        </p:nvSpPr>
        <p:spPr>
          <a:xfrm>
            <a:off x="1884960" y="6289200"/>
            <a:ext cx="298440" cy="84960"/>
          </a:xfrm>
          <a:prstGeom prst="rect">
            <a:avLst/>
          </a:prstGeom>
          <a:solidFill>
            <a:srgbClr val="2323dc"/>
          </a:solidFill>
          <a:ln>
            <a:noFill/>
          </a:ln>
        </p:spPr>
        <p:style>
          <a:lnRef idx="0"/>
          <a:fillRef idx="0"/>
          <a:effectRef idx="0"/>
          <a:fontRef idx="minor"/>
        </p:style>
      </p:sp>
      <p:sp>
        <p:nvSpPr>
          <p:cNvPr id="901" name="CustomShape 194"/>
          <p:cNvSpPr/>
          <p:nvPr/>
        </p:nvSpPr>
        <p:spPr>
          <a:xfrm>
            <a:off x="287640" y="6182280"/>
            <a:ext cx="1895400" cy="85320"/>
          </a:xfrm>
          <a:prstGeom prst="rect">
            <a:avLst/>
          </a:prstGeom>
          <a:solidFill>
            <a:srgbClr val="ff8080"/>
          </a:solidFill>
          <a:ln>
            <a:noFill/>
          </a:ln>
        </p:spPr>
        <p:style>
          <a:lnRef idx="0"/>
          <a:fillRef idx="0"/>
          <a:effectRef idx="0"/>
          <a:fontRef idx="minor"/>
        </p:style>
      </p:sp>
      <p:sp>
        <p:nvSpPr>
          <p:cNvPr id="902" name="CustomShape 195"/>
          <p:cNvSpPr/>
          <p:nvPr/>
        </p:nvSpPr>
        <p:spPr>
          <a:xfrm>
            <a:off x="287640" y="6075720"/>
            <a:ext cx="1895400" cy="85320"/>
          </a:xfrm>
          <a:prstGeom prst="rect">
            <a:avLst/>
          </a:prstGeom>
          <a:solidFill>
            <a:srgbClr val="ff8080"/>
          </a:solidFill>
          <a:ln>
            <a:noFill/>
          </a:ln>
        </p:spPr>
        <p:style>
          <a:lnRef idx="0"/>
          <a:fillRef idx="0"/>
          <a:effectRef idx="0"/>
          <a:fontRef idx="minor"/>
        </p:style>
      </p:sp>
      <p:sp>
        <p:nvSpPr>
          <p:cNvPr id="903" name="CustomShape 196"/>
          <p:cNvSpPr/>
          <p:nvPr/>
        </p:nvSpPr>
        <p:spPr>
          <a:xfrm>
            <a:off x="287640" y="5969520"/>
            <a:ext cx="1895400" cy="85320"/>
          </a:xfrm>
          <a:prstGeom prst="rect">
            <a:avLst/>
          </a:prstGeom>
          <a:solidFill>
            <a:srgbClr val="ff8080"/>
          </a:solidFill>
          <a:ln>
            <a:noFill/>
          </a:ln>
        </p:spPr>
        <p:style>
          <a:lnRef idx="0"/>
          <a:fillRef idx="0"/>
          <a:effectRef idx="0"/>
          <a:fontRef idx="minor"/>
        </p:style>
      </p:sp>
      <p:sp>
        <p:nvSpPr>
          <p:cNvPr id="904" name="CustomShape 197"/>
          <p:cNvSpPr/>
          <p:nvPr/>
        </p:nvSpPr>
        <p:spPr>
          <a:xfrm>
            <a:off x="287640" y="5862960"/>
            <a:ext cx="1895400" cy="85320"/>
          </a:xfrm>
          <a:prstGeom prst="rect">
            <a:avLst/>
          </a:prstGeom>
          <a:solidFill>
            <a:srgbClr val="ff8080"/>
          </a:solidFill>
          <a:ln>
            <a:noFill/>
          </a:ln>
        </p:spPr>
        <p:style>
          <a:lnRef idx="0"/>
          <a:fillRef idx="0"/>
          <a:effectRef idx="0"/>
          <a:fontRef idx="minor"/>
        </p:style>
      </p:sp>
      <p:sp>
        <p:nvSpPr>
          <p:cNvPr id="905" name="CustomShape 198"/>
          <p:cNvSpPr/>
          <p:nvPr/>
        </p:nvSpPr>
        <p:spPr>
          <a:xfrm>
            <a:off x="287640" y="5756400"/>
            <a:ext cx="1895400" cy="84960"/>
          </a:xfrm>
          <a:prstGeom prst="rect">
            <a:avLst/>
          </a:prstGeom>
          <a:solidFill>
            <a:srgbClr val="ff8080"/>
          </a:solidFill>
          <a:ln>
            <a:noFill/>
          </a:ln>
        </p:spPr>
        <p:style>
          <a:lnRef idx="0"/>
          <a:fillRef idx="0"/>
          <a:effectRef idx="0"/>
          <a:fontRef idx="minor"/>
        </p:style>
      </p:sp>
      <p:sp>
        <p:nvSpPr>
          <p:cNvPr id="906" name="CustomShape 199"/>
          <p:cNvSpPr/>
          <p:nvPr/>
        </p:nvSpPr>
        <p:spPr>
          <a:xfrm>
            <a:off x="287640" y="5649840"/>
            <a:ext cx="1895400" cy="85320"/>
          </a:xfrm>
          <a:prstGeom prst="rect">
            <a:avLst/>
          </a:prstGeom>
          <a:solidFill>
            <a:srgbClr val="ff8080"/>
          </a:solidFill>
          <a:ln>
            <a:noFill/>
          </a:ln>
        </p:spPr>
        <p:style>
          <a:lnRef idx="0"/>
          <a:fillRef idx="0"/>
          <a:effectRef idx="0"/>
          <a:fontRef idx="minor"/>
        </p:style>
      </p:sp>
      <p:sp>
        <p:nvSpPr>
          <p:cNvPr id="907" name="CustomShape 200"/>
          <p:cNvSpPr/>
          <p:nvPr/>
        </p:nvSpPr>
        <p:spPr>
          <a:xfrm>
            <a:off x="2225880" y="6395760"/>
            <a:ext cx="298440" cy="85320"/>
          </a:xfrm>
          <a:prstGeom prst="rect">
            <a:avLst/>
          </a:prstGeom>
          <a:solidFill>
            <a:srgbClr val="aecf00"/>
          </a:solidFill>
          <a:ln>
            <a:noFill/>
          </a:ln>
        </p:spPr>
        <p:style>
          <a:lnRef idx="0"/>
          <a:fillRef idx="0"/>
          <a:effectRef idx="0"/>
          <a:fontRef idx="minor"/>
        </p:style>
      </p:sp>
      <p:sp>
        <p:nvSpPr>
          <p:cNvPr id="908" name="CustomShape 201"/>
          <p:cNvSpPr/>
          <p:nvPr/>
        </p:nvSpPr>
        <p:spPr>
          <a:xfrm>
            <a:off x="2545200" y="6395760"/>
            <a:ext cx="298440" cy="85320"/>
          </a:xfrm>
          <a:prstGeom prst="rect">
            <a:avLst/>
          </a:prstGeom>
          <a:solidFill>
            <a:srgbClr val="aecf00"/>
          </a:solidFill>
          <a:ln>
            <a:noFill/>
          </a:ln>
        </p:spPr>
        <p:style>
          <a:lnRef idx="0"/>
          <a:fillRef idx="0"/>
          <a:effectRef idx="0"/>
          <a:fontRef idx="minor"/>
        </p:style>
      </p:sp>
      <p:sp>
        <p:nvSpPr>
          <p:cNvPr id="909" name="CustomShape 202"/>
          <p:cNvSpPr/>
          <p:nvPr/>
        </p:nvSpPr>
        <p:spPr>
          <a:xfrm>
            <a:off x="2864880" y="6395760"/>
            <a:ext cx="298440" cy="85320"/>
          </a:xfrm>
          <a:prstGeom prst="rect">
            <a:avLst/>
          </a:prstGeom>
          <a:solidFill>
            <a:srgbClr val="aecf00"/>
          </a:solidFill>
          <a:ln>
            <a:noFill/>
          </a:ln>
        </p:spPr>
        <p:style>
          <a:lnRef idx="0"/>
          <a:fillRef idx="0"/>
          <a:effectRef idx="0"/>
          <a:fontRef idx="minor"/>
        </p:style>
      </p:sp>
      <p:sp>
        <p:nvSpPr>
          <p:cNvPr id="910" name="CustomShape 203"/>
          <p:cNvSpPr/>
          <p:nvPr/>
        </p:nvSpPr>
        <p:spPr>
          <a:xfrm>
            <a:off x="3184560" y="6395760"/>
            <a:ext cx="298080" cy="85320"/>
          </a:xfrm>
          <a:prstGeom prst="rect">
            <a:avLst/>
          </a:prstGeom>
          <a:solidFill>
            <a:srgbClr val="aecf00"/>
          </a:solidFill>
          <a:ln>
            <a:noFill/>
          </a:ln>
        </p:spPr>
        <p:style>
          <a:lnRef idx="0"/>
          <a:fillRef idx="0"/>
          <a:effectRef idx="0"/>
          <a:fontRef idx="minor"/>
        </p:style>
      </p:sp>
      <p:sp>
        <p:nvSpPr>
          <p:cNvPr id="911" name="CustomShape 204"/>
          <p:cNvSpPr/>
          <p:nvPr/>
        </p:nvSpPr>
        <p:spPr>
          <a:xfrm>
            <a:off x="3503520" y="6395760"/>
            <a:ext cx="298080" cy="85320"/>
          </a:xfrm>
          <a:prstGeom prst="rect">
            <a:avLst/>
          </a:prstGeom>
          <a:solidFill>
            <a:srgbClr val="aecf00"/>
          </a:solidFill>
          <a:ln>
            <a:noFill/>
          </a:ln>
        </p:spPr>
        <p:style>
          <a:lnRef idx="0"/>
          <a:fillRef idx="0"/>
          <a:effectRef idx="0"/>
          <a:fontRef idx="minor"/>
        </p:style>
      </p:sp>
      <p:sp>
        <p:nvSpPr>
          <p:cNvPr id="912" name="CustomShape 205"/>
          <p:cNvSpPr/>
          <p:nvPr/>
        </p:nvSpPr>
        <p:spPr>
          <a:xfrm>
            <a:off x="3823200" y="6395760"/>
            <a:ext cx="298080" cy="85320"/>
          </a:xfrm>
          <a:prstGeom prst="rect">
            <a:avLst/>
          </a:prstGeom>
          <a:solidFill>
            <a:srgbClr val="aecf00"/>
          </a:solidFill>
          <a:ln>
            <a:noFill/>
          </a:ln>
        </p:spPr>
        <p:style>
          <a:lnRef idx="0"/>
          <a:fillRef idx="0"/>
          <a:effectRef idx="0"/>
          <a:fontRef idx="minor"/>
        </p:style>
      </p:sp>
      <p:sp>
        <p:nvSpPr>
          <p:cNvPr id="913" name="CustomShape 206"/>
          <p:cNvSpPr/>
          <p:nvPr/>
        </p:nvSpPr>
        <p:spPr>
          <a:xfrm>
            <a:off x="2225880" y="6289200"/>
            <a:ext cx="298440" cy="84960"/>
          </a:xfrm>
          <a:prstGeom prst="rect">
            <a:avLst/>
          </a:prstGeom>
          <a:solidFill>
            <a:srgbClr val="aecf00"/>
          </a:solidFill>
          <a:ln>
            <a:noFill/>
          </a:ln>
        </p:spPr>
        <p:style>
          <a:lnRef idx="0"/>
          <a:fillRef idx="0"/>
          <a:effectRef idx="0"/>
          <a:fontRef idx="minor"/>
        </p:style>
      </p:sp>
      <p:sp>
        <p:nvSpPr>
          <p:cNvPr id="914" name="CustomShape 207"/>
          <p:cNvSpPr/>
          <p:nvPr/>
        </p:nvSpPr>
        <p:spPr>
          <a:xfrm>
            <a:off x="2545200" y="6289200"/>
            <a:ext cx="298440" cy="84960"/>
          </a:xfrm>
          <a:prstGeom prst="rect">
            <a:avLst/>
          </a:prstGeom>
          <a:solidFill>
            <a:srgbClr val="aecf00"/>
          </a:solidFill>
          <a:ln>
            <a:noFill/>
          </a:ln>
        </p:spPr>
        <p:style>
          <a:lnRef idx="0"/>
          <a:fillRef idx="0"/>
          <a:effectRef idx="0"/>
          <a:fontRef idx="minor"/>
        </p:style>
      </p:sp>
      <p:sp>
        <p:nvSpPr>
          <p:cNvPr id="915" name="CustomShape 208"/>
          <p:cNvSpPr/>
          <p:nvPr/>
        </p:nvSpPr>
        <p:spPr>
          <a:xfrm>
            <a:off x="2864880" y="6289200"/>
            <a:ext cx="298440" cy="84960"/>
          </a:xfrm>
          <a:prstGeom prst="rect">
            <a:avLst/>
          </a:prstGeom>
          <a:solidFill>
            <a:srgbClr val="aecf00"/>
          </a:solidFill>
          <a:ln>
            <a:noFill/>
          </a:ln>
        </p:spPr>
        <p:style>
          <a:lnRef idx="0"/>
          <a:fillRef idx="0"/>
          <a:effectRef idx="0"/>
          <a:fontRef idx="minor"/>
        </p:style>
      </p:sp>
      <p:sp>
        <p:nvSpPr>
          <p:cNvPr id="916" name="CustomShape 209"/>
          <p:cNvSpPr/>
          <p:nvPr/>
        </p:nvSpPr>
        <p:spPr>
          <a:xfrm>
            <a:off x="3184560" y="6289200"/>
            <a:ext cx="298080" cy="84960"/>
          </a:xfrm>
          <a:prstGeom prst="rect">
            <a:avLst/>
          </a:prstGeom>
          <a:solidFill>
            <a:srgbClr val="aecf00"/>
          </a:solidFill>
          <a:ln>
            <a:noFill/>
          </a:ln>
        </p:spPr>
        <p:style>
          <a:lnRef idx="0"/>
          <a:fillRef idx="0"/>
          <a:effectRef idx="0"/>
          <a:fontRef idx="minor"/>
        </p:style>
      </p:sp>
      <p:sp>
        <p:nvSpPr>
          <p:cNvPr id="917" name="CustomShape 210"/>
          <p:cNvSpPr/>
          <p:nvPr/>
        </p:nvSpPr>
        <p:spPr>
          <a:xfrm>
            <a:off x="3503520" y="6289200"/>
            <a:ext cx="298080" cy="84960"/>
          </a:xfrm>
          <a:prstGeom prst="rect">
            <a:avLst/>
          </a:prstGeom>
          <a:solidFill>
            <a:srgbClr val="aecf00"/>
          </a:solidFill>
          <a:ln>
            <a:noFill/>
          </a:ln>
        </p:spPr>
        <p:style>
          <a:lnRef idx="0"/>
          <a:fillRef idx="0"/>
          <a:effectRef idx="0"/>
          <a:fontRef idx="minor"/>
        </p:style>
      </p:sp>
      <p:sp>
        <p:nvSpPr>
          <p:cNvPr id="918" name="CustomShape 211"/>
          <p:cNvSpPr/>
          <p:nvPr/>
        </p:nvSpPr>
        <p:spPr>
          <a:xfrm>
            <a:off x="3823200" y="6289200"/>
            <a:ext cx="298080" cy="84960"/>
          </a:xfrm>
          <a:prstGeom prst="rect">
            <a:avLst/>
          </a:prstGeom>
          <a:solidFill>
            <a:srgbClr val="aecf00"/>
          </a:solidFill>
          <a:ln>
            <a:noFill/>
          </a:ln>
        </p:spPr>
        <p:style>
          <a:lnRef idx="0"/>
          <a:fillRef idx="0"/>
          <a:effectRef idx="0"/>
          <a:fontRef idx="minor"/>
        </p:style>
      </p:sp>
      <p:sp>
        <p:nvSpPr>
          <p:cNvPr id="919" name="CustomShape 212"/>
          <p:cNvSpPr/>
          <p:nvPr/>
        </p:nvSpPr>
        <p:spPr>
          <a:xfrm>
            <a:off x="2225880" y="6182280"/>
            <a:ext cx="1895400" cy="85320"/>
          </a:xfrm>
          <a:prstGeom prst="rect">
            <a:avLst/>
          </a:prstGeom>
          <a:solidFill>
            <a:srgbClr val="2323dc"/>
          </a:solidFill>
          <a:ln>
            <a:noFill/>
          </a:ln>
        </p:spPr>
        <p:style>
          <a:lnRef idx="0"/>
          <a:fillRef idx="0"/>
          <a:effectRef idx="0"/>
          <a:fontRef idx="minor"/>
        </p:style>
      </p:sp>
      <p:sp>
        <p:nvSpPr>
          <p:cNvPr id="920" name="CustomShape 213"/>
          <p:cNvSpPr/>
          <p:nvPr/>
        </p:nvSpPr>
        <p:spPr>
          <a:xfrm>
            <a:off x="2225880" y="6075720"/>
            <a:ext cx="1895400" cy="85320"/>
          </a:xfrm>
          <a:prstGeom prst="rect">
            <a:avLst/>
          </a:prstGeom>
          <a:solidFill>
            <a:srgbClr val="ff8080"/>
          </a:solidFill>
          <a:ln>
            <a:noFill/>
          </a:ln>
        </p:spPr>
        <p:style>
          <a:lnRef idx="0"/>
          <a:fillRef idx="0"/>
          <a:effectRef idx="0"/>
          <a:fontRef idx="minor"/>
        </p:style>
      </p:sp>
      <p:sp>
        <p:nvSpPr>
          <p:cNvPr id="921" name="CustomShape 214"/>
          <p:cNvSpPr/>
          <p:nvPr/>
        </p:nvSpPr>
        <p:spPr>
          <a:xfrm>
            <a:off x="2225880" y="5969520"/>
            <a:ext cx="1895400" cy="85320"/>
          </a:xfrm>
          <a:prstGeom prst="rect">
            <a:avLst/>
          </a:prstGeom>
          <a:solidFill>
            <a:srgbClr val="ff8080"/>
          </a:solidFill>
          <a:ln>
            <a:noFill/>
          </a:ln>
        </p:spPr>
        <p:style>
          <a:lnRef idx="0"/>
          <a:fillRef idx="0"/>
          <a:effectRef idx="0"/>
          <a:fontRef idx="minor"/>
        </p:style>
      </p:sp>
      <p:sp>
        <p:nvSpPr>
          <p:cNvPr id="922" name="CustomShape 215"/>
          <p:cNvSpPr/>
          <p:nvPr/>
        </p:nvSpPr>
        <p:spPr>
          <a:xfrm>
            <a:off x="2225880" y="5862960"/>
            <a:ext cx="1895400" cy="85320"/>
          </a:xfrm>
          <a:prstGeom prst="rect">
            <a:avLst/>
          </a:prstGeom>
          <a:solidFill>
            <a:srgbClr val="ff8080"/>
          </a:solidFill>
          <a:ln>
            <a:noFill/>
          </a:ln>
        </p:spPr>
        <p:style>
          <a:lnRef idx="0"/>
          <a:fillRef idx="0"/>
          <a:effectRef idx="0"/>
          <a:fontRef idx="minor"/>
        </p:style>
      </p:sp>
      <p:sp>
        <p:nvSpPr>
          <p:cNvPr id="923" name="CustomShape 216"/>
          <p:cNvSpPr/>
          <p:nvPr/>
        </p:nvSpPr>
        <p:spPr>
          <a:xfrm>
            <a:off x="2225880" y="5756400"/>
            <a:ext cx="1895400" cy="84960"/>
          </a:xfrm>
          <a:prstGeom prst="rect">
            <a:avLst/>
          </a:prstGeom>
          <a:solidFill>
            <a:srgbClr val="ff8080"/>
          </a:solidFill>
          <a:ln>
            <a:noFill/>
          </a:ln>
        </p:spPr>
        <p:style>
          <a:lnRef idx="0"/>
          <a:fillRef idx="0"/>
          <a:effectRef idx="0"/>
          <a:fontRef idx="minor"/>
        </p:style>
      </p:sp>
      <p:sp>
        <p:nvSpPr>
          <p:cNvPr id="924" name="CustomShape 217"/>
          <p:cNvSpPr/>
          <p:nvPr/>
        </p:nvSpPr>
        <p:spPr>
          <a:xfrm>
            <a:off x="2225880" y="5649840"/>
            <a:ext cx="1895400" cy="85320"/>
          </a:xfrm>
          <a:prstGeom prst="rect">
            <a:avLst/>
          </a:prstGeom>
          <a:solidFill>
            <a:srgbClr val="ff8080"/>
          </a:solidFill>
          <a:ln>
            <a:noFill/>
          </a:ln>
        </p:spPr>
        <p:style>
          <a:lnRef idx="0"/>
          <a:fillRef idx="0"/>
          <a:effectRef idx="0"/>
          <a:fontRef idx="minor"/>
        </p:style>
      </p:sp>
      <p:sp>
        <p:nvSpPr>
          <p:cNvPr id="925" name="CustomShape 218"/>
          <p:cNvSpPr/>
          <p:nvPr/>
        </p:nvSpPr>
        <p:spPr>
          <a:xfrm>
            <a:off x="4152600" y="6395400"/>
            <a:ext cx="298440" cy="85320"/>
          </a:xfrm>
          <a:prstGeom prst="rect">
            <a:avLst/>
          </a:prstGeom>
          <a:solidFill>
            <a:srgbClr val="aecf00"/>
          </a:solidFill>
          <a:ln>
            <a:noFill/>
          </a:ln>
        </p:spPr>
        <p:style>
          <a:lnRef idx="0"/>
          <a:fillRef idx="0"/>
          <a:effectRef idx="0"/>
          <a:fontRef idx="minor"/>
        </p:style>
      </p:sp>
      <p:sp>
        <p:nvSpPr>
          <p:cNvPr id="926" name="CustomShape 219"/>
          <p:cNvSpPr/>
          <p:nvPr/>
        </p:nvSpPr>
        <p:spPr>
          <a:xfrm>
            <a:off x="4472280" y="6395400"/>
            <a:ext cx="298080" cy="85320"/>
          </a:xfrm>
          <a:prstGeom prst="rect">
            <a:avLst/>
          </a:prstGeom>
          <a:solidFill>
            <a:srgbClr val="aecf00"/>
          </a:solidFill>
          <a:ln>
            <a:noFill/>
          </a:ln>
        </p:spPr>
        <p:style>
          <a:lnRef idx="0"/>
          <a:fillRef idx="0"/>
          <a:effectRef idx="0"/>
          <a:fontRef idx="minor"/>
        </p:style>
      </p:sp>
      <p:sp>
        <p:nvSpPr>
          <p:cNvPr id="927" name="CustomShape 220"/>
          <p:cNvSpPr/>
          <p:nvPr/>
        </p:nvSpPr>
        <p:spPr>
          <a:xfrm>
            <a:off x="4791600" y="6395400"/>
            <a:ext cx="298080" cy="85320"/>
          </a:xfrm>
          <a:prstGeom prst="rect">
            <a:avLst/>
          </a:prstGeom>
          <a:solidFill>
            <a:srgbClr val="aecf00"/>
          </a:solidFill>
          <a:ln>
            <a:noFill/>
          </a:ln>
        </p:spPr>
        <p:style>
          <a:lnRef idx="0"/>
          <a:fillRef idx="0"/>
          <a:effectRef idx="0"/>
          <a:fontRef idx="minor"/>
        </p:style>
      </p:sp>
      <p:sp>
        <p:nvSpPr>
          <p:cNvPr id="928" name="CustomShape 221"/>
          <p:cNvSpPr/>
          <p:nvPr/>
        </p:nvSpPr>
        <p:spPr>
          <a:xfrm>
            <a:off x="5110920" y="6395400"/>
            <a:ext cx="298080" cy="85320"/>
          </a:xfrm>
          <a:prstGeom prst="rect">
            <a:avLst/>
          </a:prstGeom>
          <a:solidFill>
            <a:srgbClr val="aecf00"/>
          </a:solidFill>
          <a:ln>
            <a:noFill/>
          </a:ln>
        </p:spPr>
        <p:style>
          <a:lnRef idx="0"/>
          <a:fillRef idx="0"/>
          <a:effectRef idx="0"/>
          <a:fontRef idx="minor"/>
        </p:style>
      </p:sp>
      <p:sp>
        <p:nvSpPr>
          <p:cNvPr id="929" name="CustomShape 222"/>
          <p:cNvSpPr/>
          <p:nvPr/>
        </p:nvSpPr>
        <p:spPr>
          <a:xfrm>
            <a:off x="5430240" y="6395400"/>
            <a:ext cx="298440" cy="85320"/>
          </a:xfrm>
          <a:prstGeom prst="rect">
            <a:avLst/>
          </a:prstGeom>
          <a:solidFill>
            <a:srgbClr val="aecf00"/>
          </a:solidFill>
          <a:ln>
            <a:noFill/>
          </a:ln>
        </p:spPr>
        <p:style>
          <a:lnRef idx="0"/>
          <a:fillRef idx="0"/>
          <a:effectRef idx="0"/>
          <a:fontRef idx="minor"/>
        </p:style>
      </p:sp>
      <p:sp>
        <p:nvSpPr>
          <p:cNvPr id="930" name="CustomShape 223"/>
          <p:cNvSpPr/>
          <p:nvPr/>
        </p:nvSpPr>
        <p:spPr>
          <a:xfrm>
            <a:off x="5749560" y="6395400"/>
            <a:ext cx="298440" cy="85320"/>
          </a:xfrm>
          <a:prstGeom prst="rect">
            <a:avLst/>
          </a:prstGeom>
          <a:solidFill>
            <a:srgbClr val="aecf00"/>
          </a:solidFill>
          <a:ln>
            <a:noFill/>
          </a:ln>
        </p:spPr>
        <p:style>
          <a:lnRef idx="0"/>
          <a:fillRef idx="0"/>
          <a:effectRef idx="0"/>
          <a:fontRef idx="minor"/>
        </p:style>
      </p:sp>
      <p:sp>
        <p:nvSpPr>
          <p:cNvPr id="931" name="CustomShape 224"/>
          <p:cNvSpPr/>
          <p:nvPr/>
        </p:nvSpPr>
        <p:spPr>
          <a:xfrm>
            <a:off x="4152600" y="6288840"/>
            <a:ext cx="298440" cy="84960"/>
          </a:xfrm>
          <a:prstGeom prst="rect">
            <a:avLst/>
          </a:prstGeom>
          <a:solidFill>
            <a:srgbClr val="aecf00"/>
          </a:solidFill>
          <a:ln>
            <a:noFill/>
          </a:ln>
        </p:spPr>
        <p:style>
          <a:lnRef idx="0"/>
          <a:fillRef idx="0"/>
          <a:effectRef idx="0"/>
          <a:fontRef idx="minor"/>
        </p:style>
      </p:sp>
      <p:sp>
        <p:nvSpPr>
          <p:cNvPr id="932" name="CustomShape 225"/>
          <p:cNvSpPr/>
          <p:nvPr/>
        </p:nvSpPr>
        <p:spPr>
          <a:xfrm>
            <a:off x="4472280" y="6288840"/>
            <a:ext cx="298080" cy="84960"/>
          </a:xfrm>
          <a:prstGeom prst="rect">
            <a:avLst/>
          </a:prstGeom>
          <a:solidFill>
            <a:srgbClr val="aecf00"/>
          </a:solidFill>
          <a:ln>
            <a:noFill/>
          </a:ln>
        </p:spPr>
        <p:style>
          <a:lnRef idx="0"/>
          <a:fillRef idx="0"/>
          <a:effectRef idx="0"/>
          <a:fontRef idx="minor"/>
        </p:style>
      </p:sp>
      <p:sp>
        <p:nvSpPr>
          <p:cNvPr id="933" name="CustomShape 226"/>
          <p:cNvSpPr/>
          <p:nvPr/>
        </p:nvSpPr>
        <p:spPr>
          <a:xfrm>
            <a:off x="4791600" y="6288840"/>
            <a:ext cx="298080" cy="84960"/>
          </a:xfrm>
          <a:prstGeom prst="rect">
            <a:avLst/>
          </a:prstGeom>
          <a:solidFill>
            <a:srgbClr val="aecf00"/>
          </a:solidFill>
          <a:ln>
            <a:noFill/>
          </a:ln>
        </p:spPr>
        <p:style>
          <a:lnRef idx="0"/>
          <a:fillRef idx="0"/>
          <a:effectRef idx="0"/>
          <a:fontRef idx="minor"/>
        </p:style>
      </p:sp>
      <p:sp>
        <p:nvSpPr>
          <p:cNvPr id="934" name="CustomShape 227"/>
          <p:cNvSpPr/>
          <p:nvPr/>
        </p:nvSpPr>
        <p:spPr>
          <a:xfrm>
            <a:off x="5110920" y="6288840"/>
            <a:ext cx="298080" cy="84960"/>
          </a:xfrm>
          <a:prstGeom prst="rect">
            <a:avLst/>
          </a:prstGeom>
          <a:solidFill>
            <a:srgbClr val="aecf00"/>
          </a:solidFill>
          <a:ln>
            <a:noFill/>
          </a:ln>
        </p:spPr>
        <p:style>
          <a:lnRef idx="0"/>
          <a:fillRef idx="0"/>
          <a:effectRef idx="0"/>
          <a:fontRef idx="minor"/>
        </p:style>
      </p:sp>
      <p:sp>
        <p:nvSpPr>
          <p:cNvPr id="935" name="CustomShape 228"/>
          <p:cNvSpPr/>
          <p:nvPr/>
        </p:nvSpPr>
        <p:spPr>
          <a:xfrm>
            <a:off x="5430240" y="6288840"/>
            <a:ext cx="298440" cy="84960"/>
          </a:xfrm>
          <a:prstGeom prst="rect">
            <a:avLst/>
          </a:prstGeom>
          <a:solidFill>
            <a:srgbClr val="aecf00"/>
          </a:solidFill>
          <a:ln>
            <a:noFill/>
          </a:ln>
        </p:spPr>
        <p:style>
          <a:lnRef idx="0"/>
          <a:fillRef idx="0"/>
          <a:effectRef idx="0"/>
          <a:fontRef idx="minor"/>
        </p:style>
      </p:sp>
      <p:sp>
        <p:nvSpPr>
          <p:cNvPr id="936" name="CustomShape 229"/>
          <p:cNvSpPr/>
          <p:nvPr/>
        </p:nvSpPr>
        <p:spPr>
          <a:xfrm>
            <a:off x="5749560" y="6288840"/>
            <a:ext cx="298440" cy="84960"/>
          </a:xfrm>
          <a:prstGeom prst="rect">
            <a:avLst/>
          </a:prstGeom>
          <a:solidFill>
            <a:srgbClr val="aecf00"/>
          </a:solidFill>
          <a:ln>
            <a:noFill/>
          </a:ln>
        </p:spPr>
        <p:style>
          <a:lnRef idx="0"/>
          <a:fillRef idx="0"/>
          <a:effectRef idx="0"/>
          <a:fontRef idx="minor"/>
        </p:style>
      </p:sp>
      <p:sp>
        <p:nvSpPr>
          <p:cNvPr id="937" name="CustomShape 230"/>
          <p:cNvSpPr/>
          <p:nvPr/>
        </p:nvSpPr>
        <p:spPr>
          <a:xfrm>
            <a:off x="4152600" y="6181920"/>
            <a:ext cx="1895400" cy="85320"/>
          </a:xfrm>
          <a:prstGeom prst="rect">
            <a:avLst/>
          </a:prstGeom>
          <a:solidFill>
            <a:srgbClr val="ff8080"/>
          </a:solidFill>
          <a:ln>
            <a:noFill/>
          </a:ln>
        </p:spPr>
        <p:style>
          <a:lnRef idx="0"/>
          <a:fillRef idx="0"/>
          <a:effectRef idx="0"/>
          <a:fontRef idx="minor"/>
        </p:style>
      </p:sp>
      <p:sp>
        <p:nvSpPr>
          <p:cNvPr id="938" name="CustomShape 231"/>
          <p:cNvSpPr/>
          <p:nvPr/>
        </p:nvSpPr>
        <p:spPr>
          <a:xfrm>
            <a:off x="4152600" y="6075360"/>
            <a:ext cx="1895400" cy="85320"/>
          </a:xfrm>
          <a:prstGeom prst="rect">
            <a:avLst/>
          </a:prstGeom>
          <a:solidFill>
            <a:srgbClr val="2323dc"/>
          </a:solidFill>
          <a:ln>
            <a:noFill/>
          </a:ln>
        </p:spPr>
        <p:style>
          <a:lnRef idx="0"/>
          <a:fillRef idx="0"/>
          <a:effectRef idx="0"/>
          <a:fontRef idx="minor"/>
        </p:style>
      </p:sp>
      <p:sp>
        <p:nvSpPr>
          <p:cNvPr id="939" name="CustomShape 232"/>
          <p:cNvSpPr/>
          <p:nvPr/>
        </p:nvSpPr>
        <p:spPr>
          <a:xfrm>
            <a:off x="4152600" y="5969160"/>
            <a:ext cx="1895400" cy="85320"/>
          </a:xfrm>
          <a:prstGeom prst="rect">
            <a:avLst/>
          </a:prstGeom>
          <a:solidFill>
            <a:srgbClr val="ff8080"/>
          </a:solidFill>
          <a:ln>
            <a:noFill/>
          </a:ln>
        </p:spPr>
        <p:style>
          <a:lnRef idx="0"/>
          <a:fillRef idx="0"/>
          <a:effectRef idx="0"/>
          <a:fontRef idx="minor"/>
        </p:style>
      </p:sp>
      <p:sp>
        <p:nvSpPr>
          <p:cNvPr id="940" name="CustomShape 233"/>
          <p:cNvSpPr/>
          <p:nvPr/>
        </p:nvSpPr>
        <p:spPr>
          <a:xfrm>
            <a:off x="4152600" y="5862600"/>
            <a:ext cx="1895400" cy="85320"/>
          </a:xfrm>
          <a:prstGeom prst="rect">
            <a:avLst/>
          </a:prstGeom>
          <a:solidFill>
            <a:srgbClr val="ff8080"/>
          </a:solidFill>
          <a:ln>
            <a:noFill/>
          </a:ln>
        </p:spPr>
        <p:style>
          <a:lnRef idx="0"/>
          <a:fillRef idx="0"/>
          <a:effectRef idx="0"/>
          <a:fontRef idx="minor"/>
        </p:style>
      </p:sp>
      <p:sp>
        <p:nvSpPr>
          <p:cNvPr id="941" name="CustomShape 234"/>
          <p:cNvSpPr/>
          <p:nvPr/>
        </p:nvSpPr>
        <p:spPr>
          <a:xfrm>
            <a:off x="4152600" y="5756040"/>
            <a:ext cx="1895400" cy="84960"/>
          </a:xfrm>
          <a:prstGeom prst="rect">
            <a:avLst/>
          </a:prstGeom>
          <a:solidFill>
            <a:srgbClr val="ff8080"/>
          </a:solidFill>
          <a:ln>
            <a:noFill/>
          </a:ln>
        </p:spPr>
        <p:style>
          <a:lnRef idx="0"/>
          <a:fillRef idx="0"/>
          <a:effectRef idx="0"/>
          <a:fontRef idx="minor"/>
        </p:style>
      </p:sp>
      <p:sp>
        <p:nvSpPr>
          <p:cNvPr id="942" name="CustomShape 235"/>
          <p:cNvSpPr/>
          <p:nvPr/>
        </p:nvSpPr>
        <p:spPr>
          <a:xfrm>
            <a:off x="4152600" y="5649480"/>
            <a:ext cx="1895400" cy="85320"/>
          </a:xfrm>
          <a:prstGeom prst="rect">
            <a:avLst/>
          </a:prstGeom>
          <a:solidFill>
            <a:srgbClr val="ff8080"/>
          </a:solidFill>
          <a:ln>
            <a:noFill/>
          </a:ln>
        </p:spPr>
        <p:style>
          <a:lnRef idx="0"/>
          <a:fillRef idx="0"/>
          <a:effectRef idx="0"/>
          <a:fontRef idx="minor"/>
        </p:style>
      </p:sp>
      <p:sp>
        <p:nvSpPr>
          <p:cNvPr id="943" name="CustomShape 236"/>
          <p:cNvSpPr/>
          <p:nvPr/>
        </p:nvSpPr>
        <p:spPr>
          <a:xfrm>
            <a:off x="6090480" y="6395400"/>
            <a:ext cx="298440" cy="85320"/>
          </a:xfrm>
          <a:prstGeom prst="rect">
            <a:avLst/>
          </a:prstGeom>
          <a:solidFill>
            <a:srgbClr val="aecf00"/>
          </a:solidFill>
          <a:ln>
            <a:noFill/>
          </a:ln>
        </p:spPr>
        <p:style>
          <a:lnRef idx="0"/>
          <a:fillRef idx="0"/>
          <a:effectRef idx="0"/>
          <a:fontRef idx="minor"/>
        </p:style>
      </p:sp>
      <p:sp>
        <p:nvSpPr>
          <p:cNvPr id="944" name="CustomShape 237"/>
          <p:cNvSpPr/>
          <p:nvPr/>
        </p:nvSpPr>
        <p:spPr>
          <a:xfrm>
            <a:off x="6410160" y="6395400"/>
            <a:ext cx="298440" cy="85320"/>
          </a:xfrm>
          <a:prstGeom prst="rect">
            <a:avLst/>
          </a:prstGeom>
          <a:solidFill>
            <a:srgbClr val="aecf00"/>
          </a:solidFill>
          <a:ln>
            <a:noFill/>
          </a:ln>
        </p:spPr>
        <p:style>
          <a:lnRef idx="0"/>
          <a:fillRef idx="0"/>
          <a:effectRef idx="0"/>
          <a:fontRef idx="minor"/>
        </p:style>
      </p:sp>
      <p:sp>
        <p:nvSpPr>
          <p:cNvPr id="945" name="CustomShape 238"/>
          <p:cNvSpPr/>
          <p:nvPr/>
        </p:nvSpPr>
        <p:spPr>
          <a:xfrm>
            <a:off x="6729480" y="6395400"/>
            <a:ext cx="298440" cy="85320"/>
          </a:xfrm>
          <a:prstGeom prst="rect">
            <a:avLst/>
          </a:prstGeom>
          <a:solidFill>
            <a:srgbClr val="aecf00"/>
          </a:solidFill>
          <a:ln>
            <a:noFill/>
          </a:ln>
        </p:spPr>
        <p:style>
          <a:lnRef idx="0"/>
          <a:fillRef idx="0"/>
          <a:effectRef idx="0"/>
          <a:fontRef idx="minor"/>
        </p:style>
      </p:sp>
      <p:sp>
        <p:nvSpPr>
          <p:cNvPr id="946" name="CustomShape 239"/>
          <p:cNvSpPr/>
          <p:nvPr/>
        </p:nvSpPr>
        <p:spPr>
          <a:xfrm>
            <a:off x="7049160" y="6395400"/>
            <a:ext cx="298080" cy="85320"/>
          </a:xfrm>
          <a:prstGeom prst="rect">
            <a:avLst/>
          </a:prstGeom>
          <a:solidFill>
            <a:srgbClr val="aecf00"/>
          </a:solidFill>
          <a:ln>
            <a:noFill/>
          </a:ln>
        </p:spPr>
        <p:style>
          <a:lnRef idx="0"/>
          <a:fillRef idx="0"/>
          <a:effectRef idx="0"/>
          <a:fontRef idx="minor"/>
        </p:style>
      </p:sp>
      <p:sp>
        <p:nvSpPr>
          <p:cNvPr id="947" name="CustomShape 240"/>
          <p:cNvSpPr/>
          <p:nvPr/>
        </p:nvSpPr>
        <p:spPr>
          <a:xfrm>
            <a:off x="7368480" y="6395400"/>
            <a:ext cx="298080" cy="85320"/>
          </a:xfrm>
          <a:prstGeom prst="rect">
            <a:avLst/>
          </a:prstGeom>
          <a:solidFill>
            <a:srgbClr val="aecf00"/>
          </a:solidFill>
          <a:ln>
            <a:noFill/>
          </a:ln>
        </p:spPr>
        <p:style>
          <a:lnRef idx="0"/>
          <a:fillRef idx="0"/>
          <a:effectRef idx="0"/>
          <a:fontRef idx="minor"/>
        </p:style>
      </p:sp>
      <p:sp>
        <p:nvSpPr>
          <p:cNvPr id="948" name="CustomShape 241"/>
          <p:cNvSpPr/>
          <p:nvPr/>
        </p:nvSpPr>
        <p:spPr>
          <a:xfrm>
            <a:off x="7688160" y="6395400"/>
            <a:ext cx="298080" cy="85320"/>
          </a:xfrm>
          <a:prstGeom prst="rect">
            <a:avLst/>
          </a:prstGeom>
          <a:solidFill>
            <a:srgbClr val="aecf00"/>
          </a:solidFill>
          <a:ln>
            <a:noFill/>
          </a:ln>
        </p:spPr>
        <p:style>
          <a:lnRef idx="0"/>
          <a:fillRef idx="0"/>
          <a:effectRef idx="0"/>
          <a:fontRef idx="minor"/>
        </p:style>
      </p:sp>
      <p:sp>
        <p:nvSpPr>
          <p:cNvPr id="949" name="CustomShape 242"/>
          <p:cNvSpPr/>
          <p:nvPr/>
        </p:nvSpPr>
        <p:spPr>
          <a:xfrm>
            <a:off x="6090480" y="6288840"/>
            <a:ext cx="298440" cy="84960"/>
          </a:xfrm>
          <a:prstGeom prst="rect">
            <a:avLst/>
          </a:prstGeom>
          <a:solidFill>
            <a:srgbClr val="aecf00"/>
          </a:solidFill>
          <a:ln>
            <a:noFill/>
          </a:ln>
        </p:spPr>
        <p:style>
          <a:lnRef idx="0"/>
          <a:fillRef idx="0"/>
          <a:effectRef idx="0"/>
          <a:fontRef idx="minor"/>
        </p:style>
      </p:sp>
      <p:sp>
        <p:nvSpPr>
          <p:cNvPr id="950" name="CustomShape 243"/>
          <p:cNvSpPr/>
          <p:nvPr/>
        </p:nvSpPr>
        <p:spPr>
          <a:xfrm>
            <a:off x="6410160" y="6288840"/>
            <a:ext cx="298440" cy="84960"/>
          </a:xfrm>
          <a:prstGeom prst="rect">
            <a:avLst/>
          </a:prstGeom>
          <a:solidFill>
            <a:srgbClr val="aecf00"/>
          </a:solidFill>
          <a:ln>
            <a:noFill/>
          </a:ln>
        </p:spPr>
        <p:style>
          <a:lnRef idx="0"/>
          <a:fillRef idx="0"/>
          <a:effectRef idx="0"/>
          <a:fontRef idx="minor"/>
        </p:style>
      </p:sp>
      <p:sp>
        <p:nvSpPr>
          <p:cNvPr id="951" name="CustomShape 244"/>
          <p:cNvSpPr/>
          <p:nvPr/>
        </p:nvSpPr>
        <p:spPr>
          <a:xfrm>
            <a:off x="6729480" y="6288840"/>
            <a:ext cx="298440" cy="84960"/>
          </a:xfrm>
          <a:prstGeom prst="rect">
            <a:avLst/>
          </a:prstGeom>
          <a:solidFill>
            <a:srgbClr val="aecf00"/>
          </a:solidFill>
          <a:ln>
            <a:noFill/>
          </a:ln>
        </p:spPr>
        <p:style>
          <a:lnRef idx="0"/>
          <a:fillRef idx="0"/>
          <a:effectRef idx="0"/>
          <a:fontRef idx="minor"/>
        </p:style>
      </p:sp>
      <p:sp>
        <p:nvSpPr>
          <p:cNvPr id="952" name="CustomShape 245"/>
          <p:cNvSpPr/>
          <p:nvPr/>
        </p:nvSpPr>
        <p:spPr>
          <a:xfrm>
            <a:off x="7049160" y="6288840"/>
            <a:ext cx="298080" cy="84960"/>
          </a:xfrm>
          <a:prstGeom prst="rect">
            <a:avLst/>
          </a:prstGeom>
          <a:solidFill>
            <a:srgbClr val="aecf00"/>
          </a:solidFill>
          <a:ln>
            <a:noFill/>
          </a:ln>
        </p:spPr>
        <p:style>
          <a:lnRef idx="0"/>
          <a:fillRef idx="0"/>
          <a:effectRef idx="0"/>
          <a:fontRef idx="minor"/>
        </p:style>
      </p:sp>
      <p:sp>
        <p:nvSpPr>
          <p:cNvPr id="953" name="CustomShape 246"/>
          <p:cNvSpPr/>
          <p:nvPr/>
        </p:nvSpPr>
        <p:spPr>
          <a:xfrm>
            <a:off x="7368480" y="6288840"/>
            <a:ext cx="298080" cy="84960"/>
          </a:xfrm>
          <a:prstGeom prst="rect">
            <a:avLst/>
          </a:prstGeom>
          <a:solidFill>
            <a:srgbClr val="aecf00"/>
          </a:solidFill>
          <a:ln>
            <a:noFill/>
          </a:ln>
        </p:spPr>
        <p:style>
          <a:lnRef idx="0"/>
          <a:fillRef idx="0"/>
          <a:effectRef idx="0"/>
          <a:fontRef idx="minor"/>
        </p:style>
      </p:sp>
      <p:sp>
        <p:nvSpPr>
          <p:cNvPr id="954" name="CustomShape 247"/>
          <p:cNvSpPr/>
          <p:nvPr/>
        </p:nvSpPr>
        <p:spPr>
          <a:xfrm>
            <a:off x="7688160" y="6288840"/>
            <a:ext cx="298080" cy="84960"/>
          </a:xfrm>
          <a:prstGeom prst="rect">
            <a:avLst/>
          </a:prstGeom>
          <a:solidFill>
            <a:srgbClr val="aecf00"/>
          </a:solidFill>
          <a:ln>
            <a:noFill/>
          </a:ln>
        </p:spPr>
        <p:style>
          <a:lnRef idx="0"/>
          <a:fillRef idx="0"/>
          <a:effectRef idx="0"/>
          <a:fontRef idx="minor"/>
        </p:style>
      </p:sp>
      <p:sp>
        <p:nvSpPr>
          <p:cNvPr id="955" name="CustomShape 248"/>
          <p:cNvSpPr/>
          <p:nvPr/>
        </p:nvSpPr>
        <p:spPr>
          <a:xfrm>
            <a:off x="6090480" y="6181920"/>
            <a:ext cx="1895400" cy="85320"/>
          </a:xfrm>
          <a:prstGeom prst="rect">
            <a:avLst/>
          </a:prstGeom>
          <a:solidFill>
            <a:srgbClr val="2323dc"/>
          </a:solidFill>
          <a:ln>
            <a:noFill/>
          </a:ln>
        </p:spPr>
        <p:style>
          <a:lnRef idx="0"/>
          <a:fillRef idx="0"/>
          <a:effectRef idx="0"/>
          <a:fontRef idx="minor"/>
        </p:style>
      </p:sp>
      <p:sp>
        <p:nvSpPr>
          <p:cNvPr id="956" name="CustomShape 249"/>
          <p:cNvSpPr/>
          <p:nvPr/>
        </p:nvSpPr>
        <p:spPr>
          <a:xfrm>
            <a:off x="6090480" y="6075360"/>
            <a:ext cx="1895400" cy="85320"/>
          </a:xfrm>
          <a:prstGeom prst="rect">
            <a:avLst/>
          </a:prstGeom>
          <a:solidFill>
            <a:srgbClr val="2323dc"/>
          </a:solidFill>
          <a:ln>
            <a:noFill/>
          </a:ln>
        </p:spPr>
        <p:style>
          <a:lnRef idx="0"/>
          <a:fillRef idx="0"/>
          <a:effectRef idx="0"/>
          <a:fontRef idx="minor"/>
        </p:style>
      </p:sp>
      <p:sp>
        <p:nvSpPr>
          <p:cNvPr id="957" name="CustomShape 250"/>
          <p:cNvSpPr/>
          <p:nvPr/>
        </p:nvSpPr>
        <p:spPr>
          <a:xfrm>
            <a:off x="6090480" y="5969160"/>
            <a:ext cx="1895400" cy="85320"/>
          </a:xfrm>
          <a:prstGeom prst="rect">
            <a:avLst/>
          </a:prstGeom>
          <a:solidFill>
            <a:srgbClr val="2323dc"/>
          </a:solidFill>
          <a:ln>
            <a:noFill/>
          </a:ln>
        </p:spPr>
        <p:style>
          <a:lnRef idx="0"/>
          <a:fillRef idx="0"/>
          <a:effectRef idx="0"/>
          <a:fontRef idx="minor"/>
        </p:style>
      </p:sp>
      <p:sp>
        <p:nvSpPr>
          <p:cNvPr id="958" name="CustomShape 251"/>
          <p:cNvSpPr/>
          <p:nvPr/>
        </p:nvSpPr>
        <p:spPr>
          <a:xfrm>
            <a:off x="6090480" y="5862600"/>
            <a:ext cx="1895400" cy="85320"/>
          </a:xfrm>
          <a:prstGeom prst="rect">
            <a:avLst/>
          </a:prstGeom>
          <a:solidFill>
            <a:srgbClr val="ff8080"/>
          </a:solidFill>
          <a:ln>
            <a:noFill/>
          </a:ln>
        </p:spPr>
        <p:style>
          <a:lnRef idx="0"/>
          <a:fillRef idx="0"/>
          <a:effectRef idx="0"/>
          <a:fontRef idx="minor"/>
        </p:style>
      </p:sp>
      <p:sp>
        <p:nvSpPr>
          <p:cNvPr id="959" name="CustomShape 252"/>
          <p:cNvSpPr/>
          <p:nvPr/>
        </p:nvSpPr>
        <p:spPr>
          <a:xfrm>
            <a:off x="6090480" y="5756040"/>
            <a:ext cx="1895400" cy="84960"/>
          </a:xfrm>
          <a:prstGeom prst="rect">
            <a:avLst/>
          </a:prstGeom>
          <a:solidFill>
            <a:srgbClr val="ff8080"/>
          </a:solidFill>
          <a:ln>
            <a:noFill/>
          </a:ln>
        </p:spPr>
        <p:style>
          <a:lnRef idx="0"/>
          <a:fillRef idx="0"/>
          <a:effectRef idx="0"/>
          <a:fontRef idx="minor"/>
        </p:style>
      </p:sp>
      <p:sp>
        <p:nvSpPr>
          <p:cNvPr id="960" name="CustomShape 253"/>
          <p:cNvSpPr/>
          <p:nvPr/>
        </p:nvSpPr>
        <p:spPr>
          <a:xfrm>
            <a:off x="6090480" y="5649480"/>
            <a:ext cx="1895400" cy="85320"/>
          </a:xfrm>
          <a:prstGeom prst="rect">
            <a:avLst/>
          </a:prstGeom>
          <a:solidFill>
            <a:srgbClr val="ff8080"/>
          </a:solidFill>
          <a:ln>
            <a:noFill/>
          </a:ln>
        </p:spPr>
        <p:style>
          <a:lnRef idx="0"/>
          <a:fillRef idx="0"/>
          <a:effectRef idx="0"/>
          <a:fontRef idx="minor"/>
        </p:style>
      </p:sp>
      <p:sp>
        <p:nvSpPr>
          <p:cNvPr id="961" name="CustomShape 254"/>
          <p:cNvSpPr/>
          <p:nvPr/>
        </p:nvSpPr>
        <p:spPr>
          <a:xfrm>
            <a:off x="8025840" y="6395040"/>
            <a:ext cx="298440" cy="85320"/>
          </a:xfrm>
          <a:prstGeom prst="rect">
            <a:avLst/>
          </a:prstGeom>
          <a:solidFill>
            <a:srgbClr val="aecf00"/>
          </a:solidFill>
          <a:ln>
            <a:noFill/>
          </a:ln>
        </p:spPr>
        <p:style>
          <a:lnRef idx="0"/>
          <a:fillRef idx="0"/>
          <a:effectRef idx="0"/>
          <a:fontRef idx="minor"/>
        </p:style>
      </p:sp>
      <p:sp>
        <p:nvSpPr>
          <p:cNvPr id="962" name="CustomShape 255"/>
          <p:cNvSpPr/>
          <p:nvPr/>
        </p:nvSpPr>
        <p:spPr>
          <a:xfrm>
            <a:off x="8345520" y="6395040"/>
            <a:ext cx="298080" cy="85320"/>
          </a:xfrm>
          <a:prstGeom prst="rect">
            <a:avLst/>
          </a:prstGeom>
          <a:solidFill>
            <a:srgbClr val="aecf00"/>
          </a:solidFill>
          <a:ln>
            <a:noFill/>
          </a:ln>
        </p:spPr>
        <p:style>
          <a:lnRef idx="0"/>
          <a:fillRef idx="0"/>
          <a:effectRef idx="0"/>
          <a:fontRef idx="minor"/>
        </p:style>
      </p:sp>
      <p:sp>
        <p:nvSpPr>
          <p:cNvPr id="963" name="CustomShape 256"/>
          <p:cNvSpPr/>
          <p:nvPr/>
        </p:nvSpPr>
        <p:spPr>
          <a:xfrm>
            <a:off x="8664840" y="6395040"/>
            <a:ext cx="298440" cy="85320"/>
          </a:xfrm>
          <a:prstGeom prst="rect">
            <a:avLst/>
          </a:prstGeom>
          <a:solidFill>
            <a:srgbClr val="aecf00"/>
          </a:solidFill>
          <a:ln>
            <a:noFill/>
          </a:ln>
        </p:spPr>
        <p:style>
          <a:lnRef idx="0"/>
          <a:fillRef idx="0"/>
          <a:effectRef idx="0"/>
          <a:fontRef idx="minor"/>
        </p:style>
      </p:sp>
      <p:sp>
        <p:nvSpPr>
          <p:cNvPr id="964" name="CustomShape 257"/>
          <p:cNvSpPr/>
          <p:nvPr/>
        </p:nvSpPr>
        <p:spPr>
          <a:xfrm>
            <a:off x="8984520" y="6395040"/>
            <a:ext cx="298080" cy="85320"/>
          </a:xfrm>
          <a:prstGeom prst="rect">
            <a:avLst/>
          </a:prstGeom>
          <a:solidFill>
            <a:srgbClr val="aecf00"/>
          </a:solidFill>
          <a:ln>
            <a:noFill/>
          </a:ln>
        </p:spPr>
        <p:style>
          <a:lnRef idx="0"/>
          <a:fillRef idx="0"/>
          <a:effectRef idx="0"/>
          <a:fontRef idx="minor"/>
        </p:style>
      </p:sp>
      <p:sp>
        <p:nvSpPr>
          <p:cNvPr id="965" name="CustomShape 258"/>
          <p:cNvSpPr/>
          <p:nvPr/>
        </p:nvSpPr>
        <p:spPr>
          <a:xfrm>
            <a:off x="9303840" y="6395040"/>
            <a:ext cx="298080" cy="85320"/>
          </a:xfrm>
          <a:prstGeom prst="rect">
            <a:avLst/>
          </a:prstGeom>
          <a:solidFill>
            <a:srgbClr val="aecf00"/>
          </a:solidFill>
          <a:ln>
            <a:noFill/>
          </a:ln>
        </p:spPr>
        <p:style>
          <a:lnRef idx="0"/>
          <a:fillRef idx="0"/>
          <a:effectRef idx="0"/>
          <a:fontRef idx="minor"/>
        </p:style>
      </p:sp>
      <p:sp>
        <p:nvSpPr>
          <p:cNvPr id="966" name="CustomShape 259"/>
          <p:cNvSpPr/>
          <p:nvPr/>
        </p:nvSpPr>
        <p:spPr>
          <a:xfrm>
            <a:off x="9623520" y="6395040"/>
            <a:ext cx="297720" cy="85320"/>
          </a:xfrm>
          <a:prstGeom prst="rect">
            <a:avLst/>
          </a:prstGeom>
          <a:solidFill>
            <a:srgbClr val="aecf00"/>
          </a:solidFill>
          <a:ln>
            <a:noFill/>
          </a:ln>
        </p:spPr>
        <p:style>
          <a:lnRef idx="0"/>
          <a:fillRef idx="0"/>
          <a:effectRef idx="0"/>
          <a:fontRef idx="minor"/>
        </p:style>
      </p:sp>
      <p:sp>
        <p:nvSpPr>
          <p:cNvPr id="967" name="CustomShape 260"/>
          <p:cNvSpPr/>
          <p:nvPr/>
        </p:nvSpPr>
        <p:spPr>
          <a:xfrm>
            <a:off x="8025840" y="6288840"/>
            <a:ext cx="298440" cy="84960"/>
          </a:xfrm>
          <a:prstGeom prst="rect">
            <a:avLst/>
          </a:prstGeom>
          <a:solidFill>
            <a:srgbClr val="aecf00"/>
          </a:solidFill>
          <a:ln>
            <a:noFill/>
          </a:ln>
        </p:spPr>
        <p:style>
          <a:lnRef idx="0"/>
          <a:fillRef idx="0"/>
          <a:effectRef idx="0"/>
          <a:fontRef idx="minor"/>
        </p:style>
      </p:sp>
      <p:sp>
        <p:nvSpPr>
          <p:cNvPr id="968" name="CustomShape 261"/>
          <p:cNvSpPr/>
          <p:nvPr/>
        </p:nvSpPr>
        <p:spPr>
          <a:xfrm>
            <a:off x="8345520" y="6288840"/>
            <a:ext cx="298080" cy="84960"/>
          </a:xfrm>
          <a:prstGeom prst="rect">
            <a:avLst/>
          </a:prstGeom>
          <a:solidFill>
            <a:srgbClr val="aecf00"/>
          </a:solidFill>
          <a:ln>
            <a:noFill/>
          </a:ln>
        </p:spPr>
        <p:style>
          <a:lnRef idx="0"/>
          <a:fillRef idx="0"/>
          <a:effectRef idx="0"/>
          <a:fontRef idx="minor"/>
        </p:style>
      </p:sp>
      <p:sp>
        <p:nvSpPr>
          <p:cNvPr id="969" name="CustomShape 262"/>
          <p:cNvSpPr/>
          <p:nvPr/>
        </p:nvSpPr>
        <p:spPr>
          <a:xfrm>
            <a:off x="8664840" y="6288840"/>
            <a:ext cx="298440" cy="84960"/>
          </a:xfrm>
          <a:prstGeom prst="rect">
            <a:avLst/>
          </a:prstGeom>
          <a:solidFill>
            <a:srgbClr val="aecf00"/>
          </a:solidFill>
          <a:ln>
            <a:noFill/>
          </a:ln>
        </p:spPr>
        <p:style>
          <a:lnRef idx="0"/>
          <a:fillRef idx="0"/>
          <a:effectRef idx="0"/>
          <a:fontRef idx="minor"/>
        </p:style>
      </p:sp>
      <p:sp>
        <p:nvSpPr>
          <p:cNvPr id="970" name="CustomShape 263"/>
          <p:cNvSpPr/>
          <p:nvPr/>
        </p:nvSpPr>
        <p:spPr>
          <a:xfrm>
            <a:off x="8984520" y="6288840"/>
            <a:ext cx="298080" cy="84960"/>
          </a:xfrm>
          <a:prstGeom prst="rect">
            <a:avLst/>
          </a:prstGeom>
          <a:solidFill>
            <a:srgbClr val="aecf00"/>
          </a:solidFill>
          <a:ln>
            <a:noFill/>
          </a:ln>
        </p:spPr>
        <p:style>
          <a:lnRef idx="0"/>
          <a:fillRef idx="0"/>
          <a:effectRef idx="0"/>
          <a:fontRef idx="minor"/>
        </p:style>
      </p:sp>
      <p:sp>
        <p:nvSpPr>
          <p:cNvPr id="971" name="CustomShape 264"/>
          <p:cNvSpPr/>
          <p:nvPr/>
        </p:nvSpPr>
        <p:spPr>
          <a:xfrm>
            <a:off x="9303840" y="6288840"/>
            <a:ext cx="298080" cy="84960"/>
          </a:xfrm>
          <a:prstGeom prst="rect">
            <a:avLst/>
          </a:prstGeom>
          <a:solidFill>
            <a:srgbClr val="aecf00"/>
          </a:solidFill>
          <a:ln>
            <a:noFill/>
          </a:ln>
        </p:spPr>
        <p:style>
          <a:lnRef idx="0"/>
          <a:fillRef idx="0"/>
          <a:effectRef idx="0"/>
          <a:fontRef idx="minor"/>
        </p:style>
      </p:sp>
      <p:sp>
        <p:nvSpPr>
          <p:cNvPr id="972" name="CustomShape 265"/>
          <p:cNvSpPr/>
          <p:nvPr/>
        </p:nvSpPr>
        <p:spPr>
          <a:xfrm>
            <a:off x="9623520" y="6288840"/>
            <a:ext cx="297720" cy="84960"/>
          </a:xfrm>
          <a:prstGeom prst="rect">
            <a:avLst/>
          </a:prstGeom>
          <a:solidFill>
            <a:srgbClr val="aecf00"/>
          </a:solidFill>
          <a:ln>
            <a:noFill/>
          </a:ln>
        </p:spPr>
        <p:style>
          <a:lnRef idx="0"/>
          <a:fillRef idx="0"/>
          <a:effectRef idx="0"/>
          <a:fontRef idx="minor"/>
        </p:style>
      </p:sp>
      <p:sp>
        <p:nvSpPr>
          <p:cNvPr id="973" name="CustomShape 266"/>
          <p:cNvSpPr/>
          <p:nvPr/>
        </p:nvSpPr>
        <p:spPr>
          <a:xfrm>
            <a:off x="8025840" y="6181560"/>
            <a:ext cx="1895400" cy="85320"/>
          </a:xfrm>
          <a:prstGeom prst="rect">
            <a:avLst/>
          </a:prstGeom>
          <a:solidFill>
            <a:srgbClr val="ff8080"/>
          </a:solidFill>
          <a:ln>
            <a:noFill/>
          </a:ln>
        </p:spPr>
        <p:style>
          <a:lnRef idx="0"/>
          <a:fillRef idx="0"/>
          <a:effectRef idx="0"/>
          <a:fontRef idx="minor"/>
        </p:style>
      </p:sp>
      <p:sp>
        <p:nvSpPr>
          <p:cNvPr id="974" name="CustomShape 267"/>
          <p:cNvSpPr/>
          <p:nvPr/>
        </p:nvSpPr>
        <p:spPr>
          <a:xfrm>
            <a:off x="8025840" y="6075000"/>
            <a:ext cx="1895400" cy="85320"/>
          </a:xfrm>
          <a:prstGeom prst="rect">
            <a:avLst/>
          </a:prstGeom>
          <a:solidFill>
            <a:srgbClr val="ff8080"/>
          </a:solidFill>
          <a:ln>
            <a:noFill/>
          </a:ln>
        </p:spPr>
        <p:style>
          <a:lnRef idx="0"/>
          <a:fillRef idx="0"/>
          <a:effectRef idx="0"/>
          <a:fontRef idx="minor"/>
        </p:style>
      </p:sp>
      <p:sp>
        <p:nvSpPr>
          <p:cNvPr id="975" name="CustomShape 268"/>
          <p:cNvSpPr/>
          <p:nvPr/>
        </p:nvSpPr>
        <p:spPr>
          <a:xfrm>
            <a:off x="8025840" y="5968800"/>
            <a:ext cx="1895400" cy="85320"/>
          </a:xfrm>
          <a:prstGeom prst="rect">
            <a:avLst/>
          </a:prstGeom>
          <a:solidFill>
            <a:srgbClr val="ff8080"/>
          </a:solidFill>
          <a:ln>
            <a:noFill/>
          </a:ln>
        </p:spPr>
        <p:style>
          <a:lnRef idx="0"/>
          <a:fillRef idx="0"/>
          <a:effectRef idx="0"/>
          <a:fontRef idx="minor"/>
        </p:style>
      </p:sp>
      <p:sp>
        <p:nvSpPr>
          <p:cNvPr id="976" name="CustomShape 269"/>
          <p:cNvSpPr/>
          <p:nvPr/>
        </p:nvSpPr>
        <p:spPr>
          <a:xfrm>
            <a:off x="8025840" y="5862240"/>
            <a:ext cx="1895400" cy="85320"/>
          </a:xfrm>
          <a:prstGeom prst="rect">
            <a:avLst/>
          </a:prstGeom>
          <a:solidFill>
            <a:srgbClr val="ff8080"/>
          </a:solidFill>
          <a:ln>
            <a:noFill/>
          </a:ln>
        </p:spPr>
        <p:style>
          <a:lnRef idx="0"/>
          <a:fillRef idx="0"/>
          <a:effectRef idx="0"/>
          <a:fontRef idx="minor"/>
        </p:style>
      </p:sp>
      <p:sp>
        <p:nvSpPr>
          <p:cNvPr id="977" name="CustomShape 270"/>
          <p:cNvSpPr/>
          <p:nvPr/>
        </p:nvSpPr>
        <p:spPr>
          <a:xfrm>
            <a:off x="8025840" y="5755680"/>
            <a:ext cx="1895400" cy="84960"/>
          </a:xfrm>
          <a:prstGeom prst="rect">
            <a:avLst/>
          </a:prstGeom>
          <a:solidFill>
            <a:srgbClr val="ff8080"/>
          </a:solidFill>
          <a:ln>
            <a:noFill/>
          </a:ln>
        </p:spPr>
        <p:style>
          <a:lnRef idx="0"/>
          <a:fillRef idx="0"/>
          <a:effectRef idx="0"/>
          <a:fontRef idx="minor"/>
        </p:style>
      </p:sp>
      <p:sp>
        <p:nvSpPr>
          <p:cNvPr id="978" name="CustomShape 271"/>
          <p:cNvSpPr/>
          <p:nvPr/>
        </p:nvSpPr>
        <p:spPr>
          <a:xfrm>
            <a:off x="8025840" y="5649120"/>
            <a:ext cx="1895400" cy="85320"/>
          </a:xfrm>
          <a:prstGeom prst="rect">
            <a:avLst/>
          </a:prstGeom>
          <a:solidFill>
            <a:srgbClr val="ff8080"/>
          </a:solidFill>
          <a:ln>
            <a:noFill/>
          </a:ln>
        </p:spPr>
        <p:style>
          <a:lnRef idx="0"/>
          <a:fillRef idx="0"/>
          <a:effectRef idx="0"/>
          <a:fontRef idx="minor"/>
        </p:style>
      </p:sp>
      <p:sp>
        <p:nvSpPr>
          <p:cNvPr id="979" name="Line 272"/>
          <p:cNvSpPr/>
          <p:nvPr/>
        </p:nvSpPr>
        <p:spPr>
          <a:xfrm>
            <a:off x="827640" y="3492720"/>
            <a:ext cx="0" cy="144000"/>
          </a:xfrm>
          <a:prstGeom prst="line">
            <a:avLst/>
          </a:prstGeom>
          <a:ln>
            <a:solidFill>
              <a:srgbClr val="000000"/>
            </a:solidFill>
          </a:ln>
        </p:spPr>
        <p:style>
          <a:lnRef idx="0"/>
          <a:fillRef idx="0"/>
          <a:effectRef idx="0"/>
          <a:fontRef idx="minor"/>
        </p:style>
      </p:sp>
      <p:sp>
        <p:nvSpPr>
          <p:cNvPr id="980" name="Line 273"/>
          <p:cNvSpPr/>
          <p:nvPr/>
        </p:nvSpPr>
        <p:spPr>
          <a:xfrm>
            <a:off x="863640" y="3492720"/>
            <a:ext cx="0" cy="144000"/>
          </a:xfrm>
          <a:prstGeom prst="line">
            <a:avLst/>
          </a:prstGeom>
          <a:ln>
            <a:solidFill>
              <a:srgbClr val="000000"/>
            </a:solidFill>
          </a:ln>
        </p:spPr>
        <p:style>
          <a:lnRef idx="0"/>
          <a:fillRef idx="0"/>
          <a:effectRef idx="0"/>
          <a:fontRef idx="minor"/>
        </p:style>
      </p:sp>
      <p:sp>
        <p:nvSpPr>
          <p:cNvPr id="981" name="TextShape 274"/>
          <p:cNvSpPr txBox="1"/>
          <p:nvPr/>
        </p:nvSpPr>
        <p:spPr>
          <a:xfrm>
            <a:off x="359640" y="3678120"/>
            <a:ext cx="2447280" cy="3546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e</a:t>
            </a:r>
            <a:r>
              <a:rPr lang="en-GB" sz="1800" spc="-1" strike="noStrike" baseline="101000">
                <a:solidFill>
                  <a:srgbClr val="000000"/>
                </a:solidFill>
                <a:uFill>
                  <a:solidFill>
                    <a:srgbClr val="ffffff"/>
                  </a:solidFill>
                </a:uFill>
                <a:latin typeface="Times New Roman"/>
              </a:rPr>
              <a:t>+</a:t>
            </a:r>
            <a:r>
              <a:rPr lang="en-GB" sz="1800" spc="-1" strike="noStrike">
                <a:solidFill>
                  <a:srgbClr val="000000"/>
                </a:solidFill>
                <a:uFill>
                  <a:solidFill>
                    <a:srgbClr val="ffffff"/>
                  </a:solidFill>
                </a:uFill>
                <a:latin typeface="Times New Roman"/>
              </a:rPr>
              <a:t> (signal) topology</a:t>
            </a:r>
            <a:endParaRPr lang="en-GB" sz="1800" spc="-1" strike="noStrike">
              <a:solidFill>
                <a:srgbClr val="000000"/>
              </a:solidFill>
              <a:uFill>
                <a:solidFill>
                  <a:srgbClr val="ffffff"/>
                </a:solidFill>
              </a:uFill>
              <a:latin typeface="Times New Roman"/>
            </a:endParaRPr>
          </a:p>
        </p:txBody>
      </p:sp>
      <p:sp>
        <p:nvSpPr>
          <p:cNvPr id="982" name="TextShape 275"/>
          <p:cNvSpPr txBox="1"/>
          <p:nvPr/>
        </p:nvSpPr>
        <p:spPr>
          <a:xfrm>
            <a:off x="431640" y="5156280"/>
            <a:ext cx="287892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0</a:t>
            </a:r>
            <a:r>
              <a:rPr lang="en-GB" sz="1800" spc="-1" strike="noStrike">
                <a:solidFill>
                  <a:srgbClr val="000000"/>
                </a:solidFill>
                <a:uFill>
                  <a:solidFill>
                    <a:srgbClr val="ffffff"/>
                  </a:solidFill>
                </a:uFill>
                <a:latin typeface="Times New Roman"/>
              </a:rPr>
              <a:t> (background) topology</a:t>
            </a:r>
            <a:endParaRPr lang="en-GB" sz="1800" spc="-1" strike="noStrike">
              <a:solidFill>
                <a:srgbClr val="000000"/>
              </a:solidFill>
              <a:uFill>
                <a:solidFill>
                  <a:srgbClr val="ffffff"/>
                </a:solidFill>
              </a:uFill>
              <a:latin typeface="Times New Roman"/>
            </a:endParaRPr>
          </a:p>
        </p:txBody>
      </p:sp>
      <p:sp>
        <p:nvSpPr>
          <p:cNvPr id="983" name="TextShape 276"/>
          <p:cNvSpPr txBox="1"/>
          <p:nvPr/>
        </p:nvSpPr>
        <p:spPr>
          <a:xfrm>
            <a:off x="503640" y="6553800"/>
            <a:ext cx="287892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a:t>
            </a:r>
            <a:r>
              <a:rPr lang="en-GB" sz="1800" spc="-1" strike="noStrike">
                <a:solidFill>
                  <a:srgbClr val="000000"/>
                </a:solidFill>
                <a:uFill>
                  <a:solidFill>
                    <a:srgbClr val="ffffff"/>
                  </a:solidFill>
                </a:uFill>
                <a:latin typeface="Times New Roman"/>
              </a:rPr>
              <a:t> (background) topology</a:t>
            </a:r>
            <a:endParaRPr lang="en-GB" sz="1800" spc="-1" strike="noStrike">
              <a:solidFill>
                <a:srgbClr val="000000"/>
              </a:solidFill>
              <a:uFill>
                <a:solidFill>
                  <a:srgbClr val="ffffff"/>
                </a:solidFill>
              </a:uFill>
              <a:latin typeface="Times New Roman"/>
            </a:endParaRPr>
          </a:p>
        </p:txBody>
      </p:sp>
      <p:sp>
        <p:nvSpPr>
          <p:cNvPr id="984" name="TextShape 277"/>
          <p:cNvSpPr txBox="1"/>
          <p:nvPr/>
        </p:nvSpPr>
        <p:spPr>
          <a:xfrm>
            <a:off x="409320" y="227520"/>
            <a:ext cx="8947440" cy="564480"/>
          </a:xfrm>
          <a:prstGeom prst="rect">
            <a:avLst/>
          </a:prstGeom>
          <a:noFill/>
          <a:ln>
            <a:noFill/>
          </a:ln>
        </p:spPr>
        <p:txBody>
          <a:bodyPr lIns="0" rIns="0" tIns="0" bIns="0" anchor="ctr"/>
          <a:p>
            <a:pPr algn="ctr"/>
            <a:r>
              <a:rPr b="1" lang="en-GB" sz="4000" spc="-1" strike="noStrike">
                <a:solidFill>
                  <a:srgbClr val="000000"/>
                </a:solidFill>
                <a:uFill>
                  <a:solidFill>
                    <a:srgbClr val="ffffff"/>
                  </a:solidFill>
                </a:uFill>
                <a:latin typeface="Times New Roman"/>
              </a:rPr>
              <a:t>e</a:t>
            </a:r>
            <a:r>
              <a:rPr b="1" lang="en-GB" sz="4000" spc="-1" strike="noStrike" baseline="33000">
                <a:solidFill>
                  <a:srgbClr val="000000"/>
                </a:solidFill>
                <a:uFill>
                  <a:solidFill>
                    <a:srgbClr val="ffffff"/>
                  </a:solidFill>
                </a:uFill>
                <a:latin typeface="Times New Roman"/>
              </a:rPr>
              <a:t>+</a:t>
            </a:r>
            <a:r>
              <a:rPr b="1" lang="en-GB" sz="4000" spc="-1" strike="noStrike">
                <a:solidFill>
                  <a:srgbClr val="000000"/>
                </a:solidFill>
                <a:uFill>
                  <a:solidFill>
                    <a:srgbClr val="ffffff"/>
                  </a:solidFill>
                </a:uFill>
                <a:latin typeface="Times New Roman"/>
              </a:rPr>
              <a:t> tagger: background rejection</a:t>
            </a:r>
            <a:endParaRPr b="1" lang="en-GB" sz="4400" spc="-1" strike="noStrike">
              <a:solidFill>
                <a:srgbClr val="000000"/>
              </a:solidFill>
              <a:uFill>
                <a:solidFill>
                  <a:srgbClr val="ffffff"/>
                </a:solidFill>
              </a:uFill>
              <a:latin typeface="Times New Roman"/>
            </a:endParaRPr>
          </a:p>
        </p:txBody>
      </p:sp>
      <p:sp>
        <p:nvSpPr>
          <p:cNvPr id="985" name="Line 278"/>
          <p:cNvSpPr/>
          <p:nvPr/>
        </p:nvSpPr>
        <p:spPr>
          <a:xfrm flipV="1">
            <a:off x="143640" y="6553800"/>
            <a:ext cx="647640" cy="72000"/>
          </a:xfrm>
          <a:prstGeom prst="line">
            <a:avLst/>
          </a:prstGeom>
          <a:ln>
            <a:solidFill>
              <a:srgbClr val="000000"/>
            </a:solidFill>
            <a:tailEnd len="med" type="triangle" w="med"/>
          </a:ln>
        </p:spPr>
        <p:style>
          <a:lnRef idx="0"/>
          <a:fillRef idx="0"/>
          <a:effectRef idx="0"/>
          <a:fontRef idx="minor"/>
        </p:style>
      </p:sp>
      <p:sp>
        <p:nvSpPr>
          <p:cNvPr id="986" name="Line 279"/>
          <p:cNvSpPr/>
          <p:nvPr/>
        </p:nvSpPr>
        <p:spPr>
          <a:xfrm flipV="1">
            <a:off x="143640" y="5131800"/>
            <a:ext cx="647640" cy="72000"/>
          </a:xfrm>
          <a:prstGeom prst="line">
            <a:avLst/>
          </a:prstGeom>
          <a:ln>
            <a:solidFill>
              <a:srgbClr val="000000"/>
            </a:solidFill>
            <a:tailEnd len="med" type="triangle" w="med"/>
          </a:ln>
        </p:spPr>
        <p:style>
          <a:lnRef idx="0"/>
          <a:fillRef idx="0"/>
          <a:effectRef idx="0"/>
          <a:fontRef idx="minor"/>
        </p:style>
      </p:sp>
      <p:sp>
        <p:nvSpPr>
          <p:cNvPr id="987" name="Line 280"/>
          <p:cNvSpPr/>
          <p:nvPr/>
        </p:nvSpPr>
        <p:spPr>
          <a:xfrm flipV="1">
            <a:off x="143640" y="3583080"/>
            <a:ext cx="647640" cy="72000"/>
          </a:xfrm>
          <a:prstGeom prst="line">
            <a:avLst/>
          </a:prstGeom>
          <a:ln>
            <a:solidFill>
              <a:srgbClr val="000000"/>
            </a:solidFill>
            <a:tailEnd len="med" type="triangle" w="med"/>
          </a:ln>
        </p:spPr>
        <p:style>
          <a:lnRef idx="0"/>
          <a:fillRef idx="0"/>
          <a:effectRef idx="0"/>
          <a:fontRef idx="minor"/>
        </p:style>
      </p:sp>
      <p:sp>
        <p:nvSpPr>
          <p:cNvPr id="988" name="TextShape 281"/>
          <p:cNvSpPr txBox="1"/>
          <p:nvPr/>
        </p:nvSpPr>
        <p:spPr>
          <a:xfrm>
            <a:off x="5690160" y="1470600"/>
            <a:ext cx="1799280" cy="401400"/>
          </a:xfrm>
          <a:prstGeom prst="rect">
            <a:avLst/>
          </a:prstGeom>
          <a:noFill/>
          <a:ln>
            <a:noFill/>
          </a:ln>
        </p:spPr>
        <p:txBody>
          <a:bodyPr lIns="90000" rIns="90000" tIns="45000" bIns="45000"/>
          <a:p>
            <a:r>
              <a:rPr lang="en-GB" sz="2200" spc="-1" strike="noStrike">
                <a:solidFill>
                  <a:srgbClr val="0000ff"/>
                </a:solidFill>
                <a:uFill>
                  <a:solidFill>
                    <a:srgbClr val="ffffff"/>
                  </a:solidFill>
                </a:uFill>
                <a:latin typeface="Times New Roman"/>
              </a:rPr>
              <a:t>Hit modules</a:t>
            </a:r>
            <a:endParaRPr lang="en-GB" sz="1800" spc="-1" strike="noStrike">
              <a:solidFill>
                <a:srgbClr val="000000"/>
              </a:solidFill>
              <a:uFill>
                <a:solidFill>
                  <a:srgbClr val="ffffff"/>
                </a:solidFill>
              </a:uFill>
              <a:latin typeface="Times New Roman"/>
            </a:endParaRPr>
          </a:p>
        </p:txBody>
      </p:sp>
      <p:sp>
        <p:nvSpPr>
          <p:cNvPr id="989" name="TextShape 282"/>
          <p:cNvSpPr txBox="1"/>
          <p:nvPr/>
        </p:nvSpPr>
        <p:spPr>
          <a:xfrm>
            <a:off x="360000" y="1224000"/>
            <a:ext cx="6912000" cy="1224000"/>
          </a:xfrm>
          <a:prstGeom prst="rect">
            <a:avLst/>
          </a:prstGeom>
          <a:noFill/>
          <a:ln>
            <a:noFill/>
          </a:ln>
        </p:spPr>
        <p:txBody>
          <a:bodyPr lIns="90000" rIns="90000" tIns="45000" bIns="45000"/>
          <a:p>
            <a:pPr>
              <a:lnSpc>
                <a:spcPct val="100000"/>
              </a:lnSpc>
            </a:pPr>
            <a:r>
              <a:rPr b="1" lang="en-GB" sz="2600" spc="-1" strike="noStrike">
                <a:solidFill>
                  <a:srgbClr val="000000"/>
                </a:solidFill>
                <a:uFill>
                  <a:solidFill>
                    <a:srgbClr val="ffffff"/>
                  </a:solidFill>
                </a:uFill>
                <a:latin typeface="Times New Roman"/>
                <a:ea typeface="DejaVu Sans"/>
              </a:rPr>
              <a:t>Key point:</a:t>
            </a:r>
            <a:r>
              <a:rPr lang="en-GB" sz="2600" spc="-1" strike="noStrike">
                <a:solidFill>
                  <a:srgbClr val="000000"/>
                </a:solidFill>
                <a:uFill>
                  <a:solidFill>
                    <a:srgbClr val="ffffff"/>
                  </a:solidFill>
                </a:uFill>
                <a:latin typeface="Times New Roman"/>
                <a:ea typeface="DejaVu Sans"/>
              </a:rPr>
              <a:t> </a:t>
            </a:r>
            <a:endParaRPr lang="en-GB" sz="1800" spc="-1" strike="noStrike">
              <a:solidFill>
                <a:srgbClr val="000000"/>
              </a:solidFill>
              <a:uFill>
                <a:solidFill>
                  <a:srgbClr val="ffffff"/>
                </a:solidFill>
              </a:uFill>
              <a:latin typeface="Times New Roman"/>
            </a:endParaRPr>
          </a:p>
          <a:p>
            <a:pPr marL="216000" indent="-216000">
              <a:lnSpc>
                <a:spcPct val="100000"/>
              </a:lnSpc>
              <a:buClr>
                <a:srgbClr val="000000"/>
              </a:buClr>
              <a:buSzPct val="45000"/>
              <a:buFont typeface="Wingdings" charset="2"/>
              <a:buChar char=""/>
            </a:pPr>
            <a:r>
              <a:rPr lang="en-GB" sz="2600" spc="-1" strike="noStrike">
                <a:solidFill>
                  <a:srgbClr val="000000"/>
                </a:solidFill>
                <a:uFill>
                  <a:solidFill>
                    <a:srgbClr val="ffffff"/>
                  </a:solidFill>
                </a:uFill>
                <a:latin typeface="Times New Roman"/>
                <a:ea typeface="DejaVu Sans"/>
              </a:rPr>
              <a:t>longitudinal sampling</a:t>
            </a:r>
            <a:endParaRPr lang="en-GB" sz="1800" spc="-1" strike="noStrike">
              <a:solidFill>
                <a:srgbClr val="000000"/>
              </a:solidFill>
              <a:uFill>
                <a:solidFill>
                  <a:srgbClr val="ffffff"/>
                </a:solidFill>
              </a:uFill>
              <a:latin typeface="Times New Roman"/>
            </a:endParaRPr>
          </a:p>
          <a:p>
            <a:pPr marL="216000" indent="-216000">
              <a:lnSpc>
                <a:spcPct val="100000"/>
              </a:lnSpc>
              <a:buClr>
                <a:srgbClr val="000000"/>
              </a:buClr>
              <a:buSzPct val="45000"/>
              <a:buFont typeface="Wingdings" charset="2"/>
              <a:buChar char=""/>
            </a:pPr>
            <a:r>
              <a:rPr lang="en-GB" sz="2600" spc="-1" strike="noStrike">
                <a:solidFill>
                  <a:srgbClr val="000000"/>
                </a:solidFill>
                <a:uFill>
                  <a:solidFill>
                    <a:srgbClr val="ffffff"/>
                  </a:solidFill>
                </a:uFill>
                <a:latin typeface="Times New Roman"/>
                <a:ea typeface="DejaVu Sans"/>
              </a:rPr>
              <a:t>perfect homogeneity → integrated light-readout</a:t>
            </a:r>
            <a:endParaRPr lang="en-GB" sz="1800" spc="-1" strike="noStrike">
              <a:solidFill>
                <a:srgbClr val="000000"/>
              </a:solidFill>
              <a:uFill>
                <a:solidFill>
                  <a:srgbClr val="ffffff"/>
                </a:solidFill>
              </a:uFill>
              <a:latin typeface="Times New Roman"/>
            </a:endParaRPr>
          </a:p>
        </p:txBody>
      </p:sp>
    </p:spTree>
  </p:cSld>
  <p:transition>
    <p:comb dir="horz"/>
  </p:transition>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8" name="TextShape 1"/>
          <p:cNvSpPr txBox="1"/>
          <p:nvPr/>
        </p:nvSpPr>
        <p:spPr>
          <a:xfrm>
            <a:off x="0" y="0"/>
            <a:ext cx="9069120" cy="882000"/>
          </a:xfrm>
          <a:prstGeom prst="rect">
            <a:avLst/>
          </a:prstGeom>
          <a:noFill/>
          <a:ln>
            <a:noFill/>
          </a:ln>
        </p:spPr>
        <p:txBody>
          <a:bodyPr lIns="90000" rIns="90000" tIns="45000" bIns="45000"/>
          <a:p>
            <a:pPr algn="ctr">
              <a:lnSpc>
                <a:spcPct val="100000"/>
              </a:lnSpc>
            </a:pPr>
            <a:r>
              <a:rPr b="1" lang="en-GB" sz="4000" spc="-1" strike="noStrike">
                <a:solidFill>
                  <a:srgbClr val="000000"/>
                </a:solidFill>
                <a:uFill>
                  <a:solidFill>
                    <a:srgbClr val="ffffff"/>
                  </a:solidFill>
                </a:uFill>
                <a:latin typeface="Times New Roman"/>
              </a:rPr>
              <a:t>Towards the first tagged </a:t>
            </a:r>
            <a:r>
              <a:rPr b="1" lang="en-GB" sz="4000" spc="-1" strike="noStrike">
                <a:solidFill>
                  <a:srgbClr val="000000"/>
                </a:solidFill>
                <a:uFill>
                  <a:solidFill>
                    <a:srgbClr val="ffffff"/>
                  </a:solidFill>
                </a:uFill>
                <a:latin typeface="Standard Symbols L"/>
              </a:rPr>
              <a:t>n</a:t>
            </a:r>
            <a:r>
              <a:rPr b="1" lang="en-GB" sz="4000" spc="-1" strike="noStrike" baseline="-101000">
                <a:solidFill>
                  <a:srgbClr val="000000"/>
                </a:solidFill>
                <a:uFill>
                  <a:solidFill>
                    <a:srgbClr val="ffffff"/>
                  </a:solidFill>
                </a:uFill>
                <a:latin typeface="Times New Roman"/>
              </a:rPr>
              <a:t>e</a:t>
            </a:r>
            <a:r>
              <a:rPr b="1" lang="en-GB" sz="4000" spc="-1" strike="noStrike">
                <a:solidFill>
                  <a:srgbClr val="000000"/>
                </a:solidFill>
                <a:uFill>
                  <a:solidFill>
                    <a:srgbClr val="ffffff"/>
                  </a:solidFill>
                </a:uFill>
                <a:latin typeface="Times New Roman"/>
              </a:rPr>
              <a:t> beam</a:t>
            </a:r>
            <a:endParaRPr lang="en-GB" sz="1800" spc="-1" strike="noStrike">
              <a:solidFill>
                <a:srgbClr val="000000"/>
              </a:solidFill>
              <a:uFill>
                <a:solidFill>
                  <a:srgbClr val="ffffff"/>
                </a:solidFill>
              </a:uFill>
              <a:latin typeface="Times New Roman"/>
            </a:endParaRPr>
          </a:p>
        </p:txBody>
      </p:sp>
      <p:sp>
        <p:nvSpPr>
          <p:cNvPr id="259" name="CustomShape 2"/>
          <p:cNvSpPr/>
          <p:nvPr/>
        </p:nvSpPr>
        <p:spPr>
          <a:xfrm>
            <a:off x="23400" y="1836000"/>
            <a:ext cx="10054080" cy="1980000"/>
          </a:xfrm>
          <a:prstGeom prst="rect">
            <a:avLst/>
          </a:prstGeom>
          <a:solidFill>
            <a:srgbClr val="ffffcc"/>
          </a:solidFill>
          <a:ln>
            <a:noFill/>
          </a:ln>
        </p:spPr>
        <p:style>
          <a:lnRef idx="0"/>
          <a:fillRef idx="0"/>
          <a:effectRef idx="0"/>
          <a:fontRef idx="minor"/>
        </p:style>
      </p:sp>
      <p:pic>
        <p:nvPicPr>
          <p:cNvPr id="260" name="" descr=""/>
          <p:cNvPicPr/>
          <p:nvPr/>
        </p:nvPicPr>
        <p:blipFill>
          <a:blip r:embed="rId1"/>
          <a:stretch/>
        </p:blipFill>
        <p:spPr>
          <a:xfrm>
            <a:off x="257040" y="2273400"/>
            <a:ext cx="9900360" cy="1330200"/>
          </a:xfrm>
          <a:prstGeom prst="rect">
            <a:avLst/>
          </a:prstGeom>
          <a:ln>
            <a:noFill/>
          </a:ln>
        </p:spPr>
      </p:pic>
      <p:sp>
        <p:nvSpPr>
          <p:cNvPr id="261" name="CustomShape 3"/>
          <p:cNvSpPr/>
          <p:nvPr/>
        </p:nvSpPr>
        <p:spPr>
          <a:xfrm rot="600">
            <a:off x="5370840" y="2020320"/>
            <a:ext cx="1798920" cy="538560"/>
          </a:xfrm>
          <a:prstGeom prst="rect">
            <a:avLst/>
          </a:prstGeom>
          <a:noFill/>
          <a:ln>
            <a:noFill/>
          </a:ln>
        </p:spPr>
        <p:style>
          <a:lnRef idx="0"/>
          <a:fillRef idx="0"/>
          <a:effectRef idx="0"/>
          <a:fontRef idx="minor"/>
        </p:style>
        <p:txBody>
          <a:bodyPr lIns="90000" rIns="90000" tIns="45000" bIns="45000"/>
          <a:p>
            <a:r>
              <a:rPr b="1" lang="en-GB" sz="2400" spc="-1" strike="noStrike">
                <a:solidFill>
                  <a:srgbClr val="800000"/>
                </a:solidFill>
                <a:uFill>
                  <a:solidFill>
                    <a:srgbClr val="ffffff"/>
                  </a:solidFill>
                </a:uFill>
                <a:latin typeface="Times New Roman"/>
              </a:rPr>
              <a:t>e</a:t>
            </a:r>
            <a:r>
              <a:rPr b="1" lang="en-GB" sz="2400" spc="-1" strike="noStrike" baseline="101000">
                <a:solidFill>
                  <a:srgbClr val="800000"/>
                </a:solidFill>
                <a:uFill>
                  <a:solidFill>
                    <a:srgbClr val="ffffff"/>
                  </a:solidFill>
                </a:uFill>
                <a:latin typeface="Times New Roman"/>
              </a:rPr>
              <a:t>+</a:t>
            </a:r>
            <a:r>
              <a:rPr b="1" lang="en-GB" sz="2400" spc="-1" strike="noStrike">
                <a:solidFill>
                  <a:srgbClr val="800000"/>
                </a:solidFill>
                <a:uFill>
                  <a:solidFill>
                    <a:srgbClr val="ffffff"/>
                  </a:solidFill>
                </a:uFill>
                <a:latin typeface="Times New Roman"/>
              </a:rPr>
              <a:t> tagger</a:t>
            </a:r>
            <a:endParaRPr lang="en-GB" sz="1800" spc="-1" strike="noStrike">
              <a:solidFill>
                <a:srgbClr val="000000"/>
              </a:solidFill>
              <a:uFill>
                <a:solidFill>
                  <a:srgbClr val="ffffff"/>
                </a:solidFill>
              </a:uFill>
              <a:latin typeface="Times New Roman"/>
            </a:endParaRPr>
          </a:p>
        </p:txBody>
      </p:sp>
      <p:sp>
        <p:nvSpPr>
          <p:cNvPr id="262" name="CustomShape 4"/>
          <p:cNvSpPr/>
          <p:nvPr/>
        </p:nvSpPr>
        <p:spPr>
          <a:xfrm>
            <a:off x="1275840" y="2021400"/>
            <a:ext cx="2759040" cy="429840"/>
          </a:xfrm>
          <a:prstGeom prst="rect">
            <a:avLst/>
          </a:prstGeom>
          <a:noFill/>
          <a:ln>
            <a:noFill/>
          </a:ln>
        </p:spPr>
        <p:style>
          <a:lnRef idx="0"/>
          <a:fillRef idx="0"/>
          <a:effectRef idx="0"/>
          <a:fontRef idx="minor"/>
        </p:style>
        <p:txBody>
          <a:bodyPr lIns="90000" rIns="90000" tIns="45000" bIns="45000"/>
          <a:p>
            <a:r>
              <a:rPr b="1" lang="en-GB" sz="2400" spc="-1" strike="noStrike">
                <a:solidFill>
                  <a:srgbClr val="800000"/>
                </a:solidFill>
                <a:uFill>
                  <a:solidFill>
                    <a:srgbClr val="ffffff"/>
                  </a:solidFill>
                </a:uFill>
                <a:latin typeface="Times New Roman"/>
              </a:rPr>
              <a:t>Hadron beam-line</a:t>
            </a:r>
            <a:endParaRPr lang="en-GB" sz="1800" spc="-1" strike="noStrike">
              <a:solidFill>
                <a:srgbClr val="000000"/>
              </a:solidFill>
              <a:uFill>
                <a:solidFill>
                  <a:srgbClr val="ffffff"/>
                </a:solidFill>
              </a:uFill>
              <a:latin typeface="Times New Roman"/>
            </a:endParaRPr>
          </a:p>
        </p:txBody>
      </p:sp>
      <p:sp>
        <p:nvSpPr>
          <p:cNvPr id="263" name="CustomShape 5"/>
          <p:cNvSpPr/>
          <p:nvPr/>
        </p:nvSpPr>
        <p:spPr>
          <a:xfrm>
            <a:off x="7934040" y="1879560"/>
            <a:ext cx="2286720" cy="401040"/>
          </a:xfrm>
          <a:prstGeom prst="rect">
            <a:avLst/>
          </a:prstGeom>
          <a:noFill/>
          <a:ln>
            <a:noFill/>
          </a:ln>
        </p:spPr>
        <p:style>
          <a:lnRef idx="0"/>
          <a:fillRef idx="0"/>
          <a:effectRef idx="0"/>
          <a:fontRef idx="minor"/>
        </p:style>
        <p:txBody>
          <a:bodyPr lIns="90000" rIns="90000" tIns="45000" bIns="45000"/>
          <a:p>
            <a:r>
              <a:rPr lang="en-GB" sz="2200" spc="-1" strike="noStrike">
                <a:solidFill>
                  <a:srgbClr val="cc6633"/>
                </a:solidFill>
                <a:uFill>
                  <a:solidFill>
                    <a:srgbClr val="ffffff"/>
                  </a:solidFill>
                </a:uFill>
                <a:latin typeface="Times New Roman"/>
              </a:rPr>
              <a:t>Neutrino detector</a:t>
            </a:r>
            <a:endParaRPr lang="en-GB" sz="1800" spc="-1" strike="noStrike">
              <a:solidFill>
                <a:srgbClr val="000000"/>
              </a:solidFill>
              <a:uFill>
                <a:solidFill>
                  <a:srgbClr val="ffffff"/>
                </a:solidFill>
              </a:uFill>
              <a:latin typeface="Times New Roman"/>
            </a:endParaRPr>
          </a:p>
        </p:txBody>
      </p:sp>
      <p:sp>
        <p:nvSpPr>
          <p:cNvPr id="264" name="CustomShape 6"/>
          <p:cNvSpPr/>
          <p:nvPr/>
        </p:nvSpPr>
        <p:spPr>
          <a:xfrm>
            <a:off x="2024640" y="2923560"/>
            <a:ext cx="575280" cy="388800"/>
          </a:xfrm>
          <a:prstGeom prst="rect">
            <a:avLst/>
          </a:prstGeom>
          <a:noFill/>
          <a:ln>
            <a:noFill/>
          </a:ln>
        </p:spPr>
        <p:style>
          <a:lnRef idx="0"/>
          <a:fillRef idx="0"/>
          <a:effectRef idx="0"/>
          <a:fontRef idx="minor"/>
        </p:style>
        <p:txBody>
          <a:bodyPr lIns="90000" rIns="90000" tIns="45000" bIns="45000"/>
          <a:p>
            <a:r>
              <a:rPr lang="en-GB" sz="1800" spc="-1" strike="noStrike">
                <a:solidFill>
                  <a:srgbClr val="000000"/>
                </a:solidFill>
                <a:uFill>
                  <a:solidFill>
                    <a:srgbClr val="ffffff"/>
                  </a:solidFill>
                </a:uFill>
                <a:latin typeface="Times New Roman"/>
              </a:rPr>
              <a:t>K/</a:t>
            </a:r>
            <a:r>
              <a:rPr lang="en-GB" sz="1800" spc="-1" strike="noStrike">
                <a:solidFill>
                  <a:srgbClr val="000000"/>
                </a:solidFill>
                <a:uFill>
                  <a:solidFill>
                    <a:srgbClr val="ffffff"/>
                  </a:solidFill>
                </a:uFill>
                <a:latin typeface="Standard Symbols L"/>
              </a:rPr>
              <a:t>p</a:t>
            </a:r>
            <a:r>
              <a:rPr lang="en-GB" sz="1800" spc="-1" strike="noStrike">
                <a:solidFill>
                  <a:srgbClr val="000000"/>
                </a:solidFill>
                <a:uFill>
                  <a:solidFill>
                    <a:srgbClr val="ffffff"/>
                  </a:solidFill>
                </a:uFill>
                <a:latin typeface="Arial"/>
              </a:rPr>
              <a:t> </a:t>
            </a:r>
            <a:endParaRPr lang="en-GB" sz="1800" spc="-1" strike="noStrike">
              <a:solidFill>
                <a:srgbClr val="000000"/>
              </a:solidFill>
              <a:uFill>
                <a:solidFill>
                  <a:srgbClr val="ffffff"/>
                </a:solidFill>
              </a:uFill>
              <a:latin typeface="Times New Roman"/>
            </a:endParaRPr>
          </a:p>
        </p:txBody>
      </p:sp>
      <p:sp>
        <p:nvSpPr>
          <p:cNvPr id="265" name="CustomShape 7"/>
          <p:cNvSpPr/>
          <p:nvPr/>
        </p:nvSpPr>
        <p:spPr>
          <a:xfrm>
            <a:off x="44640" y="2419200"/>
            <a:ext cx="1992960" cy="401040"/>
          </a:xfrm>
          <a:prstGeom prst="rect">
            <a:avLst/>
          </a:prstGeom>
          <a:noFill/>
          <a:ln>
            <a:noFill/>
          </a:ln>
        </p:spPr>
        <p:style>
          <a:lnRef idx="0"/>
          <a:fillRef idx="0"/>
          <a:effectRef idx="0"/>
          <a:fontRef idx="minor"/>
        </p:style>
        <p:txBody>
          <a:bodyPr lIns="90000" rIns="90000" tIns="45000" bIns="45000"/>
          <a:p>
            <a:r>
              <a:rPr lang="en-GB" sz="2200" spc="-1" strike="noStrike">
                <a:solidFill>
                  <a:srgbClr val="000000"/>
                </a:solidFill>
                <a:uFill>
                  <a:solidFill>
                    <a:srgbClr val="ffffff"/>
                  </a:solidFill>
                </a:uFill>
                <a:latin typeface="Times New Roman"/>
              </a:rPr>
              <a:t>protons</a:t>
            </a:r>
            <a:endParaRPr lang="en-GB" sz="1800" spc="-1" strike="noStrike">
              <a:solidFill>
                <a:srgbClr val="000000"/>
              </a:solidFill>
              <a:uFill>
                <a:solidFill>
                  <a:srgbClr val="ffffff"/>
                </a:solidFill>
              </a:uFill>
              <a:latin typeface="Times New Roman"/>
            </a:endParaRPr>
          </a:p>
        </p:txBody>
      </p:sp>
      <p:sp>
        <p:nvSpPr>
          <p:cNvPr id="266" name="Line 8"/>
          <p:cNvSpPr/>
          <p:nvPr/>
        </p:nvSpPr>
        <p:spPr>
          <a:xfrm>
            <a:off x="7098840" y="2986560"/>
            <a:ext cx="1871280" cy="0"/>
          </a:xfrm>
          <a:prstGeom prst="line">
            <a:avLst/>
          </a:prstGeom>
          <a:ln cap="rnd" w="36000">
            <a:solidFill>
              <a:srgbClr val="ff00ff"/>
            </a:solidFill>
            <a:custDash>
              <a:ds d="805032704" sp="805032704"/>
              <a:ds d="805032704" sp="805032704"/>
            </a:custDash>
            <a:round/>
          </a:ln>
        </p:spPr>
        <p:style>
          <a:lnRef idx="0"/>
          <a:fillRef idx="0"/>
          <a:effectRef idx="0"/>
          <a:fontRef idx="minor"/>
        </p:style>
      </p:sp>
      <p:sp>
        <p:nvSpPr>
          <p:cNvPr id="267" name="Line 9"/>
          <p:cNvSpPr/>
          <p:nvPr/>
        </p:nvSpPr>
        <p:spPr>
          <a:xfrm flipV="1">
            <a:off x="7098840" y="2914560"/>
            <a:ext cx="72000" cy="72000"/>
          </a:xfrm>
          <a:prstGeom prst="line">
            <a:avLst/>
          </a:prstGeom>
          <a:ln w="36000">
            <a:solidFill>
              <a:srgbClr val="ffff00"/>
            </a:solidFill>
            <a:round/>
          </a:ln>
        </p:spPr>
        <p:style>
          <a:lnRef idx="0"/>
          <a:fillRef idx="0"/>
          <a:effectRef idx="0"/>
          <a:fontRef idx="minor"/>
        </p:style>
      </p:sp>
      <p:sp>
        <p:nvSpPr>
          <p:cNvPr id="268" name="Line 10"/>
          <p:cNvSpPr/>
          <p:nvPr/>
        </p:nvSpPr>
        <p:spPr>
          <a:xfrm flipV="1">
            <a:off x="4557240" y="2986560"/>
            <a:ext cx="2541600" cy="181800"/>
          </a:xfrm>
          <a:prstGeom prst="line">
            <a:avLst/>
          </a:prstGeom>
          <a:ln w="36000">
            <a:solidFill>
              <a:srgbClr val="0000ff"/>
            </a:solidFill>
            <a:round/>
          </a:ln>
        </p:spPr>
        <p:style>
          <a:lnRef idx="0"/>
          <a:fillRef idx="0"/>
          <a:effectRef idx="0"/>
          <a:fontRef idx="minor"/>
        </p:style>
      </p:sp>
      <p:sp>
        <p:nvSpPr>
          <p:cNvPr id="269" name="Line 11"/>
          <p:cNvSpPr/>
          <p:nvPr/>
        </p:nvSpPr>
        <p:spPr>
          <a:xfrm>
            <a:off x="7098840" y="2986560"/>
            <a:ext cx="144000" cy="72000"/>
          </a:xfrm>
          <a:prstGeom prst="line">
            <a:avLst/>
          </a:prstGeom>
          <a:ln w="36000">
            <a:solidFill>
              <a:srgbClr val="33cc66"/>
            </a:solidFill>
            <a:round/>
          </a:ln>
        </p:spPr>
        <p:style>
          <a:lnRef idx="0"/>
          <a:fillRef idx="0"/>
          <a:effectRef idx="0"/>
          <a:fontRef idx="minor"/>
        </p:style>
      </p:sp>
      <p:sp>
        <p:nvSpPr>
          <p:cNvPr id="270" name="CustomShape 12"/>
          <p:cNvSpPr/>
          <p:nvPr/>
        </p:nvSpPr>
        <p:spPr>
          <a:xfrm>
            <a:off x="6674400" y="2035440"/>
            <a:ext cx="1389600" cy="412560"/>
          </a:xfrm>
          <a:prstGeom prst="rect">
            <a:avLst/>
          </a:prstGeom>
          <a:noFill/>
          <a:ln>
            <a:noFill/>
          </a:ln>
        </p:spPr>
        <p:style>
          <a:lnRef idx="0"/>
          <a:fillRef idx="0"/>
          <a:effectRef idx="0"/>
          <a:fontRef idx="minor"/>
        </p:style>
        <p:txBody>
          <a:bodyPr lIns="90000" rIns="90000" tIns="45000" bIns="45000"/>
          <a:p>
            <a:r>
              <a:rPr lang="en-GB" sz="2200" spc="-1" strike="noStrike">
                <a:solidFill>
                  <a:srgbClr val="0000ff"/>
                </a:solidFill>
                <a:uFill>
                  <a:solidFill>
                    <a:srgbClr val="ffffff"/>
                  </a:solidFill>
                </a:uFill>
                <a:latin typeface="Times New Roman"/>
              </a:rPr>
              <a:t>K</a:t>
            </a:r>
            <a:r>
              <a:rPr lang="en-GB" sz="2200" spc="-1" strike="noStrike" baseline="101000">
                <a:solidFill>
                  <a:srgbClr val="0000ff"/>
                </a:solidFill>
                <a:uFill>
                  <a:solidFill>
                    <a:srgbClr val="ffffff"/>
                  </a:solidFill>
                </a:uFill>
                <a:latin typeface="Times New Roman"/>
              </a:rPr>
              <a:t>+ </a:t>
            </a:r>
            <a:r>
              <a:rPr lang="en-GB" sz="2200" spc="-1" strike="noStrike">
                <a:solidFill>
                  <a:srgbClr val="0000ff"/>
                </a:solidFill>
                <a:uFill>
                  <a:solidFill>
                    <a:srgbClr val="ffffff"/>
                  </a:solidFill>
                </a:uFill>
                <a:latin typeface="Times New Roman"/>
              </a:rPr>
              <a:t>decay</a:t>
            </a:r>
            <a:endParaRPr lang="en-GB" sz="1800" spc="-1" strike="noStrike">
              <a:solidFill>
                <a:srgbClr val="000000"/>
              </a:solidFill>
              <a:uFill>
                <a:solidFill>
                  <a:srgbClr val="ffffff"/>
                </a:solidFill>
              </a:uFill>
              <a:latin typeface="Times New Roman"/>
            </a:endParaRPr>
          </a:p>
        </p:txBody>
      </p:sp>
      <p:sp>
        <p:nvSpPr>
          <p:cNvPr id="271" name="CustomShape 13"/>
          <p:cNvSpPr/>
          <p:nvPr/>
        </p:nvSpPr>
        <p:spPr>
          <a:xfrm>
            <a:off x="7026840" y="2487600"/>
            <a:ext cx="431640" cy="412560"/>
          </a:xfrm>
          <a:prstGeom prst="rect">
            <a:avLst/>
          </a:prstGeom>
          <a:noFill/>
          <a:ln>
            <a:noFill/>
          </a:ln>
        </p:spPr>
        <p:style>
          <a:lnRef idx="0"/>
          <a:fillRef idx="0"/>
          <a:effectRef idx="0"/>
          <a:fontRef idx="minor"/>
        </p:style>
        <p:txBody>
          <a:bodyPr lIns="90000" rIns="90000" tIns="45000" bIns="45000"/>
          <a:p>
            <a:r>
              <a:rPr b="1" lang="en-GB" sz="2200" spc="-1" strike="noStrike">
                <a:solidFill>
                  <a:srgbClr val="000000"/>
                </a:solidFill>
                <a:uFill>
                  <a:solidFill>
                    <a:srgbClr val="ffffff"/>
                  </a:solidFill>
                </a:uFill>
                <a:latin typeface="Times New Roman"/>
              </a:rPr>
              <a:t>e</a:t>
            </a:r>
            <a:r>
              <a:rPr b="1" lang="en-GB" sz="22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272" name="CustomShape 14"/>
          <p:cNvSpPr/>
          <p:nvPr/>
        </p:nvSpPr>
        <p:spPr>
          <a:xfrm>
            <a:off x="8322480" y="2491200"/>
            <a:ext cx="431640" cy="524160"/>
          </a:xfrm>
          <a:prstGeom prst="rect">
            <a:avLst/>
          </a:prstGeom>
          <a:noFill/>
          <a:ln>
            <a:noFill/>
          </a:ln>
        </p:spPr>
        <p:style>
          <a:lnRef idx="0"/>
          <a:fillRef idx="0"/>
          <a:effectRef idx="0"/>
          <a:fontRef idx="minor"/>
        </p:style>
        <p:txBody>
          <a:bodyPr lIns="90000" rIns="90000" tIns="45000" bIns="45000"/>
          <a:p>
            <a:r>
              <a:rPr b="1" lang="en-GB" sz="2200" spc="-1" strike="noStrike">
                <a:solidFill>
                  <a:srgbClr val="ff00ff"/>
                </a:solidFill>
                <a:uFill>
                  <a:solidFill>
                    <a:srgbClr val="ffffff"/>
                  </a:solidFill>
                </a:uFill>
                <a:latin typeface="Standard Symbols L"/>
              </a:rPr>
              <a:t>n</a:t>
            </a:r>
            <a:r>
              <a:rPr b="1" lang="en-GB" sz="2200" spc="-1" strike="noStrike" baseline="-101000">
                <a:solidFill>
                  <a:srgbClr val="ff00ff"/>
                </a:solidFill>
                <a:uFill>
                  <a:solidFill>
                    <a:srgbClr val="ffffff"/>
                  </a:solidFill>
                </a:uFill>
                <a:latin typeface="Times New Roman"/>
              </a:rPr>
              <a:t>e</a:t>
            </a:r>
            <a:endParaRPr lang="en-GB" sz="1800" spc="-1" strike="noStrike">
              <a:solidFill>
                <a:srgbClr val="000000"/>
              </a:solidFill>
              <a:uFill>
                <a:solidFill>
                  <a:srgbClr val="ffffff"/>
                </a:solidFill>
              </a:uFill>
              <a:latin typeface="Times New Roman"/>
            </a:endParaRPr>
          </a:p>
        </p:txBody>
      </p:sp>
      <p:sp>
        <p:nvSpPr>
          <p:cNvPr id="273" name="Line 15"/>
          <p:cNvSpPr/>
          <p:nvPr/>
        </p:nvSpPr>
        <p:spPr>
          <a:xfrm flipV="1">
            <a:off x="8970480" y="2914560"/>
            <a:ext cx="72000" cy="72000"/>
          </a:xfrm>
          <a:prstGeom prst="line">
            <a:avLst/>
          </a:prstGeom>
          <a:ln w="36000">
            <a:solidFill>
              <a:srgbClr val="ffff00"/>
            </a:solidFill>
            <a:round/>
          </a:ln>
        </p:spPr>
        <p:style>
          <a:lnRef idx="0"/>
          <a:fillRef idx="0"/>
          <a:effectRef idx="0"/>
          <a:fontRef idx="minor"/>
        </p:style>
      </p:sp>
      <p:sp>
        <p:nvSpPr>
          <p:cNvPr id="274" name="Line 16"/>
          <p:cNvSpPr/>
          <p:nvPr/>
        </p:nvSpPr>
        <p:spPr>
          <a:xfrm>
            <a:off x="8970480" y="2986560"/>
            <a:ext cx="144000" cy="72000"/>
          </a:xfrm>
          <a:prstGeom prst="line">
            <a:avLst/>
          </a:prstGeom>
          <a:ln>
            <a:solidFill>
              <a:srgbClr val="000000"/>
            </a:solidFill>
          </a:ln>
        </p:spPr>
        <p:style>
          <a:lnRef idx="0"/>
          <a:fillRef idx="0"/>
          <a:effectRef idx="0"/>
          <a:fontRef idx="minor"/>
        </p:style>
      </p:sp>
      <p:sp>
        <p:nvSpPr>
          <p:cNvPr id="275" name="Line 17"/>
          <p:cNvSpPr/>
          <p:nvPr/>
        </p:nvSpPr>
        <p:spPr>
          <a:xfrm>
            <a:off x="8970480" y="2986560"/>
            <a:ext cx="72000" cy="72000"/>
          </a:xfrm>
          <a:prstGeom prst="line">
            <a:avLst/>
          </a:prstGeom>
          <a:ln>
            <a:solidFill>
              <a:srgbClr val="000000"/>
            </a:solidFill>
          </a:ln>
        </p:spPr>
        <p:style>
          <a:lnRef idx="0"/>
          <a:fillRef idx="0"/>
          <a:effectRef idx="0"/>
          <a:fontRef idx="minor"/>
        </p:style>
      </p:sp>
      <p:sp>
        <p:nvSpPr>
          <p:cNvPr id="276" name="Line 18"/>
          <p:cNvSpPr/>
          <p:nvPr/>
        </p:nvSpPr>
        <p:spPr>
          <a:xfrm>
            <a:off x="8970480" y="2986560"/>
            <a:ext cx="216000" cy="72000"/>
          </a:xfrm>
          <a:prstGeom prst="line">
            <a:avLst/>
          </a:prstGeom>
          <a:ln>
            <a:solidFill>
              <a:srgbClr val="000000"/>
            </a:solidFill>
          </a:ln>
        </p:spPr>
        <p:style>
          <a:lnRef idx="0"/>
          <a:fillRef idx="0"/>
          <a:effectRef idx="0"/>
          <a:fontRef idx="minor"/>
        </p:style>
      </p:sp>
      <p:sp>
        <p:nvSpPr>
          <p:cNvPr id="277" name="CustomShape 19"/>
          <p:cNvSpPr/>
          <p:nvPr/>
        </p:nvSpPr>
        <p:spPr>
          <a:xfrm>
            <a:off x="238320" y="853560"/>
            <a:ext cx="9550080" cy="770040"/>
          </a:xfrm>
          <a:prstGeom prst="rect">
            <a:avLst/>
          </a:prstGeom>
          <a:noFill/>
          <a:ln>
            <a:noFill/>
          </a:ln>
        </p:spPr>
        <p:style>
          <a:lnRef idx="0"/>
          <a:fillRef idx="0"/>
          <a:effectRef idx="0"/>
          <a:fontRef idx="minor"/>
        </p:style>
        <p:txBody>
          <a:bodyPr lIns="90000" rIns="90000" tIns="45000" bIns="45000"/>
          <a:p>
            <a:pPr>
              <a:lnSpc>
                <a:spcPct val="100000"/>
              </a:lnSpc>
            </a:pPr>
            <a:r>
              <a:rPr b="1" lang="en-GB" sz="2400" spc="-1" strike="noStrike">
                <a:solidFill>
                  <a:srgbClr val="800000"/>
                </a:solidFill>
                <a:uFill>
                  <a:solidFill>
                    <a:srgbClr val="ffffff"/>
                  </a:solidFill>
                </a:uFill>
                <a:latin typeface="Times New Roman"/>
                <a:ea typeface="Times New Roman"/>
              </a:rPr>
              <a:t>A baseline setup</a:t>
            </a:r>
            <a:r>
              <a:rPr lang="en-GB" sz="2400" spc="-1" strike="noStrike">
                <a:solidFill>
                  <a:srgbClr val="000000"/>
                </a:solidFill>
                <a:uFill>
                  <a:solidFill>
                    <a:srgbClr val="ffffff"/>
                  </a:solidFill>
                </a:uFill>
                <a:latin typeface="Times New Roman"/>
                <a:ea typeface="Times New Roman"/>
              </a:rPr>
              <a:t> to implement this idea proposed in: </a:t>
            </a:r>
            <a:endParaRPr lang="en-GB" sz="1800" spc="-1" strike="noStrike">
              <a:solidFill>
                <a:srgbClr val="000000"/>
              </a:solidFill>
              <a:uFill>
                <a:solidFill>
                  <a:srgbClr val="ffffff"/>
                </a:solidFill>
              </a:uFill>
              <a:latin typeface="Times New Roman"/>
            </a:endParaRPr>
          </a:p>
          <a:p>
            <a:pPr>
              <a:lnSpc>
                <a:spcPct val="100000"/>
              </a:lnSpc>
            </a:pPr>
            <a:r>
              <a:rPr b="1" i="1" lang="en-GB" sz="2400" spc="-1" strike="noStrike" u="sng">
                <a:solidFill>
                  <a:srgbClr val="800000"/>
                </a:solidFill>
                <a:uFill>
                  <a:solidFill>
                    <a:srgbClr val="ffffff"/>
                  </a:solidFill>
                </a:uFill>
                <a:latin typeface="Times New Roman"/>
                <a:ea typeface="Times New Roman"/>
              </a:rPr>
              <a:t>A. Longhin, F. Terranova, L. Ludovici</a:t>
            </a:r>
            <a:r>
              <a:rPr lang="en-GB" sz="2400" spc="-1" strike="noStrike">
                <a:solidFill>
                  <a:srgbClr val="000000"/>
                </a:solidFill>
                <a:uFill>
                  <a:solidFill>
                    <a:srgbClr val="ffffff"/>
                  </a:solidFill>
                </a:uFill>
                <a:latin typeface="Times New Roman"/>
                <a:ea typeface="Times New Roman"/>
              </a:rPr>
              <a:t> </a:t>
            </a:r>
            <a:r>
              <a:rPr b="1" i="1" lang="en-GB" sz="2400" spc="-1" strike="noStrike">
                <a:solidFill>
                  <a:srgbClr val="000000"/>
                </a:solidFill>
                <a:uFill>
                  <a:solidFill>
                    <a:srgbClr val="ffffff"/>
                  </a:solidFill>
                </a:uFill>
                <a:latin typeface="Times New Roman"/>
                <a:ea typeface="Times New Roman"/>
              </a:rPr>
              <a:t>Eur. Phys. J. C (2015) 75:155</a:t>
            </a:r>
            <a:r>
              <a:rPr b="1" i="1" lang="en-GB" sz="2600" spc="-1" strike="noStrike">
                <a:solidFill>
                  <a:srgbClr val="000000"/>
                </a:solidFill>
                <a:uFill>
                  <a:solidFill>
                    <a:srgbClr val="ffffff"/>
                  </a:solidFill>
                </a:uFill>
                <a:latin typeface="Times New Roman"/>
                <a:ea typeface="Times New Roman"/>
              </a:rPr>
              <a:t> </a:t>
            </a:r>
            <a:endParaRPr lang="en-GB" sz="1800" spc="-1" strike="noStrike">
              <a:solidFill>
                <a:srgbClr val="000000"/>
              </a:solidFill>
              <a:uFill>
                <a:solidFill>
                  <a:srgbClr val="ffffff"/>
                </a:solidFill>
              </a:uFill>
              <a:latin typeface="Times New Roman"/>
            </a:endParaRPr>
          </a:p>
        </p:txBody>
      </p:sp>
      <p:sp>
        <p:nvSpPr>
          <p:cNvPr id="278" name="CustomShape 20"/>
          <p:cNvSpPr/>
          <p:nvPr/>
        </p:nvSpPr>
        <p:spPr>
          <a:xfrm>
            <a:off x="261000" y="3783960"/>
            <a:ext cx="9428760" cy="853560"/>
          </a:xfrm>
          <a:prstGeom prst="rect">
            <a:avLst/>
          </a:prstGeom>
          <a:noFill/>
          <a:ln>
            <a:noFill/>
          </a:ln>
        </p:spPr>
        <p:style>
          <a:lnRef idx="0"/>
          <a:fillRef idx="0"/>
          <a:effectRef idx="0"/>
          <a:fontRef idx="minor"/>
        </p:style>
        <p:txBody>
          <a:bodyPr lIns="90000" rIns="90000" tIns="45000" bIns="45000"/>
          <a:p>
            <a:pPr marL="216000" indent="-216000">
              <a:lnSpc>
                <a:spcPct val="100000"/>
              </a:lnSpc>
              <a:buClr>
                <a:srgbClr val="800000"/>
              </a:buClr>
              <a:buSzPct val="45000"/>
              <a:buFont typeface="Wingdings" charset="2"/>
              <a:buChar char=""/>
            </a:pPr>
            <a:r>
              <a:rPr b="1" lang="en-GB" sz="2400" spc="-1" strike="noStrike">
                <a:solidFill>
                  <a:srgbClr val="800000"/>
                </a:solidFill>
                <a:uFill>
                  <a:solidFill>
                    <a:srgbClr val="ffffff"/>
                  </a:solidFill>
                </a:uFill>
                <a:latin typeface="Times New Roman"/>
              </a:rPr>
              <a:t>Hadron beam-line</a:t>
            </a:r>
            <a:r>
              <a:rPr b="1" lang="en-GB" sz="2400" spc="-1" strike="noStrike">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a:t>
            </a:r>
            <a:r>
              <a:rPr lang="en-GB" sz="2600" spc="-1" strike="noStrike">
                <a:solidFill>
                  <a:srgbClr val="000000"/>
                </a:solidFill>
                <a:uFill>
                  <a:solidFill>
                    <a:srgbClr val="ffffff"/>
                  </a:solidFill>
                </a:uFill>
                <a:latin typeface="Times New Roman"/>
              </a:rPr>
              <a:t>collects, focuses, transports K</a:t>
            </a:r>
            <a:r>
              <a:rPr lang="en-GB" sz="2600" spc="-1" strike="noStrike" baseline="101000">
                <a:solidFill>
                  <a:srgbClr val="000000"/>
                </a:solidFill>
                <a:uFill>
                  <a:solidFill>
                    <a:srgbClr val="ffffff"/>
                  </a:solidFill>
                </a:uFill>
                <a:latin typeface="Times New Roman"/>
              </a:rPr>
              <a:t>+</a:t>
            </a:r>
            <a:r>
              <a:rPr lang="en-GB" sz="2600" spc="-1" strike="noStrike">
                <a:solidFill>
                  <a:srgbClr val="000000"/>
                </a:solidFill>
                <a:uFill>
                  <a:solidFill>
                    <a:srgbClr val="ffffff"/>
                  </a:solidFill>
                </a:uFill>
                <a:latin typeface="Times New Roman"/>
              </a:rPr>
              <a:t> to the e</a:t>
            </a:r>
            <a:r>
              <a:rPr lang="en-GB" sz="2600" spc="-1" strike="noStrike" baseline="101000">
                <a:solidFill>
                  <a:srgbClr val="000000"/>
                </a:solidFill>
                <a:uFill>
                  <a:solidFill>
                    <a:srgbClr val="ffffff"/>
                  </a:solidFill>
                </a:uFill>
                <a:latin typeface="Times New Roman"/>
              </a:rPr>
              <a:t>+</a:t>
            </a:r>
            <a:r>
              <a:rPr lang="en-GB" sz="2600" spc="-1" strike="noStrike">
                <a:solidFill>
                  <a:srgbClr val="000000"/>
                </a:solidFill>
                <a:uFill>
                  <a:solidFill>
                    <a:srgbClr val="ffffff"/>
                  </a:solidFill>
                </a:uFill>
                <a:latin typeface="Times New Roman"/>
              </a:rPr>
              <a:t> tagger</a:t>
            </a:r>
            <a:endParaRPr lang="en-GB" sz="1800" spc="-1" strike="noStrike">
              <a:solidFill>
                <a:srgbClr val="000000"/>
              </a:solidFill>
              <a:uFill>
                <a:solidFill>
                  <a:srgbClr val="ffffff"/>
                </a:solidFill>
              </a:uFill>
              <a:latin typeface="Times New Roman"/>
            </a:endParaRPr>
          </a:p>
          <a:p>
            <a:pPr marL="216000" indent="-216000">
              <a:lnSpc>
                <a:spcPct val="100000"/>
              </a:lnSpc>
              <a:buClr>
                <a:srgbClr val="800000"/>
              </a:buClr>
              <a:buSzPct val="45000"/>
              <a:buFont typeface="Wingdings" charset="2"/>
              <a:buChar char=""/>
            </a:pPr>
            <a:r>
              <a:rPr b="1" lang="en-GB" sz="2400" spc="-1" strike="noStrike">
                <a:solidFill>
                  <a:srgbClr val="800000"/>
                </a:solidFill>
                <a:uFill>
                  <a:solidFill>
                    <a:srgbClr val="ffffff"/>
                  </a:solidFill>
                </a:uFill>
                <a:latin typeface="Times New Roman"/>
              </a:rPr>
              <a:t>e</a:t>
            </a:r>
            <a:r>
              <a:rPr b="1" lang="en-GB" sz="2400" spc="-1" strike="noStrike" baseline="101000">
                <a:solidFill>
                  <a:srgbClr val="800000"/>
                </a:solidFill>
                <a:uFill>
                  <a:solidFill>
                    <a:srgbClr val="ffffff"/>
                  </a:solidFill>
                </a:uFill>
                <a:latin typeface="Times New Roman"/>
              </a:rPr>
              <a:t>+</a:t>
            </a:r>
            <a:r>
              <a:rPr b="1" lang="en-GB" sz="2400" spc="-1" strike="noStrike">
                <a:solidFill>
                  <a:srgbClr val="800000"/>
                </a:solidFill>
                <a:uFill>
                  <a:solidFill>
                    <a:srgbClr val="ffffff"/>
                  </a:solidFill>
                </a:uFill>
                <a:latin typeface="Times New Roman"/>
              </a:rPr>
              <a:t> tagger</a:t>
            </a:r>
            <a:r>
              <a:rPr b="1" lang="en-GB" sz="2400" spc="-1" strike="noStrike">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a:t>
            </a:r>
            <a:r>
              <a:rPr lang="en-GB" sz="2600" spc="-1" strike="noStrike">
                <a:solidFill>
                  <a:srgbClr val="000000"/>
                </a:solidFill>
                <a:uFill>
                  <a:solidFill>
                    <a:srgbClr val="ffffff"/>
                  </a:solidFill>
                </a:uFill>
                <a:latin typeface="Times New Roman"/>
              </a:rPr>
              <a:t>real-time, ''inclusive''</a:t>
            </a:r>
            <a:r>
              <a:rPr b="1" lang="en-GB" sz="2600" spc="-1" strike="noStrike">
                <a:solidFill>
                  <a:srgbClr val="000000"/>
                </a:solidFill>
                <a:uFill>
                  <a:solidFill>
                    <a:srgbClr val="ffffff"/>
                  </a:solidFill>
                </a:uFill>
                <a:latin typeface="Times New Roman"/>
              </a:rPr>
              <a:t> monitoring</a:t>
            </a:r>
            <a:r>
              <a:rPr lang="en-GB" sz="2600" spc="-1" strike="noStrike">
                <a:solidFill>
                  <a:srgbClr val="000000"/>
                </a:solidFill>
                <a:uFill>
                  <a:solidFill>
                    <a:srgbClr val="ffffff"/>
                  </a:solidFill>
                </a:uFill>
                <a:latin typeface="Times New Roman"/>
              </a:rPr>
              <a:t> of produced </a:t>
            </a:r>
            <a:r>
              <a:rPr b="1" lang="en-GB" sz="2600" spc="-1" strike="noStrike">
                <a:solidFill>
                  <a:srgbClr val="800000"/>
                </a:solidFill>
                <a:uFill>
                  <a:solidFill>
                    <a:srgbClr val="ffffff"/>
                  </a:solidFill>
                </a:uFill>
                <a:latin typeface="Times New Roman"/>
              </a:rPr>
              <a:t>e</a:t>
            </a:r>
            <a:r>
              <a:rPr b="1" lang="en-GB" sz="2600" spc="-1" strike="noStrike" baseline="101000">
                <a:solidFill>
                  <a:srgbClr val="8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279" name="CustomShape 21"/>
          <p:cNvSpPr/>
          <p:nvPr/>
        </p:nvSpPr>
        <p:spPr>
          <a:xfrm rot="16440000">
            <a:off x="2250000" y="594000"/>
            <a:ext cx="246960" cy="3985200"/>
          </a:xfrm>
          <a:custGeom>
            <a:avLst/>
            <a:gdLst/>
            <a:ahLst/>
            <a:rect l="0" t="0" r="r" b="b"/>
            <a:pathLst>
              <a:path w="11058" h="1081">
                <a:moveTo>
                  <a:pt x="0" y="310"/>
                </a:moveTo>
                <a:cubicBezTo>
                  <a:pt x="12" y="139"/>
                  <a:pt x="484" y="0"/>
                  <a:pt x="944" y="32"/>
                </a:cubicBezTo>
                <a:lnTo>
                  <a:pt x="4625" y="289"/>
                </a:lnTo>
                <a:cubicBezTo>
                  <a:pt x="5086" y="321"/>
                  <a:pt x="5558" y="181"/>
                  <a:pt x="5570" y="11"/>
                </a:cubicBezTo>
                <a:cubicBezTo>
                  <a:pt x="5558" y="181"/>
                  <a:pt x="6006" y="385"/>
                  <a:pt x="6467" y="417"/>
                </a:cubicBezTo>
                <a:lnTo>
                  <a:pt x="10148" y="674"/>
                </a:lnTo>
                <a:cubicBezTo>
                  <a:pt x="10608" y="706"/>
                  <a:pt x="11057" y="910"/>
                  <a:pt x="11045" y="1080"/>
                </a:cubicBezTo>
              </a:path>
            </a:pathLst>
          </a:custGeom>
          <a:noFill/>
          <a:ln>
            <a:solidFill>
              <a:srgbClr val="000000"/>
            </a:solidFill>
          </a:ln>
        </p:spPr>
        <p:style>
          <a:lnRef idx="0"/>
          <a:fillRef idx="0"/>
          <a:effectRef idx="0"/>
          <a:fontRef idx="minor"/>
        </p:style>
      </p:sp>
      <p:sp>
        <p:nvSpPr>
          <p:cNvPr id="280" name="CustomShape 22"/>
          <p:cNvSpPr/>
          <p:nvPr/>
        </p:nvSpPr>
        <p:spPr>
          <a:xfrm flipH="1" rot="16440000">
            <a:off x="5958720" y="948960"/>
            <a:ext cx="246960" cy="3295800"/>
          </a:xfrm>
          <a:custGeom>
            <a:avLst/>
            <a:gdLst/>
            <a:ahLst/>
            <a:rect l="0" t="0" r="r" b="b"/>
            <a:pathLst>
              <a:path w="9147" h="1005">
                <a:moveTo>
                  <a:pt x="9146" y="365"/>
                </a:moveTo>
                <a:cubicBezTo>
                  <a:pt x="9134" y="194"/>
                  <a:pt x="8742" y="49"/>
                  <a:pt x="8361" y="76"/>
                </a:cubicBezTo>
                <a:lnTo>
                  <a:pt x="5316" y="289"/>
                </a:lnTo>
                <a:cubicBezTo>
                  <a:pt x="4936" y="315"/>
                  <a:pt x="4543" y="170"/>
                  <a:pt x="4531" y="0"/>
                </a:cubicBezTo>
                <a:cubicBezTo>
                  <a:pt x="4543" y="170"/>
                  <a:pt x="4175" y="369"/>
                  <a:pt x="3794" y="395"/>
                </a:cubicBezTo>
                <a:lnTo>
                  <a:pt x="749" y="608"/>
                </a:lnTo>
                <a:cubicBezTo>
                  <a:pt x="369" y="635"/>
                  <a:pt x="0" y="833"/>
                  <a:pt x="12" y="1004"/>
                </a:cubicBezTo>
              </a:path>
            </a:pathLst>
          </a:custGeom>
          <a:noFill/>
          <a:ln>
            <a:solidFill>
              <a:srgbClr val="000000"/>
            </a:solidFill>
          </a:ln>
        </p:spPr>
        <p:style>
          <a:lnRef idx="0"/>
          <a:fillRef idx="0"/>
          <a:effectRef idx="0"/>
          <a:fontRef idx="minor"/>
        </p:style>
      </p:sp>
      <p:sp>
        <p:nvSpPr>
          <p:cNvPr id="281" name="TextShape 23"/>
          <p:cNvSpPr txBox="1"/>
          <p:nvPr/>
        </p:nvSpPr>
        <p:spPr>
          <a:xfrm>
            <a:off x="144000" y="5652000"/>
            <a:ext cx="3204000" cy="1956600"/>
          </a:xfrm>
          <a:prstGeom prst="rect">
            <a:avLst/>
          </a:prstGeom>
          <a:noFill/>
          <a:ln>
            <a:noFill/>
          </a:ln>
        </p:spPr>
        <p:txBody>
          <a:bodyPr lIns="90000" rIns="90000" tIns="45000" bIns="45000"/>
          <a:p>
            <a:r>
              <a:rPr b="1" lang="en-GB" sz="2200" spc="-1" strike="noStrike">
                <a:solidFill>
                  <a:srgbClr val="000000"/>
                </a:solidFill>
                <a:uFill>
                  <a:solidFill>
                    <a:srgbClr val="ffffff"/>
                  </a:solidFill>
                </a:uFill>
                <a:latin typeface="Times New Roman"/>
              </a:rPr>
              <a:t>Hadron collimation:</a:t>
            </a:r>
            <a:r>
              <a:rPr lang="en-GB" sz="2200" spc="-1" strike="noStrike">
                <a:solidFill>
                  <a:srgbClr val="000000"/>
                </a:solidFill>
                <a:uFill>
                  <a:solidFill>
                    <a:srgbClr val="ffffff"/>
                  </a:solidFill>
                </a:uFill>
                <a:latin typeface="Times New Roman"/>
              </a:rPr>
              <a:t> </a:t>
            </a:r>
            <a:r>
              <a:rPr lang="en-GB" sz="2000" spc="-1" strike="noStrike">
                <a:solidFill>
                  <a:srgbClr val="000000"/>
                </a:solidFill>
                <a:uFill>
                  <a:solidFill>
                    <a:srgbClr val="ffffff"/>
                  </a:solidFill>
                </a:uFill>
                <a:latin typeface="Times New Roman"/>
              </a:rPr>
              <a:t>allows having only decay products in the tagger. </a:t>
            </a:r>
            <a:endParaRPr lang="en-GB" sz="1800" spc="-1" strike="noStrike">
              <a:solidFill>
                <a:srgbClr val="000000"/>
              </a:solidFill>
              <a:uFill>
                <a:solidFill>
                  <a:srgbClr val="ffffff"/>
                </a:solidFill>
              </a:uFill>
              <a:latin typeface="Times New Roman"/>
            </a:endParaRPr>
          </a:p>
          <a:p>
            <a:r>
              <a:rPr lang="en-GB" sz="2200" spc="-1" strike="noStrike">
                <a:solidFill>
                  <a:srgbClr val="000000"/>
                </a:solidFill>
                <a:uFill>
                  <a:solidFill>
                    <a:srgbClr val="ffffff"/>
                  </a:solidFill>
                </a:uFill>
                <a:latin typeface="Times New Roman"/>
              </a:rPr>
              <a:t>→  </a:t>
            </a:r>
            <a:r>
              <a:rPr b="1" lang="en-GB" sz="2200" spc="-1" strike="noStrike">
                <a:solidFill>
                  <a:srgbClr val="000000"/>
                </a:solidFill>
                <a:uFill>
                  <a:solidFill>
                    <a:srgbClr val="ffffff"/>
                  </a:solidFill>
                </a:uFill>
                <a:latin typeface="Times New Roman"/>
              </a:rPr>
              <a:t>tolerable rates</a:t>
            </a:r>
            <a:endParaRPr lang="en-GB" sz="1800" spc="-1" strike="noStrike">
              <a:solidFill>
                <a:srgbClr val="000000"/>
              </a:solidFill>
              <a:uFill>
                <a:solidFill>
                  <a:srgbClr val="ffffff"/>
                </a:solidFill>
              </a:uFill>
              <a:latin typeface="Times New Roman"/>
            </a:endParaRPr>
          </a:p>
          <a:p>
            <a:r>
              <a:rPr b="1" lang="en-GB" sz="22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Times New Roman"/>
              </a:rPr>
              <a:t>good </a:t>
            </a:r>
            <a:r>
              <a:rPr b="1" lang="en-GB" sz="2200" spc="-1" strike="noStrike">
                <a:solidFill>
                  <a:srgbClr val="000000"/>
                </a:solidFill>
                <a:uFill>
                  <a:solidFill>
                    <a:srgbClr val="ffffff"/>
                  </a:solidFill>
                </a:uFill>
                <a:latin typeface="Times New Roman"/>
              </a:rPr>
              <a:t>S/N</a:t>
            </a:r>
            <a:endParaRPr lang="en-GB" sz="1800" spc="-1" strike="noStrike">
              <a:solidFill>
                <a:srgbClr val="000000"/>
              </a:solidFill>
              <a:uFill>
                <a:solidFill>
                  <a:srgbClr val="ffffff"/>
                </a:solidFill>
              </a:uFill>
              <a:latin typeface="Times New Roman"/>
            </a:endParaRPr>
          </a:p>
        </p:txBody>
      </p:sp>
      <p:sp>
        <p:nvSpPr>
          <p:cNvPr id="282" name="CustomShape 24"/>
          <p:cNvSpPr/>
          <p:nvPr/>
        </p:nvSpPr>
        <p:spPr>
          <a:xfrm rot="16432200">
            <a:off x="5343480" y="1975680"/>
            <a:ext cx="84960" cy="2818440"/>
          </a:xfrm>
          <a:prstGeom prst="can">
            <a:avLst>
              <a:gd name="adj" fmla="val 720"/>
            </a:avLst>
          </a:prstGeom>
          <a:solidFill>
            <a:srgbClr val="dddddd"/>
          </a:solidFill>
          <a:ln>
            <a:solidFill>
              <a:srgbClr val="cccccc"/>
            </a:solidFill>
          </a:ln>
        </p:spPr>
        <p:style>
          <a:lnRef idx="0"/>
          <a:fillRef idx="0"/>
          <a:effectRef idx="0"/>
          <a:fontRef idx="minor"/>
        </p:style>
      </p:sp>
      <p:sp>
        <p:nvSpPr>
          <p:cNvPr id="283" name="CustomShape 25"/>
          <p:cNvSpPr/>
          <p:nvPr/>
        </p:nvSpPr>
        <p:spPr>
          <a:xfrm rot="285600">
            <a:off x="6650280" y="3289680"/>
            <a:ext cx="934560" cy="431640"/>
          </a:xfrm>
          <a:prstGeom prst="cube">
            <a:avLst>
              <a:gd name="adj" fmla="val 4172"/>
            </a:avLst>
          </a:prstGeom>
          <a:solidFill>
            <a:srgbClr val="cccccc"/>
          </a:solidFill>
          <a:ln>
            <a:noFill/>
          </a:ln>
        </p:spPr>
        <p:style>
          <a:lnRef idx="0"/>
          <a:fillRef idx="0"/>
          <a:effectRef idx="0"/>
          <a:fontRef idx="minor"/>
        </p:style>
      </p:sp>
      <p:sp>
        <p:nvSpPr>
          <p:cNvPr id="284" name="CustomShape 26"/>
          <p:cNvSpPr/>
          <p:nvPr/>
        </p:nvSpPr>
        <p:spPr>
          <a:xfrm>
            <a:off x="3906000" y="3132000"/>
            <a:ext cx="144000" cy="252000"/>
          </a:xfrm>
          <a:prstGeom prst="rect">
            <a:avLst/>
          </a:prstGeom>
          <a:solidFill>
            <a:srgbClr val="0000cc"/>
          </a:solidFill>
          <a:ln>
            <a:noFill/>
          </a:ln>
        </p:spPr>
        <p:style>
          <a:lnRef idx="0"/>
          <a:fillRef idx="0"/>
          <a:effectRef idx="0"/>
          <a:fontRef idx="minor"/>
        </p:style>
      </p:sp>
      <p:sp>
        <p:nvSpPr>
          <p:cNvPr id="285" name="TextShape 27"/>
          <p:cNvSpPr txBox="1"/>
          <p:nvPr/>
        </p:nvSpPr>
        <p:spPr>
          <a:xfrm>
            <a:off x="6696000" y="3219120"/>
            <a:ext cx="1584000" cy="489960"/>
          </a:xfrm>
          <a:prstGeom prst="rect">
            <a:avLst/>
          </a:prstGeom>
          <a:noFill/>
          <a:ln>
            <a:noFill/>
          </a:ln>
        </p:spPr>
        <p:txBody>
          <a:bodyPr lIns="90000" rIns="90000" tIns="45000" bIns="45000"/>
          <a:p>
            <a:r>
              <a:rPr lang="en-GB" sz="1400" spc="-1" strike="noStrike">
                <a:solidFill>
                  <a:srgbClr val="000000"/>
                </a:solidFill>
                <a:uFill>
                  <a:solidFill>
                    <a:srgbClr val="ffffff"/>
                  </a:solidFill>
                </a:uFill>
                <a:latin typeface="Times New Roman"/>
              </a:rPr>
              <a:t>Residual </a:t>
            </a:r>
            <a:endParaRPr lang="en-GB" sz="1800" spc="-1" strike="noStrike">
              <a:solidFill>
                <a:srgbClr val="000000"/>
              </a:solidFill>
              <a:uFill>
                <a:solidFill>
                  <a:srgbClr val="ffffff"/>
                </a:solidFill>
              </a:uFill>
              <a:latin typeface="Times New Roman"/>
            </a:endParaRPr>
          </a:p>
          <a:p>
            <a:r>
              <a:rPr lang="en-GB" sz="1400" spc="-1" strike="noStrike">
                <a:solidFill>
                  <a:srgbClr val="000000"/>
                </a:solidFill>
                <a:uFill>
                  <a:solidFill>
                    <a:srgbClr val="ffffff"/>
                  </a:solidFill>
                </a:uFill>
                <a:latin typeface="Times New Roman"/>
              </a:rPr>
              <a:t>proton dump</a:t>
            </a:r>
            <a:endParaRPr lang="en-GB" sz="1800" spc="-1" strike="noStrike">
              <a:solidFill>
                <a:srgbClr val="000000"/>
              </a:solidFill>
              <a:uFill>
                <a:solidFill>
                  <a:srgbClr val="ffffff"/>
                </a:solidFill>
              </a:uFill>
              <a:latin typeface="Times New Roman"/>
            </a:endParaRPr>
          </a:p>
        </p:txBody>
      </p:sp>
      <p:pic>
        <p:nvPicPr>
          <p:cNvPr id="286" name="" descr=""/>
          <p:cNvPicPr/>
          <p:nvPr/>
        </p:nvPicPr>
        <p:blipFill>
          <a:blip r:embed="rId2"/>
          <a:stretch/>
        </p:blipFill>
        <p:spPr>
          <a:xfrm>
            <a:off x="4567320" y="5796000"/>
            <a:ext cx="5472360" cy="1440000"/>
          </a:xfrm>
          <a:prstGeom prst="rect">
            <a:avLst/>
          </a:prstGeom>
          <a:ln>
            <a:noFill/>
          </a:ln>
        </p:spPr>
      </p:pic>
      <p:sp>
        <p:nvSpPr>
          <p:cNvPr id="287" name="TextShape 28"/>
          <p:cNvSpPr txBox="1"/>
          <p:nvPr/>
        </p:nvSpPr>
        <p:spPr>
          <a:xfrm>
            <a:off x="156600" y="4754520"/>
            <a:ext cx="9829080" cy="876960"/>
          </a:xfrm>
          <a:prstGeom prst="rect">
            <a:avLst/>
          </a:prstGeom>
          <a:noFill/>
          <a:ln>
            <a:noFill/>
          </a:ln>
        </p:spPr>
        <p:txBody>
          <a:bodyPr lIns="90000" rIns="90000" tIns="45000" bIns="45000"/>
          <a:p>
            <a:r>
              <a:rPr b="1" lang="en-GB" sz="2400" spc="-1" strike="noStrike">
                <a:solidFill>
                  <a:srgbClr val="000000"/>
                </a:solidFill>
                <a:uFill>
                  <a:solidFill>
                    <a:srgbClr val="ffffff"/>
                  </a:solidFill>
                </a:uFill>
                <a:latin typeface="Times New Roman"/>
              </a:rPr>
              <a:t>Positron tagging:</a:t>
            </a:r>
            <a:r>
              <a:rPr b="1" lang="en-GB" sz="22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uncertainties from K hadro-production, PoT, hadron beam-line efficiency become irrelevant for the </a:t>
            </a:r>
            <a:r>
              <a:rPr lang="en-GB" sz="2400" spc="-1" strike="noStrike">
                <a:solidFill>
                  <a:srgbClr val="000000"/>
                </a:solidFill>
                <a:uFill>
                  <a:solidFill>
                    <a:srgbClr val="ffffff"/>
                  </a:solidFill>
                </a:uFill>
                <a:latin typeface="Standard Symbols L"/>
              </a:rPr>
              <a:t>n</a:t>
            </a:r>
            <a:r>
              <a:rPr lang="en-GB" sz="2400" spc="-1" strike="noStrike" baseline="-33000">
                <a:solidFill>
                  <a:srgbClr val="000000"/>
                </a:solidFill>
                <a:uFill>
                  <a:solidFill>
                    <a:srgbClr val="ffffff"/>
                  </a:solidFill>
                </a:uFill>
                <a:latin typeface="Times New Roman"/>
              </a:rPr>
              <a:t>e</a:t>
            </a:r>
            <a:r>
              <a:rPr lang="en-GB" sz="2400" spc="-1" strike="noStrike">
                <a:solidFill>
                  <a:srgbClr val="000000"/>
                </a:solidFill>
                <a:uFill>
                  <a:solidFill>
                    <a:srgbClr val="ffffff"/>
                  </a:solidFill>
                </a:uFill>
                <a:latin typeface="Times New Roman"/>
              </a:rPr>
              <a:t> flux prediction</a:t>
            </a:r>
            <a:endParaRPr lang="en-GB" sz="1800" spc="-1" strike="noStrike">
              <a:solidFill>
                <a:srgbClr val="000000"/>
              </a:solidFill>
              <a:uFill>
                <a:solidFill>
                  <a:srgbClr val="ffffff"/>
                </a:solidFill>
              </a:uFill>
              <a:latin typeface="Times New Roman"/>
            </a:endParaRPr>
          </a:p>
        </p:txBody>
      </p:sp>
      <p:sp>
        <p:nvSpPr>
          <p:cNvPr id="288" name="TextShape 29"/>
          <p:cNvSpPr txBox="1"/>
          <p:nvPr/>
        </p:nvSpPr>
        <p:spPr>
          <a:xfrm>
            <a:off x="3024000" y="6084000"/>
            <a:ext cx="2160000" cy="643680"/>
          </a:xfrm>
          <a:prstGeom prst="rect">
            <a:avLst/>
          </a:prstGeom>
          <a:noFill/>
          <a:ln>
            <a:noFill/>
          </a:ln>
        </p:spPr>
        <p:txBody>
          <a:bodyPr lIns="90000" rIns="90000" tIns="45000" bIns="45000"/>
          <a:p>
            <a:r>
              <a:rPr b="1" lang="en-GB" sz="1600" spc="-1" strike="noStrike">
                <a:solidFill>
                  <a:srgbClr val="0000ff"/>
                </a:solidFill>
                <a:uFill>
                  <a:solidFill>
                    <a:srgbClr val="ffffff"/>
                  </a:solidFill>
                </a:uFill>
                <a:latin typeface="Times New Roman"/>
              </a:rPr>
              <a:t>p = 8.5 GeV </a:t>
            </a:r>
            <a:r>
              <a:rPr b="1" lang="en-GB" sz="1600" spc="-1" strike="noStrike">
                <a:solidFill>
                  <a:srgbClr val="0000ff"/>
                </a:solidFill>
                <a:uFill>
                  <a:solidFill>
                    <a:srgbClr val="ffffff"/>
                  </a:solidFill>
                </a:uFill>
                <a:latin typeface="Times New Roman"/>
                <a:ea typeface="Times New Roman"/>
              </a:rPr>
              <a:t>±</a:t>
            </a:r>
            <a:r>
              <a:rPr b="1" lang="en-GB" sz="1600" spc="-1" strike="noStrike">
                <a:solidFill>
                  <a:srgbClr val="0000ff"/>
                </a:solidFill>
                <a:uFill>
                  <a:solidFill>
                    <a:srgbClr val="ffffff"/>
                  </a:solidFill>
                </a:uFill>
                <a:latin typeface="Times New Roman"/>
              </a:rPr>
              <a:t> 20%</a:t>
            </a:r>
            <a:endParaRPr lang="en-GB" sz="1800" spc="-1" strike="noStrike">
              <a:solidFill>
                <a:srgbClr val="000000"/>
              </a:solidFill>
              <a:uFill>
                <a:solidFill>
                  <a:srgbClr val="ffffff"/>
                </a:solidFill>
              </a:uFill>
              <a:latin typeface="Times New Roman"/>
            </a:endParaRPr>
          </a:p>
          <a:p>
            <a:r>
              <a:rPr b="1" lang="en-GB" sz="1600" spc="-1" strike="noStrike">
                <a:solidFill>
                  <a:srgbClr val="0000ff"/>
                </a:solidFill>
                <a:uFill>
                  <a:solidFill>
                    <a:srgbClr val="ffffff"/>
                  </a:solidFill>
                </a:uFill>
                <a:latin typeface="Standard Symbols L"/>
              </a:rPr>
              <a:t>q </a:t>
            </a:r>
            <a:r>
              <a:rPr b="1" lang="en-GB" sz="1600" spc="-1" strike="noStrike">
                <a:solidFill>
                  <a:srgbClr val="0000ff"/>
                </a:solidFill>
                <a:uFill>
                  <a:solidFill>
                    <a:srgbClr val="ffffff"/>
                  </a:solidFill>
                </a:uFill>
                <a:latin typeface="Times New Roman"/>
              </a:rPr>
              <a:t>&lt; 3 mrad</a:t>
            </a:r>
            <a:endParaRPr lang="en-GB" sz="1800" spc="-1" strike="noStrike">
              <a:solidFill>
                <a:srgbClr val="000000"/>
              </a:solidFill>
              <a:uFill>
                <a:solidFill>
                  <a:srgbClr val="ffffff"/>
                </a:solidFill>
              </a:uFill>
              <a:latin typeface="Times New Roman"/>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9" name="CustomShape 1"/>
          <p:cNvSpPr/>
          <p:nvPr/>
        </p:nvSpPr>
        <p:spPr>
          <a:xfrm>
            <a:off x="75240" y="864000"/>
            <a:ext cx="4964760" cy="1044000"/>
          </a:xfrm>
          <a:prstGeom prst="rect">
            <a:avLst/>
          </a:prstGeom>
          <a:noFill/>
          <a:ln>
            <a:noFill/>
          </a:ln>
        </p:spPr>
        <p:style>
          <a:lnRef idx="0"/>
          <a:fillRef idx="0"/>
          <a:effectRef idx="0"/>
          <a:fontRef idx="minor"/>
        </p:style>
        <p:txBody>
          <a:bodyPr lIns="90000" rIns="90000" tIns="45000" bIns="45000"/>
          <a:p>
            <a:r>
              <a:rPr lang="en-GB" sz="2200" spc="-1" strike="noStrike">
                <a:solidFill>
                  <a:srgbClr val="000000"/>
                </a:solidFill>
                <a:uFill>
                  <a:solidFill>
                    <a:srgbClr val="ffffff"/>
                  </a:solidFill>
                </a:uFill>
                <a:latin typeface="Times New Roman"/>
              </a:rPr>
              <a:t>Demonstrate experimentally that a new-concept</a:t>
            </a:r>
            <a:r>
              <a:rPr b="1" lang="en-GB" sz="2200" spc="-1" strike="noStrike">
                <a:solidFill>
                  <a:srgbClr val="000000"/>
                </a:solidFill>
                <a:uFill>
                  <a:solidFill>
                    <a:srgbClr val="ffffff"/>
                  </a:solidFill>
                </a:uFill>
                <a:latin typeface="Times New Roman"/>
              </a:rPr>
              <a:t> </a:t>
            </a:r>
            <a:r>
              <a:rPr b="1" lang="en-GB" sz="2200" spc="-1" strike="noStrike">
                <a:solidFill>
                  <a:srgbClr val="800000"/>
                </a:solidFill>
                <a:uFill>
                  <a:solidFill>
                    <a:srgbClr val="ffffff"/>
                  </a:solidFill>
                </a:uFill>
                <a:latin typeface="Standard Symbols L"/>
              </a:rPr>
              <a:t>n</a:t>
            </a:r>
            <a:r>
              <a:rPr b="1" lang="en-GB" sz="2200" spc="-1" strike="noStrike" baseline="-101000">
                <a:solidFill>
                  <a:srgbClr val="800000"/>
                </a:solidFill>
                <a:uFill>
                  <a:solidFill>
                    <a:srgbClr val="ffffff"/>
                  </a:solidFill>
                </a:uFill>
                <a:latin typeface="Times New Roman"/>
              </a:rPr>
              <a:t>e </a:t>
            </a:r>
            <a:r>
              <a:rPr b="1" lang="en-GB" sz="2200" spc="-1" strike="noStrike">
                <a:solidFill>
                  <a:srgbClr val="000000"/>
                </a:solidFill>
                <a:uFill>
                  <a:solidFill>
                    <a:srgbClr val="ffffff"/>
                  </a:solidFill>
                </a:uFill>
                <a:latin typeface="Times New Roman"/>
              </a:rPr>
              <a:t>source, with  </a:t>
            </a:r>
            <a:r>
              <a:rPr b="1" lang="en-GB" sz="2200" spc="-1" strike="noStrike">
                <a:solidFill>
                  <a:srgbClr val="000000"/>
                </a:solidFill>
                <a:uFill>
                  <a:solidFill>
                    <a:srgbClr val="ffffff"/>
                  </a:solidFill>
                </a:uFill>
                <a:latin typeface="Standard Symbols L"/>
                <a:ea typeface="Standard Symbols L"/>
              </a:rPr>
              <a:t>´ </a:t>
            </a:r>
            <a:r>
              <a:rPr b="1" lang="en-GB" sz="2200" spc="-1" strike="noStrike">
                <a:solidFill>
                  <a:srgbClr val="000000"/>
                </a:solidFill>
                <a:uFill>
                  <a:solidFill>
                    <a:srgbClr val="ffffff"/>
                  </a:solidFill>
                </a:uFill>
                <a:latin typeface="Times New Roman"/>
              </a:rPr>
              <a:t>10 better precision is feasible </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a:p>
            <a:r>
              <a:rPr b="1" lang="en-GB" sz="2200" spc="-1" strike="noStrike">
                <a:solidFill>
                  <a:srgbClr val="000000"/>
                </a:solidFill>
                <a:uFill>
                  <a:solidFill>
                    <a:srgbClr val="ffffff"/>
                  </a:solidFill>
                </a:uFill>
                <a:latin typeface="Times New Roman"/>
              </a:rPr>
              <a:t>→ </a:t>
            </a:r>
            <a:r>
              <a:rPr b="1" lang="en-GB" sz="2200" spc="-1" strike="noStrike">
                <a:solidFill>
                  <a:srgbClr val="000000"/>
                </a:solidFill>
                <a:uFill>
                  <a:solidFill>
                    <a:srgbClr val="ffffff"/>
                  </a:solidFill>
                </a:uFill>
                <a:latin typeface="Standard Symbols L"/>
              </a:rPr>
              <a:t>s</a:t>
            </a:r>
            <a:r>
              <a:rPr b="1" lang="en-GB" sz="2200" spc="-1" strike="noStrike">
                <a:solidFill>
                  <a:srgbClr val="000000"/>
                </a:solidFill>
                <a:uFill>
                  <a:solidFill>
                    <a:srgbClr val="ffffff"/>
                  </a:solidFill>
                </a:uFill>
                <a:latin typeface="Times New Roman"/>
              </a:rPr>
              <a:t>(</a:t>
            </a:r>
            <a:r>
              <a:rPr b="1" lang="en-GB" sz="2200" spc="-1" strike="noStrike">
                <a:solidFill>
                  <a:srgbClr val="000000"/>
                </a:solidFill>
                <a:uFill>
                  <a:solidFill>
                    <a:srgbClr val="ffffff"/>
                  </a:solidFill>
                </a:uFill>
                <a:latin typeface="Standard Symbols L"/>
              </a:rPr>
              <a:t>n</a:t>
            </a:r>
            <a:r>
              <a:rPr b="1" lang="en-GB" sz="2200" spc="-1" strike="noStrike" baseline="-101000">
                <a:solidFill>
                  <a:srgbClr val="000000"/>
                </a:solidFill>
                <a:uFill>
                  <a:solidFill>
                    <a:srgbClr val="ffffff"/>
                  </a:solidFill>
                </a:uFill>
                <a:latin typeface="Times New Roman"/>
              </a:rPr>
              <a:t>e</a:t>
            </a:r>
            <a:r>
              <a:rPr b="1" lang="en-GB" sz="2200" spc="-1" strike="noStrike" baseline="-101000">
                <a:solidFill>
                  <a:srgbClr val="800000"/>
                </a:solidFill>
                <a:uFill>
                  <a:solidFill>
                    <a:srgbClr val="ffffff"/>
                  </a:solidFill>
                </a:uFill>
                <a:latin typeface="Times New Roman"/>
              </a:rPr>
              <a:t> </a:t>
            </a:r>
            <a:r>
              <a:rPr b="1" lang="en-GB" sz="2200" spc="-1" strike="noStrike">
                <a:solidFill>
                  <a:srgbClr val="000000"/>
                </a:solidFill>
                <a:uFill>
                  <a:solidFill>
                    <a:srgbClr val="ffffff"/>
                  </a:solidFill>
                </a:uFill>
                <a:latin typeface="Times New Roman"/>
              </a:rPr>
              <a:t>) 1%</a:t>
            </a:r>
            <a:r>
              <a:rPr lang="en-GB" sz="2200" spc="-1" strike="noStrike">
                <a:solidFill>
                  <a:srgbClr val="000000"/>
                </a:solidFill>
                <a:uFill>
                  <a:solidFill>
                    <a:srgbClr val="ffffff"/>
                  </a:solidFill>
                </a:uFill>
                <a:latin typeface="Times New Roman"/>
              </a:rPr>
              <a:t> </a:t>
            </a:r>
            <a:r>
              <a:rPr b="1" lang="en-GB" sz="2200" spc="-1" strike="noStrike">
                <a:solidFill>
                  <a:srgbClr val="000000"/>
                </a:solidFill>
                <a:uFill>
                  <a:solidFill>
                    <a:srgbClr val="ffffff"/>
                  </a:solidFill>
                </a:uFill>
                <a:latin typeface="Times New Roman"/>
              </a:rPr>
              <a:t>sys.</a:t>
            </a:r>
            <a:r>
              <a:rPr lang="en-GB" sz="2200" spc="-1" strike="noStrike">
                <a:solidFill>
                  <a:srgbClr val="000000"/>
                </a:solidFill>
                <a:uFill>
                  <a:solidFill>
                    <a:srgbClr val="ffffff"/>
                  </a:solidFill>
                </a:uFill>
                <a:latin typeface="Times New Roman"/>
              </a:rPr>
              <a:t> + 1% </a:t>
            </a:r>
            <a:r>
              <a:rPr b="1" lang="en-GB" sz="2200" spc="-1" strike="noStrike">
                <a:solidFill>
                  <a:srgbClr val="000000"/>
                </a:solidFill>
                <a:uFill>
                  <a:solidFill>
                    <a:srgbClr val="ffffff"/>
                  </a:solidFill>
                </a:uFill>
                <a:latin typeface="Times New Roman"/>
              </a:rPr>
              <a:t>overall stat. errors</a:t>
            </a:r>
            <a:r>
              <a:rPr lang="en-GB" sz="2200" spc="-1" strike="noStrike">
                <a:solidFill>
                  <a:srgbClr val="000000"/>
                </a:solidFill>
                <a:uFill>
                  <a:solidFill>
                    <a:srgbClr val="ffffff"/>
                  </a:solidFill>
                </a:uFill>
                <a:latin typeface="Times New Roman"/>
              </a:rPr>
              <a:t> (10.000 events) in realistic terms</a:t>
            </a:r>
            <a:endParaRPr lang="en-GB" sz="1800" spc="-1" strike="noStrike">
              <a:solidFill>
                <a:srgbClr val="000000"/>
              </a:solidFill>
              <a:uFill>
                <a:solidFill>
                  <a:srgbClr val="ffffff"/>
                </a:solidFill>
              </a:uFill>
              <a:latin typeface="Times New Roman"/>
            </a:endParaRPr>
          </a:p>
          <a:p>
            <a:endParaRPr lang="en-GB" sz="1800" spc="-1" strike="noStrike">
              <a:solidFill>
                <a:srgbClr val="000000"/>
              </a:solidFill>
              <a:uFill>
                <a:solidFill>
                  <a:srgbClr val="ffffff"/>
                </a:solidFill>
              </a:uFill>
              <a:latin typeface="Times New Roman"/>
            </a:endParaRPr>
          </a:p>
        </p:txBody>
      </p:sp>
      <p:pic>
        <p:nvPicPr>
          <p:cNvPr id="290" name="" descr=""/>
          <p:cNvPicPr/>
          <p:nvPr/>
        </p:nvPicPr>
        <p:blipFill>
          <a:blip r:embed="rId1"/>
          <a:srcRect l="0" t="0" r="1863" b="0"/>
          <a:stretch/>
        </p:blipFill>
        <p:spPr>
          <a:xfrm>
            <a:off x="4923720" y="1080000"/>
            <a:ext cx="4616280" cy="4166280"/>
          </a:xfrm>
          <a:prstGeom prst="rect">
            <a:avLst/>
          </a:prstGeom>
          <a:ln>
            <a:noFill/>
          </a:ln>
        </p:spPr>
      </p:pic>
      <p:sp>
        <p:nvSpPr>
          <p:cNvPr id="291" name="TextShape 2"/>
          <p:cNvSpPr txBox="1"/>
          <p:nvPr/>
        </p:nvSpPr>
        <p:spPr>
          <a:xfrm>
            <a:off x="180000" y="49680"/>
            <a:ext cx="8100000" cy="706680"/>
          </a:xfrm>
          <a:prstGeom prst="rect">
            <a:avLst/>
          </a:prstGeom>
          <a:noFill/>
          <a:ln>
            <a:noFill/>
          </a:ln>
        </p:spPr>
        <p:txBody>
          <a:bodyPr lIns="0" rIns="0" tIns="0" bIns="0" anchor="ctr"/>
          <a:p>
            <a:pPr algn="ctr"/>
            <a:r>
              <a:rPr b="1" lang="en-GB" sz="4400" spc="-1" strike="noStrike">
                <a:solidFill>
                  <a:srgbClr val="000000"/>
                </a:solidFill>
                <a:uFill>
                  <a:solidFill>
                    <a:srgbClr val="ffffff"/>
                  </a:solidFill>
                </a:uFill>
                <a:latin typeface="Times New Roman"/>
              </a:rPr>
              <a:t>The ENUBET goals and program</a:t>
            </a:r>
            <a:endParaRPr b="1" lang="en-GB" sz="4400" spc="-1" strike="noStrike">
              <a:solidFill>
                <a:srgbClr val="000000"/>
              </a:solidFill>
              <a:uFill>
                <a:solidFill>
                  <a:srgbClr val="ffffff"/>
                </a:solidFill>
              </a:uFill>
              <a:latin typeface="Times New Roman"/>
            </a:endParaRPr>
          </a:p>
        </p:txBody>
      </p:sp>
      <p:sp>
        <p:nvSpPr>
          <p:cNvPr id="292" name="TextShape 3"/>
          <p:cNvSpPr txBox="1"/>
          <p:nvPr/>
        </p:nvSpPr>
        <p:spPr>
          <a:xfrm>
            <a:off x="36000" y="3276000"/>
            <a:ext cx="4932000" cy="1768680"/>
          </a:xfrm>
          <a:prstGeom prst="rect">
            <a:avLst/>
          </a:prstGeom>
          <a:noFill/>
          <a:ln>
            <a:noFill/>
          </a:ln>
        </p:spPr>
        <p:txBody>
          <a:bodyPr lIns="90000" rIns="90000" tIns="45000" bIns="45000"/>
          <a:p>
            <a:r>
              <a:rPr b="1" lang="en-GB" sz="2200" spc="-1" strike="noStrike">
                <a:solidFill>
                  <a:srgbClr val="000000"/>
                </a:solidFill>
                <a:uFill>
                  <a:solidFill>
                    <a:srgbClr val="ffffff"/>
                  </a:solidFill>
                </a:uFill>
                <a:latin typeface="Times New Roman"/>
              </a:rPr>
              <a:t>What's peculiar with ENUBET</a:t>
            </a:r>
            <a:r>
              <a:rPr lang="en-GB" sz="22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a compelling, new physics case: a beam design</a:t>
            </a:r>
            <a:r>
              <a:rPr b="1" lang="en-GB" sz="2200" spc="-1" strike="noStrike">
                <a:solidFill>
                  <a:srgbClr val="0000ff"/>
                </a:solidFill>
                <a:uFill>
                  <a:solidFill>
                    <a:srgbClr val="ffffff"/>
                  </a:solidFill>
                </a:uFill>
                <a:latin typeface="Times New Roman"/>
              </a:rPr>
              <a:t> optimized for </a:t>
            </a:r>
            <a:r>
              <a:rPr b="1" lang="en-GB" sz="2200" spc="-1" strike="noStrike">
                <a:solidFill>
                  <a:srgbClr val="0000ff"/>
                </a:solidFill>
                <a:uFill>
                  <a:solidFill>
                    <a:srgbClr val="ffffff"/>
                  </a:solidFill>
                </a:uFill>
                <a:latin typeface="Standard Symbols L"/>
              </a:rPr>
              <a:t>s</a:t>
            </a:r>
            <a:r>
              <a:rPr b="1" lang="en-GB" sz="2200" spc="-1" strike="noStrike">
                <a:solidFill>
                  <a:srgbClr val="0000ff"/>
                </a:solidFill>
                <a:uFill>
                  <a:solidFill>
                    <a:srgbClr val="ffffff"/>
                  </a:solidFill>
                </a:uFill>
                <a:latin typeface="Times New Roman"/>
              </a:rPr>
              <a:t>(</a:t>
            </a:r>
            <a:r>
              <a:rPr b="1" lang="en-GB" sz="2200" spc="-1" strike="noStrike">
                <a:solidFill>
                  <a:srgbClr val="0000ff"/>
                </a:solidFill>
                <a:uFill>
                  <a:solidFill>
                    <a:srgbClr val="ffffff"/>
                  </a:solidFill>
                </a:uFill>
                <a:latin typeface="Standard Symbols L"/>
              </a:rPr>
              <a:t>n</a:t>
            </a:r>
            <a:r>
              <a:rPr b="1" lang="en-GB" sz="2200" spc="-1" strike="noStrike" baseline="-101000">
                <a:solidFill>
                  <a:srgbClr val="0000ff"/>
                </a:solidFill>
                <a:uFill>
                  <a:solidFill>
                    <a:srgbClr val="ffffff"/>
                  </a:solidFill>
                </a:uFill>
                <a:latin typeface="Times New Roman"/>
              </a:rPr>
              <a:t>e</a:t>
            </a:r>
            <a:r>
              <a:rPr b="1" lang="en-GB" sz="2200" spc="-1" strike="noStrike">
                <a:solidFill>
                  <a:srgbClr val="0000ff"/>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ta</a:t>
            </a:r>
            <a:r>
              <a:rPr lang="en-GB" sz="2200" spc="-1" strike="noStrike">
                <a:solidFill>
                  <a:srgbClr val="000000"/>
                </a:solidFill>
                <a:uFill>
                  <a:solidFill>
                    <a:srgbClr val="ffffff"/>
                  </a:solidFill>
                </a:uFill>
                <a:latin typeface="Times New Roman"/>
              </a:rPr>
              <a:t>king advantage of the progress in </a:t>
            </a:r>
            <a:r>
              <a:rPr b="1" lang="en-GB" sz="2200" spc="-1" strike="noStrike">
                <a:solidFill>
                  <a:srgbClr val="0000ff"/>
                </a:solidFill>
                <a:uFill>
                  <a:solidFill>
                    <a:srgbClr val="ffffff"/>
                  </a:solidFill>
                </a:uFill>
                <a:latin typeface="Times New Roman"/>
              </a:rPr>
              <a:t>fast, cheap, radiation-hard detectors</a:t>
            </a:r>
            <a:endParaRPr lang="en-GB" sz="1800" spc="-1" strike="noStrike">
              <a:solidFill>
                <a:srgbClr val="000000"/>
              </a:solidFill>
              <a:uFill>
                <a:solidFill>
                  <a:srgbClr val="ffffff"/>
                </a:solidFill>
              </a:uFill>
              <a:latin typeface="Times New Roman"/>
            </a:endParaRPr>
          </a:p>
        </p:txBody>
      </p:sp>
      <p:sp>
        <p:nvSpPr>
          <p:cNvPr id="293" name="TextShape 4"/>
          <p:cNvSpPr txBox="1"/>
          <p:nvPr/>
        </p:nvSpPr>
        <p:spPr>
          <a:xfrm>
            <a:off x="5076000" y="688320"/>
            <a:ext cx="4140000" cy="499680"/>
          </a:xfrm>
          <a:prstGeom prst="rect">
            <a:avLst/>
          </a:prstGeom>
          <a:noFill/>
          <a:ln>
            <a:noFill/>
          </a:ln>
        </p:spPr>
        <p:txBody>
          <a:bodyPr lIns="90000" rIns="90000" tIns="45000" bIns="45000"/>
          <a:p>
            <a:r>
              <a:rPr lang="en-GB" sz="2200" spc="-1" strike="noStrike">
                <a:solidFill>
                  <a:srgbClr val="000000"/>
                </a:solidFill>
                <a:uFill>
                  <a:solidFill>
                    <a:srgbClr val="ffffff"/>
                  </a:solidFill>
                </a:uFill>
                <a:latin typeface="Times New Roman"/>
              </a:rPr>
              <a:t>NB. </a:t>
            </a:r>
            <a:r>
              <a:rPr b="1" lang="en-GB" sz="2200" spc="-1" strike="noStrike">
                <a:solidFill>
                  <a:srgbClr val="000000"/>
                </a:solidFill>
                <a:uFill>
                  <a:solidFill>
                    <a:srgbClr val="ffffff"/>
                  </a:solidFill>
                </a:uFill>
                <a:latin typeface="Standard Symbols L"/>
              </a:rPr>
              <a:t>s</a:t>
            </a:r>
            <a:r>
              <a:rPr b="1" lang="en-GB" sz="2200" spc="-1" strike="noStrike">
                <a:solidFill>
                  <a:srgbClr val="000000"/>
                </a:solidFill>
                <a:uFill>
                  <a:solidFill>
                    <a:srgbClr val="ffffff"/>
                  </a:solidFill>
                </a:uFill>
                <a:latin typeface="Times New Roman"/>
              </a:rPr>
              <a:t>(</a:t>
            </a:r>
            <a:r>
              <a:rPr b="1" lang="en-GB" sz="2200" spc="-1" strike="noStrike">
                <a:solidFill>
                  <a:srgbClr val="000000"/>
                </a:solidFill>
                <a:uFill>
                  <a:solidFill>
                    <a:srgbClr val="ffffff"/>
                  </a:solidFill>
                </a:uFill>
                <a:latin typeface="Standard Symbols L"/>
              </a:rPr>
              <a:t>n</a:t>
            </a:r>
            <a:r>
              <a:rPr b="1" lang="en-GB" sz="2200" spc="-1" strike="noStrike" baseline="-33000">
                <a:solidFill>
                  <a:srgbClr val="000000"/>
                </a:solidFill>
                <a:uFill>
                  <a:solidFill>
                    <a:srgbClr val="ffffff"/>
                  </a:solidFill>
                </a:uFill>
                <a:latin typeface="Times New Roman"/>
              </a:rPr>
              <a:t>e</a:t>
            </a:r>
            <a:r>
              <a:rPr b="1" lang="en-GB" sz="2200" spc="-1" strike="noStrike">
                <a:solidFill>
                  <a:srgbClr val="000000"/>
                </a:solidFill>
                <a:uFill>
                  <a:solidFill>
                    <a:srgbClr val="ffffff"/>
                  </a:solidFill>
                </a:uFill>
                <a:latin typeface="Times New Roman"/>
              </a:rPr>
              <a:t>) </a:t>
            </a:r>
            <a:r>
              <a:rPr lang="en-GB" sz="2200" spc="-1" strike="noStrike">
                <a:solidFill>
                  <a:srgbClr val="000000"/>
                </a:solidFill>
                <a:uFill>
                  <a:solidFill>
                    <a:srgbClr val="ffffff"/>
                  </a:solidFill>
                </a:uFill>
                <a:latin typeface="Times New Roman"/>
              </a:rPr>
              <a:t>is to date a “green field”</a:t>
            </a:r>
            <a:endParaRPr lang="en-GB" sz="1800" spc="-1" strike="noStrike">
              <a:solidFill>
                <a:srgbClr val="000000"/>
              </a:solidFill>
              <a:uFill>
                <a:solidFill>
                  <a:srgbClr val="ffffff"/>
                </a:solidFill>
              </a:uFill>
              <a:latin typeface="Times New Roman"/>
            </a:endParaRPr>
          </a:p>
        </p:txBody>
      </p:sp>
      <p:sp>
        <p:nvSpPr>
          <p:cNvPr id="294" name="TextShape 5"/>
          <p:cNvSpPr txBox="1"/>
          <p:nvPr/>
        </p:nvSpPr>
        <p:spPr>
          <a:xfrm>
            <a:off x="108000" y="5076000"/>
            <a:ext cx="5940000" cy="1035000"/>
          </a:xfrm>
          <a:prstGeom prst="rect">
            <a:avLst/>
          </a:prstGeom>
          <a:noFill/>
          <a:ln>
            <a:noFill/>
          </a:ln>
        </p:spPr>
        <p:txBody>
          <a:bodyPr lIns="90000" rIns="90000" tIns="45000" bIns="45000"/>
          <a:p>
            <a:r>
              <a:rPr b="1" lang="en-GB" sz="2200" spc="-1" strike="noStrike">
                <a:solidFill>
                  <a:srgbClr val="ff3333"/>
                </a:solidFill>
                <a:uFill>
                  <a:solidFill>
                    <a:srgbClr val="ffffff"/>
                  </a:solidFill>
                </a:uFill>
                <a:latin typeface="Times New Roman"/>
              </a:rPr>
              <a:t>ERC program: 2 pillars</a:t>
            </a:r>
            <a:r>
              <a:rPr lang="en-GB" sz="22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e</a:t>
            </a:r>
            <a:r>
              <a:rPr b="1" lang="en-GB" sz="2200" spc="-1" strike="noStrike" baseline="101000">
                <a:solidFill>
                  <a:srgbClr val="000000"/>
                </a:solidFill>
                <a:uFill>
                  <a:solidFill>
                    <a:srgbClr val="ffffff"/>
                  </a:solidFill>
                </a:uFill>
                <a:latin typeface="Times New Roman"/>
              </a:rPr>
              <a:t>+</a:t>
            </a:r>
            <a:r>
              <a:rPr b="1" lang="en-GB" sz="2200" spc="-1" strike="noStrike">
                <a:solidFill>
                  <a:srgbClr val="000000"/>
                </a:solidFill>
                <a:uFill>
                  <a:solidFill>
                    <a:srgbClr val="ffffff"/>
                  </a:solidFill>
                </a:uFill>
                <a:latin typeface="Times New Roman"/>
              </a:rPr>
              <a:t> tagger</a:t>
            </a:r>
            <a:r>
              <a:rPr lang="en-GB" sz="2200" spc="-1" strike="noStrike">
                <a:solidFill>
                  <a:srgbClr val="000000"/>
                </a:solidFill>
                <a:uFill>
                  <a:solidFill>
                    <a:srgbClr val="ffffff"/>
                  </a:solidFill>
                </a:uFill>
                <a:latin typeface="Times New Roman"/>
              </a:rPr>
              <a:t> prototype validated at test</a:t>
            </a:r>
            <a:r>
              <a:rPr b="1" lang="en-GB" sz="2200" spc="-1" strike="noStrike">
                <a:solidFill>
                  <a:srgbClr val="000000"/>
                </a:solidFill>
                <a:uFill>
                  <a:solidFill>
                    <a:srgbClr val="ffffff"/>
                  </a:solidFill>
                </a:uFill>
                <a:latin typeface="Times New Roman"/>
              </a:rPr>
              <a:t> beams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a detailed design </a:t>
            </a:r>
            <a:r>
              <a:rPr lang="en-GB" sz="2200" spc="-1" strike="noStrike">
                <a:solidFill>
                  <a:srgbClr val="000000"/>
                </a:solidFill>
                <a:uFill>
                  <a:solidFill>
                    <a:srgbClr val="ffffff"/>
                  </a:solidFill>
                </a:uFill>
                <a:latin typeface="Times New Roman"/>
              </a:rPr>
              <a:t>for the</a:t>
            </a:r>
            <a:r>
              <a:rPr b="1" lang="en-GB" sz="2200" spc="-1" strike="noStrike">
                <a:solidFill>
                  <a:srgbClr val="000000"/>
                </a:solidFill>
                <a:uFill>
                  <a:solidFill>
                    <a:srgbClr val="ffffff"/>
                  </a:solidFill>
                </a:uFill>
                <a:latin typeface="Times New Roman"/>
              </a:rPr>
              <a:t> hadron beam-line</a:t>
            </a:r>
            <a:endParaRPr lang="en-GB" sz="1800" spc="-1" strike="noStrike">
              <a:solidFill>
                <a:srgbClr val="000000"/>
              </a:solidFill>
              <a:uFill>
                <a:solidFill>
                  <a:srgbClr val="ffffff"/>
                </a:solidFill>
              </a:uFill>
              <a:latin typeface="Times New Roman"/>
            </a:endParaRPr>
          </a:p>
        </p:txBody>
      </p:sp>
      <p:sp>
        <p:nvSpPr>
          <p:cNvPr id="295" name="TextShape 6"/>
          <p:cNvSpPr txBox="1"/>
          <p:nvPr/>
        </p:nvSpPr>
        <p:spPr>
          <a:xfrm>
            <a:off x="5760000" y="5345640"/>
            <a:ext cx="4028760" cy="824760"/>
          </a:xfrm>
          <a:prstGeom prst="rect">
            <a:avLst/>
          </a:prstGeom>
          <a:noFill/>
          <a:ln>
            <a:noFill/>
          </a:ln>
        </p:spPr>
        <p:txBody>
          <a:bodyPr lIns="90000" rIns="90000" tIns="45000" bIns="45000"/>
          <a:p>
            <a:r>
              <a:rPr b="1" lang="en-GB" sz="2600" spc="-1" strike="noStrike">
                <a:solidFill>
                  <a:srgbClr val="0000ff"/>
                </a:solidFill>
                <a:uFill>
                  <a:solidFill>
                    <a:srgbClr val="ffffff"/>
                  </a:solidFill>
                </a:uFill>
                <a:latin typeface="Times New Roman"/>
              </a:rPr>
              <a:t>The complete picture to move to a full experiment</a:t>
            </a:r>
            <a:endParaRPr lang="en-GB" sz="1800" spc="-1" strike="noStrike">
              <a:solidFill>
                <a:srgbClr val="000000"/>
              </a:solidFill>
              <a:uFill>
                <a:solidFill>
                  <a:srgbClr val="ffffff"/>
                </a:solidFill>
              </a:uFill>
              <a:latin typeface="Times New Roman"/>
            </a:endParaRPr>
          </a:p>
        </p:txBody>
      </p:sp>
      <p:sp>
        <p:nvSpPr>
          <p:cNvPr id="296" name="CustomShape 7"/>
          <p:cNvSpPr/>
          <p:nvPr/>
        </p:nvSpPr>
        <p:spPr>
          <a:xfrm>
            <a:off x="5433840" y="5508000"/>
            <a:ext cx="216000" cy="552240"/>
          </a:xfrm>
          <a:custGeom>
            <a:avLst/>
            <a:gdLst/>
            <a:ahLst/>
            <a:rect l="0" t="0" r="r" b="b"/>
            <a:pathLst>
              <a:path w="602" h="1536">
                <a:moveTo>
                  <a:pt x="0" y="0"/>
                </a:moveTo>
                <a:cubicBezTo>
                  <a:pt x="150" y="0"/>
                  <a:pt x="300" y="63"/>
                  <a:pt x="300" y="127"/>
                </a:cubicBezTo>
                <a:lnTo>
                  <a:pt x="300" y="639"/>
                </a:lnTo>
                <a:cubicBezTo>
                  <a:pt x="300" y="703"/>
                  <a:pt x="450" y="767"/>
                  <a:pt x="601" y="767"/>
                </a:cubicBezTo>
                <a:cubicBezTo>
                  <a:pt x="450" y="767"/>
                  <a:pt x="300" y="831"/>
                  <a:pt x="300" y="895"/>
                </a:cubicBezTo>
                <a:lnTo>
                  <a:pt x="300" y="1407"/>
                </a:lnTo>
                <a:cubicBezTo>
                  <a:pt x="300" y="1471"/>
                  <a:pt x="150" y="1535"/>
                  <a:pt x="0" y="1535"/>
                </a:cubicBezTo>
              </a:path>
            </a:pathLst>
          </a:custGeom>
          <a:noFill/>
          <a:ln>
            <a:solidFill>
              <a:srgbClr val="000000"/>
            </a:solidFill>
          </a:ln>
        </p:spPr>
        <p:style>
          <a:lnRef idx="0"/>
          <a:fillRef idx="0"/>
          <a:effectRef idx="0"/>
          <a:fontRef idx="minor"/>
        </p:style>
      </p:sp>
      <p:sp>
        <p:nvSpPr>
          <p:cNvPr id="297" name="TextShape 8"/>
          <p:cNvSpPr txBox="1"/>
          <p:nvPr/>
        </p:nvSpPr>
        <p:spPr>
          <a:xfrm>
            <a:off x="144000" y="6151680"/>
            <a:ext cx="9744840" cy="1192320"/>
          </a:xfrm>
          <a:prstGeom prst="rect">
            <a:avLst/>
          </a:prstGeom>
          <a:noFill/>
          <a:ln>
            <a:noFill/>
          </a:ln>
        </p:spPr>
        <p:txBody>
          <a:bodyPr lIns="90000" rIns="90000" tIns="45000" bIns="45000"/>
          <a:p>
            <a:pPr algn="just">
              <a:lnSpc>
                <a:spcPct val="100000"/>
              </a:lnSpc>
            </a:pPr>
            <a:r>
              <a:rPr b="1" lang="en-GB" sz="2200" spc="-1" strike="noStrike">
                <a:solidFill>
                  <a:srgbClr val="ff3333"/>
                </a:solidFill>
                <a:uFill>
                  <a:solidFill>
                    <a:srgbClr val="ffffff"/>
                  </a:solidFill>
                </a:uFill>
                <a:latin typeface="Times New Roman"/>
              </a:rPr>
              <a:t>By-products</a:t>
            </a:r>
            <a:r>
              <a:rPr b="1" lang="en-GB" sz="22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lgn="just">
              <a:lnSpc>
                <a:spcPct val="100000"/>
              </a:lnSpc>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calorimetry → </a:t>
            </a:r>
            <a:r>
              <a:rPr lang="en-GB" sz="2200" spc="-1" strike="noStrike">
                <a:solidFill>
                  <a:srgbClr val="000000"/>
                </a:solidFill>
                <a:uFill>
                  <a:solidFill>
                    <a:srgbClr val="ffffff"/>
                  </a:solidFill>
                </a:uFill>
                <a:latin typeface="Times New Roman"/>
              </a:rPr>
              <a:t>new low-cost, ultra-compact detectors</a:t>
            </a:r>
            <a:endParaRPr lang="en-GB" sz="1800" spc="-1" strike="noStrike">
              <a:solidFill>
                <a:srgbClr val="000000"/>
              </a:solidFill>
              <a:uFill>
                <a:solidFill>
                  <a:srgbClr val="ffffff"/>
                </a:solidFill>
              </a:uFill>
              <a:latin typeface="Times New Roman"/>
            </a:endParaRPr>
          </a:p>
          <a:p>
            <a:pPr marL="216000" indent="-216000" algn="just">
              <a:lnSpc>
                <a:spcPct val="100000"/>
              </a:lnSpc>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accelerator physics → </a:t>
            </a:r>
            <a:r>
              <a:rPr lang="en-GB" sz="2200" spc="-1" strike="noStrike">
                <a:solidFill>
                  <a:srgbClr val="000000"/>
                </a:solidFill>
                <a:uFill>
                  <a:solidFill>
                    <a:srgbClr val="ffffff"/>
                  </a:solidFill>
                </a:uFill>
                <a:latin typeface="Times New Roman"/>
              </a:rPr>
              <a:t>novel extraction schemes for fixed-target, beam-dump exp.</a:t>
            </a:r>
            <a:endParaRPr lang="en-GB" sz="1800" spc="-1" strike="noStrike">
              <a:solidFill>
                <a:srgbClr val="000000"/>
              </a:solidFill>
              <a:uFill>
                <a:solidFill>
                  <a:srgbClr val="ffffff"/>
                </a:solidFill>
              </a:uFill>
              <a:latin typeface="Times New Roman"/>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298" name="" descr=""/>
          <p:cNvPicPr/>
          <p:nvPr/>
        </p:nvPicPr>
        <p:blipFill>
          <a:blip r:embed="rId1"/>
          <a:stretch/>
        </p:blipFill>
        <p:spPr>
          <a:xfrm>
            <a:off x="4968000" y="972000"/>
            <a:ext cx="5004000" cy="4038120"/>
          </a:xfrm>
          <a:prstGeom prst="rect">
            <a:avLst/>
          </a:prstGeom>
          <a:ln>
            <a:noFill/>
          </a:ln>
        </p:spPr>
      </p:pic>
      <p:sp>
        <p:nvSpPr>
          <p:cNvPr id="299" name="TextShape 1"/>
          <p:cNvSpPr txBox="1"/>
          <p:nvPr/>
        </p:nvSpPr>
        <p:spPr>
          <a:xfrm>
            <a:off x="40680" y="25200"/>
            <a:ext cx="6727320" cy="910800"/>
          </a:xfrm>
          <a:prstGeom prst="rect">
            <a:avLst/>
          </a:prstGeom>
          <a:noFill/>
          <a:ln>
            <a:noFill/>
          </a:ln>
        </p:spPr>
        <p:txBody>
          <a:bodyPr lIns="90000" rIns="90000" tIns="45000" bIns="45000"/>
          <a:p>
            <a:pPr algn="ctr">
              <a:lnSpc>
                <a:spcPct val="100000"/>
              </a:lnSpc>
            </a:pPr>
            <a:r>
              <a:rPr b="1" lang="en-GB" sz="4400" spc="-1" strike="noStrike">
                <a:solidFill>
                  <a:srgbClr val="000000"/>
                </a:solidFill>
                <a:uFill>
                  <a:solidFill>
                    <a:srgbClr val="ffffff"/>
                  </a:solidFill>
                </a:uFill>
                <a:latin typeface="Standard Symbols L"/>
              </a:rPr>
              <a:t>n</a:t>
            </a:r>
            <a:r>
              <a:rPr b="1" lang="en-GB" sz="4400" spc="-1" strike="noStrike">
                <a:solidFill>
                  <a:srgbClr val="000000"/>
                </a:solidFill>
                <a:uFill>
                  <a:solidFill>
                    <a:srgbClr val="ffffff"/>
                  </a:solidFill>
                </a:uFill>
                <a:latin typeface="Times New Roman"/>
              </a:rPr>
              <a:t> detector and </a:t>
            </a:r>
            <a:r>
              <a:rPr b="1" lang="en-GB" sz="4400" spc="-1" strike="noStrike">
                <a:solidFill>
                  <a:srgbClr val="000000"/>
                </a:solidFill>
                <a:uFill>
                  <a:solidFill>
                    <a:srgbClr val="ffffff"/>
                  </a:solidFill>
                </a:uFill>
                <a:latin typeface="Standard Symbols L"/>
              </a:rPr>
              <a:t>n</a:t>
            </a:r>
            <a:r>
              <a:rPr b="1" lang="en-GB" sz="4400" spc="-1" strike="noStrike" baseline="-33000">
                <a:solidFill>
                  <a:srgbClr val="000000"/>
                </a:solidFill>
                <a:uFill>
                  <a:solidFill>
                    <a:srgbClr val="ffffff"/>
                  </a:solidFill>
                </a:uFill>
                <a:latin typeface="Times New Roman"/>
              </a:rPr>
              <a:t>e</a:t>
            </a:r>
            <a:r>
              <a:rPr b="1" lang="en-GB" sz="4400" spc="-1" strike="noStrike" baseline="33000">
                <a:solidFill>
                  <a:srgbClr val="000000"/>
                </a:solidFill>
                <a:uFill>
                  <a:solidFill>
                    <a:srgbClr val="ffffff"/>
                  </a:solidFill>
                </a:uFill>
                <a:latin typeface="Times New Roman"/>
              </a:rPr>
              <a:t>CC</a:t>
            </a:r>
            <a:r>
              <a:rPr b="1" lang="en-GB" sz="4400" spc="-1" strike="noStrike">
                <a:solidFill>
                  <a:srgbClr val="000000"/>
                </a:solidFill>
                <a:uFill>
                  <a:solidFill>
                    <a:srgbClr val="ffffff"/>
                  </a:solidFill>
                </a:uFill>
                <a:latin typeface="Times New Roman"/>
              </a:rPr>
              <a:t> rates </a:t>
            </a:r>
            <a:endParaRPr lang="en-GB" sz="1800" spc="-1" strike="noStrike">
              <a:solidFill>
                <a:srgbClr val="000000"/>
              </a:solidFill>
              <a:uFill>
                <a:solidFill>
                  <a:srgbClr val="ffffff"/>
                </a:solidFill>
              </a:uFill>
              <a:latin typeface="Times New Roman"/>
            </a:endParaRPr>
          </a:p>
        </p:txBody>
      </p:sp>
      <p:sp>
        <p:nvSpPr>
          <p:cNvPr id="300" name="TextShape 2"/>
          <p:cNvSpPr txBox="1"/>
          <p:nvPr/>
        </p:nvSpPr>
        <p:spPr>
          <a:xfrm>
            <a:off x="6192000" y="2340000"/>
            <a:ext cx="2042640" cy="792000"/>
          </a:xfrm>
          <a:prstGeom prst="rect">
            <a:avLst/>
          </a:prstGeom>
          <a:noFill/>
          <a:ln>
            <a:noFill/>
          </a:ln>
        </p:spPr>
        <p:txBody>
          <a:bodyPr lIns="90000" rIns="90000" tIns="45000" bIns="45000"/>
          <a:p>
            <a:r>
              <a:rPr lang="en-GB" sz="3600" spc="-1" strike="noStrike">
                <a:solidFill>
                  <a:srgbClr val="ff00cc"/>
                </a:solidFill>
                <a:uFill>
                  <a:solidFill>
                    <a:srgbClr val="ffffff"/>
                  </a:solidFill>
                </a:uFill>
                <a:latin typeface="Times New Roman"/>
              </a:rPr>
              <a:t>10</a:t>
            </a:r>
            <a:r>
              <a:rPr lang="en-GB" sz="3600" spc="-1" strike="noStrike" baseline="101000">
                <a:solidFill>
                  <a:srgbClr val="ff00cc"/>
                </a:solidFill>
                <a:uFill>
                  <a:solidFill>
                    <a:srgbClr val="ffffff"/>
                  </a:solidFill>
                </a:uFill>
                <a:latin typeface="Times New Roman"/>
              </a:rPr>
              <a:t>4</a:t>
            </a:r>
            <a:r>
              <a:rPr lang="en-GB" sz="3600" spc="-1" strike="noStrike">
                <a:solidFill>
                  <a:srgbClr val="ff00cc"/>
                </a:solidFill>
                <a:uFill>
                  <a:solidFill>
                    <a:srgbClr val="ffffff"/>
                  </a:solidFill>
                </a:uFill>
                <a:latin typeface="Times New Roman"/>
              </a:rPr>
              <a:t> </a:t>
            </a:r>
            <a:r>
              <a:rPr lang="en-GB" sz="3600" spc="-1" strike="noStrike">
                <a:solidFill>
                  <a:srgbClr val="ff00cc"/>
                </a:solidFill>
                <a:uFill>
                  <a:solidFill>
                    <a:srgbClr val="ffffff"/>
                  </a:solidFill>
                </a:uFill>
                <a:latin typeface="Times New Roman"/>
                <a:ea typeface="Times New Roman"/>
              </a:rPr>
              <a:t>ν</a:t>
            </a:r>
            <a:r>
              <a:rPr lang="en-GB" sz="3600" spc="-1" strike="noStrike" baseline="-101000">
                <a:solidFill>
                  <a:srgbClr val="ff00cc"/>
                </a:solidFill>
                <a:uFill>
                  <a:solidFill>
                    <a:srgbClr val="ffffff"/>
                  </a:solidFill>
                </a:uFill>
                <a:latin typeface="Times New Roman"/>
              </a:rPr>
              <a:t>e</a:t>
            </a:r>
            <a:r>
              <a:rPr lang="en-GB" sz="3600" spc="-1" strike="noStrike" baseline="101000">
                <a:solidFill>
                  <a:srgbClr val="ff00cc"/>
                </a:solidFill>
                <a:uFill>
                  <a:solidFill>
                    <a:srgbClr val="ffffff"/>
                  </a:solidFill>
                </a:uFill>
                <a:latin typeface="Times New Roman"/>
              </a:rPr>
              <a:t>CC</a:t>
            </a:r>
            <a:endParaRPr lang="en-GB" sz="1800" spc="-1" strike="noStrike">
              <a:solidFill>
                <a:srgbClr val="000000"/>
              </a:solidFill>
              <a:uFill>
                <a:solidFill>
                  <a:srgbClr val="ffffff"/>
                </a:solidFill>
              </a:uFill>
              <a:latin typeface="Times New Roman"/>
            </a:endParaRPr>
          </a:p>
        </p:txBody>
      </p:sp>
      <p:sp>
        <p:nvSpPr>
          <p:cNvPr id="301" name="TextShape 3"/>
          <p:cNvSpPr txBox="1"/>
          <p:nvPr/>
        </p:nvSpPr>
        <p:spPr>
          <a:xfrm>
            <a:off x="130320" y="1815840"/>
            <a:ext cx="4621680" cy="71244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At</a:t>
            </a:r>
            <a:r>
              <a:rPr lang="en-GB" sz="2200" spc="-1" strike="noStrike">
                <a:solidFill>
                  <a:srgbClr val="0000ff"/>
                </a:solidFill>
                <a:uFill>
                  <a:solidFill>
                    <a:srgbClr val="ffffff"/>
                  </a:solidFill>
                </a:uFill>
                <a:latin typeface="Times New Roman"/>
              </a:rPr>
              <a:t> 100 m</a:t>
            </a:r>
            <a:r>
              <a:rPr lang="en-GB" sz="2200" spc="-1" strike="noStrike">
                <a:solidFill>
                  <a:srgbClr val="000000"/>
                </a:solidFill>
                <a:uFill>
                  <a:solidFill>
                    <a:srgbClr val="ffffff"/>
                  </a:solidFill>
                </a:uFill>
                <a:latin typeface="Times New Roman"/>
              </a:rPr>
              <a:t> from the hadron window</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A</a:t>
            </a:r>
            <a:r>
              <a:rPr b="1" lang="en-GB" sz="2200" spc="-1" strike="noStrike">
                <a:solidFill>
                  <a:srgbClr val="0000ff"/>
                </a:solidFill>
                <a:uFill>
                  <a:solidFill>
                    <a:srgbClr val="ffffff"/>
                  </a:solidFill>
                </a:uFill>
                <a:latin typeface="Times New Roman"/>
              </a:rPr>
              <a:t> </a:t>
            </a:r>
            <a:r>
              <a:rPr lang="en-GB" sz="2200" spc="-1" strike="noStrike">
                <a:solidFill>
                  <a:srgbClr val="0000ff"/>
                </a:solidFill>
                <a:uFill>
                  <a:solidFill>
                    <a:srgbClr val="ffffff"/>
                  </a:solidFill>
                </a:uFill>
                <a:latin typeface="Times New Roman"/>
              </a:rPr>
              <a:t>500 t</a:t>
            </a:r>
            <a:r>
              <a:rPr lang="en-GB" sz="2200" spc="-1" strike="noStrike">
                <a:solidFill>
                  <a:srgbClr val="000000"/>
                </a:solidFill>
                <a:uFill>
                  <a:solidFill>
                    <a:srgbClr val="ffffff"/>
                  </a:solidFill>
                </a:uFill>
                <a:latin typeface="Times New Roman"/>
              </a:rPr>
              <a:t> mass  (&lt; ICARUS T600)</a:t>
            </a:r>
            <a:endParaRPr lang="en-GB" sz="1800" spc="-1" strike="noStrike">
              <a:solidFill>
                <a:srgbClr val="000000"/>
              </a:solidFill>
              <a:uFill>
                <a:solidFill>
                  <a:srgbClr val="ffffff"/>
                </a:solidFill>
              </a:uFill>
              <a:latin typeface="Times New Roman"/>
            </a:endParaRPr>
          </a:p>
        </p:txBody>
      </p:sp>
      <p:sp>
        <p:nvSpPr>
          <p:cNvPr id="302" name="TextShape 4"/>
          <p:cNvSpPr txBox="1"/>
          <p:nvPr/>
        </p:nvSpPr>
        <p:spPr>
          <a:xfrm>
            <a:off x="4968000" y="756000"/>
            <a:ext cx="4176000" cy="40140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200" spc="-1" strike="noStrike">
                <a:solidFill>
                  <a:srgbClr val="ff00cc"/>
                </a:solidFill>
                <a:uFill>
                  <a:solidFill>
                    <a:srgbClr val="ffffff"/>
                  </a:solidFill>
                </a:uFill>
                <a:latin typeface="Times New Roman"/>
              </a:rPr>
              <a:t>&lt;E&gt; = 3 GeV, FWHM ~ 3.5 GeV</a:t>
            </a:r>
            <a:endParaRPr lang="en-GB" sz="1800" spc="-1" strike="noStrike">
              <a:solidFill>
                <a:srgbClr val="000000"/>
              </a:solidFill>
              <a:uFill>
                <a:solidFill>
                  <a:srgbClr val="ffffff"/>
                </a:solidFill>
              </a:uFill>
              <a:latin typeface="Times New Roman"/>
            </a:endParaRPr>
          </a:p>
        </p:txBody>
      </p:sp>
      <p:pic>
        <p:nvPicPr>
          <p:cNvPr id="303" name="" descr=""/>
          <p:cNvPicPr/>
          <p:nvPr/>
        </p:nvPicPr>
        <p:blipFill>
          <a:blip r:embed="rId2"/>
          <a:srcRect l="65299" t="0" r="0" b="0"/>
          <a:stretch/>
        </p:blipFill>
        <p:spPr>
          <a:xfrm>
            <a:off x="1728000" y="900000"/>
            <a:ext cx="2232000" cy="864000"/>
          </a:xfrm>
          <a:prstGeom prst="rect">
            <a:avLst/>
          </a:prstGeom>
          <a:ln>
            <a:noFill/>
          </a:ln>
        </p:spPr>
      </p:pic>
      <p:sp>
        <p:nvSpPr>
          <p:cNvPr id="304" name="Line 5"/>
          <p:cNvSpPr/>
          <p:nvPr/>
        </p:nvSpPr>
        <p:spPr>
          <a:xfrm>
            <a:off x="3744000" y="1332000"/>
            <a:ext cx="720000" cy="360000"/>
          </a:xfrm>
          <a:prstGeom prst="line">
            <a:avLst/>
          </a:prstGeom>
          <a:ln>
            <a:solidFill>
              <a:srgbClr val="000000"/>
            </a:solidFill>
            <a:tailEnd len="med" type="triangle" w="med"/>
          </a:ln>
        </p:spPr>
        <p:style>
          <a:lnRef idx="0"/>
          <a:fillRef idx="0"/>
          <a:effectRef idx="0"/>
          <a:fontRef idx="minor"/>
        </p:style>
      </p:sp>
      <p:sp>
        <p:nvSpPr>
          <p:cNvPr id="305" name="TextShape 6"/>
          <p:cNvSpPr txBox="1"/>
          <p:nvPr/>
        </p:nvSpPr>
        <p:spPr>
          <a:xfrm>
            <a:off x="72000" y="2628000"/>
            <a:ext cx="5112000" cy="195660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200" spc="-1" strike="noStrike">
                <a:solidFill>
                  <a:srgbClr val="0000ff"/>
                </a:solidFill>
                <a:uFill>
                  <a:solidFill>
                    <a:srgbClr val="ffffff"/>
                  </a:solidFill>
                </a:uFill>
                <a:latin typeface="Times New Roman"/>
              </a:rPr>
              <a:t>Interesting region</a:t>
            </a:r>
            <a:r>
              <a:rPr lang="en-GB" sz="2200" spc="-1" strike="noStrike">
                <a:solidFill>
                  <a:srgbClr val="000000"/>
                </a:solidFill>
                <a:uFill>
                  <a:solidFill>
                    <a:srgbClr val="ffffff"/>
                  </a:solidFill>
                </a:uFill>
                <a:latin typeface="Times New Roman"/>
              </a:rPr>
              <a:t> of long baseline future projects is</a:t>
            </a:r>
            <a:r>
              <a:rPr lang="en-GB" sz="2200" spc="-1" strike="noStrike">
                <a:solidFill>
                  <a:srgbClr val="0000ff"/>
                </a:solidFill>
                <a:uFill>
                  <a:solidFill>
                    <a:srgbClr val="ffffff"/>
                  </a:solidFill>
                </a:uFill>
                <a:latin typeface="Times New Roman"/>
              </a:rPr>
              <a:t> covered</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ff"/>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Further tuning foreseen to go even lower in energy preserving an acceptable positron purity (some ideas on the table)</a:t>
            </a:r>
            <a:endParaRPr lang="en-GB" sz="1800" spc="-1" strike="noStrike">
              <a:solidFill>
                <a:srgbClr val="000000"/>
              </a:solidFill>
              <a:uFill>
                <a:solidFill>
                  <a:srgbClr val="ffffff"/>
                </a:solidFill>
              </a:uFill>
              <a:latin typeface="Times New Roman"/>
            </a:endParaRPr>
          </a:p>
        </p:txBody>
      </p:sp>
      <p:pic>
        <p:nvPicPr>
          <p:cNvPr id="306" name="" descr=""/>
          <p:cNvPicPr/>
          <p:nvPr/>
        </p:nvPicPr>
        <p:blipFill>
          <a:blip r:embed="rId3"/>
          <a:stretch/>
        </p:blipFill>
        <p:spPr>
          <a:xfrm>
            <a:off x="7035120" y="5064120"/>
            <a:ext cx="2648880" cy="2235240"/>
          </a:xfrm>
          <a:prstGeom prst="rect">
            <a:avLst/>
          </a:prstGeom>
          <a:ln>
            <a:noFill/>
          </a:ln>
        </p:spPr>
      </p:pic>
      <p:pic>
        <p:nvPicPr>
          <p:cNvPr id="307" name="" descr=""/>
          <p:cNvPicPr/>
          <p:nvPr/>
        </p:nvPicPr>
        <p:blipFill>
          <a:blip r:embed="rId4"/>
          <a:stretch/>
        </p:blipFill>
        <p:spPr>
          <a:xfrm>
            <a:off x="4201560" y="5064480"/>
            <a:ext cx="2813400" cy="2216880"/>
          </a:xfrm>
          <a:prstGeom prst="rect">
            <a:avLst/>
          </a:prstGeom>
          <a:ln>
            <a:noFill/>
          </a:ln>
        </p:spPr>
      </p:pic>
      <p:sp>
        <p:nvSpPr>
          <p:cNvPr id="308" name="TextShape 7"/>
          <p:cNvSpPr txBox="1"/>
          <p:nvPr/>
        </p:nvSpPr>
        <p:spPr>
          <a:xfrm>
            <a:off x="7561440" y="5062320"/>
            <a:ext cx="1334880" cy="644040"/>
          </a:xfrm>
          <a:prstGeom prst="rect">
            <a:avLst/>
          </a:prstGeom>
          <a:noFill/>
          <a:ln>
            <a:noFill/>
          </a:ln>
        </p:spPr>
        <p:txBody>
          <a:bodyPr lIns="90000" rIns="90000" tIns="45000" bIns="45000"/>
          <a:p>
            <a:r>
              <a:rPr lang="en-GB" sz="2800" spc="-1" strike="noStrike">
                <a:solidFill>
                  <a:srgbClr val="000000"/>
                </a:solidFill>
                <a:uFill>
                  <a:solidFill>
                    <a:srgbClr val="ffffff"/>
                  </a:solidFill>
                </a:uFill>
                <a:latin typeface="Standard Symbols L"/>
              </a:rPr>
              <a:t>n</a:t>
            </a:r>
            <a:r>
              <a:rPr lang="en-GB" sz="2800" spc="-1" strike="noStrike" baseline="-101000">
                <a:solidFill>
                  <a:srgbClr val="000000"/>
                </a:solidFill>
                <a:uFill>
                  <a:solidFill>
                    <a:srgbClr val="ffffff"/>
                  </a:solidFill>
                </a:uFill>
                <a:latin typeface="Times New Roman"/>
              </a:rPr>
              <a:t>e </a:t>
            </a:r>
            <a:endParaRPr lang="en-GB" sz="1800" spc="-1" strike="noStrike">
              <a:solidFill>
                <a:srgbClr val="000000"/>
              </a:solidFill>
              <a:uFill>
                <a:solidFill>
                  <a:srgbClr val="ffffff"/>
                </a:solidFill>
              </a:uFill>
              <a:latin typeface="Times New Roman"/>
            </a:endParaRPr>
          </a:p>
        </p:txBody>
      </p:sp>
      <p:sp>
        <p:nvSpPr>
          <p:cNvPr id="309" name="TextShape 8"/>
          <p:cNvSpPr txBox="1"/>
          <p:nvPr/>
        </p:nvSpPr>
        <p:spPr>
          <a:xfrm>
            <a:off x="4797720" y="5111640"/>
            <a:ext cx="1334880" cy="659880"/>
          </a:xfrm>
          <a:prstGeom prst="rect">
            <a:avLst/>
          </a:prstGeom>
          <a:noFill/>
          <a:ln>
            <a:noFill/>
          </a:ln>
        </p:spPr>
        <p:txBody>
          <a:bodyPr lIns="90000" rIns="90000" tIns="45000" bIns="45000"/>
          <a:p>
            <a:r>
              <a:rPr lang="en-GB" sz="2800" spc="-1" strike="noStrike">
                <a:solidFill>
                  <a:srgbClr val="000000"/>
                </a:solidFill>
                <a:uFill>
                  <a:solidFill>
                    <a:srgbClr val="ffffff"/>
                  </a:solidFill>
                </a:uFill>
                <a:latin typeface="Standard Symbols L"/>
              </a:rPr>
              <a:t>n</a:t>
            </a:r>
            <a:r>
              <a:rPr lang="en-GB" sz="2800" spc="-1" strike="noStrike" baseline="-101000">
                <a:solidFill>
                  <a:srgbClr val="000000"/>
                </a:solidFill>
                <a:uFill>
                  <a:solidFill>
                    <a:srgbClr val="ffffff"/>
                  </a:solidFill>
                </a:uFill>
                <a:latin typeface="Standard Symbols L"/>
              </a:rPr>
              <a:t>m</a:t>
            </a:r>
            <a:r>
              <a:rPr lang="en-GB" sz="2800" spc="-1" strike="noStrike" baseline="-101000">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p:txBody>
      </p:sp>
      <p:sp>
        <p:nvSpPr>
          <p:cNvPr id="310" name="TextShape 9"/>
          <p:cNvSpPr txBox="1"/>
          <p:nvPr/>
        </p:nvSpPr>
        <p:spPr>
          <a:xfrm>
            <a:off x="49320" y="5061960"/>
            <a:ext cx="5062680" cy="1924920"/>
          </a:xfrm>
          <a:prstGeom prst="rect">
            <a:avLst/>
          </a:prstGeom>
          <a:noFill/>
          <a:ln>
            <a:noFill/>
          </a:ln>
        </p:spPr>
        <p:txBody>
          <a:bodyPr lIns="90000" rIns="90000" tIns="45000" bIns="45000"/>
          <a:p>
            <a:pPr marL="216000" indent="-216000">
              <a:buClr>
                <a:srgbClr val="000000"/>
              </a:buClr>
              <a:buSzPct val="45000"/>
              <a:buFont typeface="Wingdings" charset="2"/>
              <a:buChar char=""/>
            </a:pPr>
            <a:r>
              <a:rPr b="1" lang="en-GB" sz="2200" spc="-1" strike="noStrike">
                <a:solidFill>
                  <a:srgbClr val="000000"/>
                </a:solidFill>
                <a:uFill>
                  <a:solidFill>
                    <a:srgbClr val="ffffff"/>
                  </a:solidFill>
                </a:uFill>
                <a:latin typeface="Times New Roman"/>
              </a:rPr>
              <a:t>tagger geometrical acceptance: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ff"/>
                </a:solidFill>
                <a:uFill>
                  <a:solidFill>
                    <a:srgbClr val="ffffff"/>
                  </a:solidFill>
                </a:uFill>
                <a:latin typeface="Times New Roman"/>
              </a:rPr>
              <a:t>85%</a:t>
            </a:r>
            <a:r>
              <a:rPr lang="en-GB" sz="2200" spc="-1" strike="noStrike">
                <a:solidFill>
                  <a:srgbClr val="000000"/>
                </a:solidFill>
                <a:uFill>
                  <a:solidFill>
                    <a:srgbClr val="ffffff"/>
                  </a:solidFill>
                </a:uFill>
                <a:latin typeface="Times New Roman"/>
              </a:rPr>
              <a:t> of </a:t>
            </a:r>
            <a:r>
              <a:rPr lang="en-GB" sz="2200" spc="-1" strike="noStrike">
                <a:solidFill>
                  <a:srgbClr val="000000"/>
                </a:solidFill>
                <a:uFill>
                  <a:solidFill>
                    <a:srgbClr val="ffffff"/>
                  </a:solidFill>
                </a:uFill>
                <a:latin typeface="Standard Symbols L"/>
              </a:rPr>
              <a:t>n</a:t>
            </a:r>
            <a:r>
              <a:rPr lang="en-GB" sz="2200" spc="-1" strike="noStrike" baseline="-101000">
                <a:solidFill>
                  <a:srgbClr val="000000"/>
                </a:solidFill>
                <a:uFill>
                  <a:solidFill>
                    <a:srgbClr val="ffffff"/>
                  </a:solidFill>
                </a:uFill>
                <a:latin typeface="Times New Roman"/>
              </a:rPr>
              <a:t>e</a:t>
            </a:r>
            <a:r>
              <a:rPr lang="en-GB" sz="2200" spc="-1" strike="noStrike" baseline="33000">
                <a:solidFill>
                  <a:srgbClr val="000000"/>
                </a:solidFill>
                <a:uFill>
                  <a:solidFill>
                    <a:srgbClr val="ffffff"/>
                  </a:solidFill>
                </a:uFill>
                <a:latin typeface="Times New Roman"/>
              </a:rPr>
              <a:t>CC</a:t>
            </a:r>
            <a:r>
              <a:rPr lang="en-GB" sz="2200" spc="-1" strike="noStrike">
                <a:solidFill>
                  <a:srgbClr val="000000"/>
                </a:solidFill>
                <a:uFill>
                  <a:solidFill>
                    <a:srgbClr val="ffffff"/>
                  </a:solidFill>
                </a:uFill>
                <a:latin typeface="Times New Roman"/>
              </a:rPr>
              <a:t> with a tagged e</a:t>
            </a:r>
            <a:r>
              <a:rPr lang="en-GB" sz="2200" spc="-1" strike="noStrike" baseline="101000">
                <a:solidFill>
                  <a:srgbClr val="000000"/>
                </a:solidFill>
                <a:uFill>
                  <a:solidFill>
                    <a:srgbClr val="ffffff"/>
                  </a:solidFill>
                </a:uFill>
                <a:latin typeface="Times New Roman"/>
              </a:rPr>
              <a:t>+</a:t>
            </a:r>
            <a:r>
              <a:rPr lang="en-GB" sz="22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(15 % in the </a:t>
            </a:r>
            <a:r>
              <a:rPr lang="en-GB" sz="2200" spc="-1" strike="noStrike">
                <a:solidFill>
                  <a:srgbClr val="000000"/>
                </a:solidFill>
                <a:uFill>
                  <a:solidFill>
                    <a:srgbClr val="ffffff"/>
                  </a:solidFill>
                </a:uFill>
                <a:latin typeface="Times New Roman"/>
              </a:rPr>
              <a:t>forward ''hole''</a:t>
            </a:r>
            <a:r>
              <a:rPr lang="en-GB" sz="22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ff"/>
                </a:solidFill>
                <a:uFill>
                  <a:solidFill>
                    <a:srgbClr val="ffffff"/>
                  </a:solidFill>
                </a:uFill>
                <a:latin typeface="Times New Roman"/>
                <a:ea typeface="Arial"/>
              </a:rPr>
              <a:t>1.95 </a:t>
            </a:r>
            <a:r>
              <a:rPr lang="en-GB" sz="2200" spc="-1" strike="noStrike">
                <a:solidFill>
                  <a:srgbClr val="0000ff"/>
                </a:solidFill>
                <a:uFill>
                  <a:solidFill>
                    <a:srgbClr val="ffffff"/>
                  </a:solidFill>
                </a:uFill>
                <a:latin typeface="Times New Roman"/>
                <a:ea typeface="Times New Roman"/>
              </a:rPr>
              <a:t>× </a:t>
            </a:r>
            <a:r>
              <a:rPr lang="en-GB" sz="2200" spc="-1" strike="noStrike">
                <a:solidFill>
                  <a:srgbClr val="0000ff"/>
                </a:solidFill>
                <a:uFill>
                  <a:solidFill>
                    <a:srgbClr val="ffffff"/>
                  </a:solidFill>
                </a:uFill>
                <a:latin typeface="Times New Roman"/>
                <a:ea typeface="Arial"/>
              </a:rPr>
              <a:t>10</a:t>
            </a:r>
            <a:r>
              <a:rPr lang="en-GB" sz="2200" spc="-1" strike="noStrike" baseline="33000">
                <a:solidFill>
                  <a:srgbClr val="0000ff"/>
                </a:solidFill>
                <a:uFill>
                  <a:solidFill>
                    <a:srgbClr val="ffffff"/>
                  </a:solidFill>
                </a:uFill>
                <a:latin typeface="Times New Roman"/>
                <a:ea typeface="Arial"/>
              </a:rPr>
              <a:t>13</a:t>
            </a:r>
            <a:r>
              <a:rPr lang="en-GB" sz="2200" spc="-1" strike="noStrike">
                <a:solidFill>
                  <a:srgbClr val="0000ff"/>
                </a:solidFill>
                <a:uFill>
                  <a:solidFill>
                    <a:srgbClr val="ffffff"/>
                  </a:solidFill>
                </a:uFill>
                <a:latin typeface="Times New Roman"/>
                <a:ea typeface="Arial"/>
              </a:rPr>
              <a:t> K</a:t>
            </a:r>
            <a:r>
              <a:rPr lang="en-GB" sz="2200" spc="-1" strike="noStrike" baseline="101000">
                <a:solidFill>
                  <a:srgbClr val="0000ff"/>
                </a:solidFill>
                <a:uFill>
                  <a:solidFill>
                    <a:srgbClr val="ffffff"/>
                  </a:solidFill>
                </a:uFill>
                <a:latin typeface="Times New Roman"/>
                <a:ea typeface="Arial"/>
              </a:rPr>
              <a:t>+</a:t>
            </a:r>
            <a:r>
              <a:rPr lang="en-GB" sz="2200" spc="-1" strike="noStrike">
                <a:solidFill>
                  <a:srgbClr val="0000ff"/>
                </a:solidFill>
                <a:uFill>
                  <a:solidFill>
                    <a:srgbClr val="ffffff"/>
                  </a:solidFill>
                </a:uFill>
                <a:latin typeface="Times New Roman"/>
                <a:ea typeface="Arial"/>
              </a:rPr>
              <a:t>/</a:t>
            </a:r>
            <a:r>
              <a:rPr lang="en-GB" sz="2200" spc="-1" strike="noStrike">
                <a:solidFill>
                  <a:srgbClr val="0000ff"/>
                </a:solidFill>
                <a:uFill>
                  <a:solidFill>
                    <a:srgbClr val="ffffff"/>
                  </a:solidFill>
                </a:uFill>
                <a:latin typeface="Times New Roman"/>
                <a:ea typeface="Times New Roman"/>
              </a:rPr>
              <a:t>ν</a:t>
            </a:r>
            <a:r>
              <a:rPr lang="en-GB" sz="2200" spc="-1" strike="noStrike" baseline="-101000">
                <a:solidFill>
                  <a:srgbClr val="0000ff"/>
                </a:solidFill>
                <a:uFill>
                  <a:solidFill>
                    <a:srgbClr val="ffffff"/>
                  </a:solidFill>
                </a:uFill>
                <a:latin typeface="Times New Roman"/>
                <a:ea typeface="Arial"/>
              </a:rPr>
              <a:t>e</a:t>
            </a:r>
            <a:r>
              <a:rPr lang="en-GB" sz="2200" spc="-1" strike="noStrike" baseline="101000">
                <a:solidFill>
                  <a:srgbClr val="0000ff"/>
                </a:solidFill>
                <a:uFill>
                  <a:solidFill>
                    <a:srgbClr val="ffffff"/>
                  </a:solidFill>
                </a:uFill>
                <a:latin typeface="Times New Roman"/>
                <a:ea typeface="Arial"/>
              </a:rPr>
              <a:t>CC</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00"/>
                </a:solidFill>
                <a:uFill>
                  <a:solidFill>
                    <a:srgbClr val="ffffff"/>
                  </a:solidFill>
                </a:uFill>
                <a:latin typeface="Times New Roman"/>
              </a:rPr>
              <a:t>Radial profiles at the </a:t>
            </a:r>
            <a:r>
              <a:rPr lang="en-GB" sz="2200" spc="-1" strike="noStrike">
                <a:solidFill>
                  <a:srgbClr val="000000"/>
                </a:solidFill>
                <a:uFill>
                  <a:solidFill>
                    <a:srgbClr val="ffffff"/>
                  </a:solidFill>
                </a:uFill>
                <a:latin typeface="Standard Symbols L"/>
              </a:rPr>
              <a:t>n</a:t>
            </a:r>
            <a:r>
              <a:rPr lang="en-GB" sz="2200" spc="-1" strike="noStrike">
                <a:solidFill>
                  <a:srgbClr val="000000"/>
                </a:solidFill>
                <a:uFill>
                  <a:solidFill>
                    <a:srgbClr val="ffffff"/>
                  </a:solidFill>
                </a:uFill>
                <a:latin typeface="Times New Roman"/>
              </a:rPr>
              <a:t> detector </a:t>
            </a:r>
            <a:endParaRPr lang="en-GB" sz="1800" spc="-1" strike="noStrike">
              <a:solidFill>
                <a:srgbClr val="000000"/>
              </a:solidFill>
              <a:uFill>
                <a:solidFill>
                  <a:srgbClr val="ffffff"/>
                </a:solidFill>
              </a:uFill>
              <a:latin typeface="Times New Roman"/>
            </a:endParaRPr>
          </a:p>
        </p:txBody>
      </p:sp>
      <p:sp>
        <p:nvSpPr>
          <p:cNvPr id="311" name="Line 10"/>
          <p:cNvSpPr/>
          <p:nvPr/>
        </p:nvSpPr>
        <p:spPr>
          <a:xfrm>
            <a:off x="7237080" y="7390080"/>
            <a:ext cx="2168640" cy="0"/>
          </a:xfrm>
          <a:prstGeom prst="line">
            <a:avLst/>
          </a:prstGeom>
          <a:ln>
            <a:solidFill>
              <a:srgbClr val="000000"/>
            </a:solidFill>
            <a:headEnd len="med" type="triangle" w="med"/>
            <a:tailEnd len="med" type="triangle" w="med"/>
          </a:ln>
        </p:spPr>
        <p:style>
          <a:lnRef idx="0"/>
          <a:fillRef idx="0"/>
          <a:effectRef idx="0"/>
          <a:fontRef idx="minor"/>
        </p:style>
        <p:txBody>
          <a:bodyPr lIns="90000" rIns="90000" tIns="45000" bIns="45000" anchor="ctr"/>
          <a:p>
            <a:pPr algn="ctr"/>
            <a:r>
              <a:rPr lang="en-GB" sz="1800" spc="-1" strike="noStrike">
                <a:solidFill>
                  <a:srgbClr val="000000"/>
                </a:solidFill>
                <a:uFill>
                  <a:solidFill>
                    <a:srgbClr val="ffffff"/>
                  </a:solidFill>
                </a:uFill>
                <a:latin typeface="Times New Roman"/>
              </a:rPr>
              <a:t>20 m</a:t>
            </a:r>
            <a:endParaRPr lang="en-GB" sz="1800" spc="-1" strike="noStrike">
              <a:solidFill>
                <a:srgbClr val="000000"/>
              </a:solidFill>
              <a:uFill>
                <a:solidFill>
                  <a:srgbClr val="ffffff"/>
                </a:solidFill>
              </a:uFill>
              <a:latin typeface="Times New Roman"/>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2" name="CustomShape 1"/>
          <p:cNvSpPr/>
          <p:nvPr/>
        </p:nvSpPr>
        <p:spPr>
          <a:xfrm>
            <a:off x="216000" y="4932000"/>
            <a:ext cx="9576000" cy="2304000"/>
          </a:xfrm>
          <a:prstGeom prst="rect">
            <a:avLst/>
          </a:prstGeom>
          <a:solidFill>
            <a:srgbClr val="ffffcc"/>
          </a:solidFill>
          <a:ln>
            <a:noFill/>
          </a:ln>
        </p:spPr>
        <p:style>
          <a:lnRef idx="0"/>
          <a:fillRef idx="0"/>
          <a:effectRef idx="0"/>
          <a:fontRef idx="minor"/>
        </p:style>
      </p:sp>
      <p:sp>
        <p:nvSpPr>
          <p:cNvPr id="313" name="CustomShape 2"/>
          <p:cNvSpPr/>
          <p:nvPr/>
        </p:nvSpPr>
        <p:spPr>
          <a:xfrm>
            <a:off x="8568000" y="4968000"/>
            <a:ext cx="576000" cy="2160000"/>
          </a:xfrm>
          <a:prstGeom prst="rect">
            <a:avLst/>
          </a:prstGeom>
          <a:solidFill>
            <a:srgbClr val="808080"/>
          </a:solidFill>
          <a:ln>
            <a:noFill/>
          </a:ln>
        </p:spPr>
        <p:style>
          <a:lnRef idx="0"/>
          <a:fillRef idx="0"/>
          <a:effectRef idx="0"/>
          <a:fontRef idx="minor"/>
        </p:style>
        <p:txBody>
          <a:bodyPr lIns="90000" rIns="90000" tIns="45000" bIns="45000" anchor="ctr"/>
          <a:p>
            <a:pPr algn="ctr"/>
            <a:r>
              <a:rPr lang="en-GB" sz="1800" spc="-1" strike="noStrike">
                <a:solidFill>
                  <a:srgbClr val="000000"/>
                </a:solidFill>
                <a:uFill>
                  <a:solidFill>
                    <a:srgbClr val="ffffff"/>
                  </a:solidFill>
                </a:uFill>
                <a:latin typeface="Times New Roman"/>
              </a:rPr>
              <a:t>D</a:t>
            </a:r>
            <a:endParaRPr lang="en-GB" sz="1800" spc="-1" strike="noStrike">
              <a:solidFill>
                <a:srgbClr val="000000"/>
              </a:solidFill>
              <a:uFill>
                <a:solidFill>
                  <a:srgbClr val="ffffff"/>
                </a:solidFill>
              </a:uFill>
              <a:latin typeface="Times New Roman"/>
            </a:endParaRPr>
          </a:p>
          <a:p>
            <a:pPr algn="ctr"/>
            <a:r>
              <a:rPr lang="en-GB" sz="1800" spc="-1" strike="noStrike">
                <a:solidFill>
                  <a:srgbClr val="000000"/>
                </a:solidFill>
                <a:uFill>
                  <a:solidFill>
                    <a:srgbClr val="ffffff"/>
                  </a:solidFill>
                </a:uFill>
                <a:latin typeface="Times New Roman"/>
              </a:rPr>
              <a:t>U</a:t>
            </a:r>
            <a:endParaRPr lang="en-GB" sz="1800" spc="-1" strike="noStrike">
              <a:solidFill>
                <a:srgbClr val="000000"/>
              </a:solidFill>
              <a:uFill>
                <a:solidFill>
                  <a:srgbClr val="ffffff"/>
                </a:solidFill>
              </a:uFill>
              <a:latin typeface="Times New Roman"/>
            </a:endParaRPr>
          </a:p>
          <a:p>
            <a:pPr algn="ctr"/>
            <a:r>
              <a:rPr lang="en-GB" sz="1800" spc="-1" strike="noStrike">
                <a:solidFill>
                  <a:srgbClr val="000000"/>
                </a:solidFill>
                <a:uFill>
                  <a:solidFill>
                    <a:srgbClr val="ffffff"/>
                  </a:solidFill>
                </a:uFill>
                <a:latin typeface="Times New Roman"/>
              </a:rPr>
              <a:t>M</a:t>
            </a:r>
            <a:endParaRPr lang="en-GB" sz="1800" spc="-1" strike="noStrike">
              <a:solidFill>
                <a:srgbClr val="000000"/>
              </a:solidFill>
              <a:uFill>
                <a:solidFill>
                  <a:srgbClr val="ffffff"/>
                </a:solidFill>
              </a:uFill>
              <a:latin typeface="Times New Roman"/>
            </a:endParaRPr>
          </a:p>
          <a:p>
            <a:pPr algn="ctr"/>
            <a:r>
              <a:rPr lang="en-GB" sz="1800" spc="-1" strike="noStrike">
                <a:solidFill>
                  <a:srgbClr val="000000"/>
                </a:solidFill>
                <a:uFill>
                  <a:solidFill>
                    <a:srgbClr val="ffffff"/>
                  </a:solidFill>
                </a:uFill>
                <a:latin typeface="Times New Roman"/>
              </a:rPr>
              <a:t>P</a:t>
            </a:r>
            <a:endParaRPr lang="en-GB" sz="1800" spc="-1" strike="noStrike">
              <a:solidFill>
                <a:srgbClr val="000000"/>
              </a:solidFill>
              <a:uFill>
                <a:solidFill>
                  <a:srgbClr val="ffffff"/>
                </a:solidFill>
              </a:uFill>
              <a:latin typeface="Times New Roman"/>
            </a:endParaRPr>
          </a:p>
        </p:txBody>
      </p:sp>
      <p:sp>
        <p:nvSpPr>
          <p:cNvPr id="314" name="TextShape 3"/>
          <p:cNvSpPr txBox="1"/>
          <p:nvPr/>
        </p:nvSpPr>
        <p:spPr>
          <a:xfrm>
            <a:off x="0" y="0"/>
            <a:ext cx="8640000" cy="1138320"/>
          </a:xfrm>
          <a:prstGeom prst="rect">
            <a:avLst/>
          </a:prstGeom>
          <a:noFill/>
          <a:ln>
            <a:noFill/>
          </a:ln>
        </p:spPr>
        <p:txBody>
          <a:bodyPr lIns="90000" rIns="90000" tIns="45000" bIns="45000"/>
          <a:p>
            <a:pPr algn="ctr">
              <a:lnSpc>
                <a:spcPct val="100000"/>
              </a:lnSpc>
            </a:pPr>
            <a:r>
              <a:rPr b="1" lang="en-GB" sz="4000" spc="-1" strike="noStrike">
                <a:solidFill>
                  <a:srgbClr val="000000"/>
                </a:solidFill>
                <a:uFill>
                  <a:solidFill>
                    <a:srgbClr val="ffffff"/>
                  </a:solidFill>
                </a:uFill>
                <a:latin typeface="Times New Roman"/>
              </a:rPr>
              <a:t>The golden channel: K</a:t>
            </a:r>
            <a:r>
              <a:rPr b="1" lang="en-GB" sz="4000" spc="-1" strike="noStrike" baseline="33000">
                <a:solidFill>
                  <a:srgbClr val="000000"/>
                </a:solidFill>
                <a:uFill>
                  <a:solidFill>
                    <a:srgbClr val="ffffff"/>
                  </a:solidFill>
                </a:uFill>
                <a:latin typeface="Times New Roman"/>
              </a:rPr>
              <a:t>+</a:t>
            </a:r>
            <a:r>
              <a:rPr b="1" lang="en-GB" sz="4000" spc="-1" strike="noStrike">
                <a:solidFill>
                  <a:srgbClr val="000000"/>
                </a:solidFill>
                <a:uFill>
                  <a:solidFill>
                    <a:srgbClr val="ffffff"/>
                  </a:solidFill>
                </a:uFill>
                <a:latin typeface="Times New Roman"/>
              </a:rPr>
              <a:t> → </a:t>
            </a:r>
            <a:r>
              <a:rPr b="1" lang="en-GB" sz="4000" spc="-1" strike="noStrike">
                <a:solidFill>
                  <a:srgbClr val="000000"/>
                </a:solidFill>
                <a:uFill>
                  <a:solidFill>
                    <a:srgbClr val="ffffff"/>
                  </a:solidFill>
                </a:uFill>
                <a:latin typeface="Standard Symbols L"/>
              </a:rPr>
              <a:t>p</a:t>
            </a:r>
            <a:r>
              <a:rPr b="1" lang="en-GB" sz="4000" spc="-1" strike="noStrike" baseline="33000">
                <a:solidFill>
                  <a:srgbClr val="000000"/>
                </a:solidFill>
                <a:uFill>
                  <a:solidFill>
                    <a:srgbClr val="ffffff"/>
                  </a:solidFill>
                </a:uFill>
                <a:latin typeface="Times New Roman"/>
              </a:rPr>
              <a:t>0</a:t>
            </a:r>
            <a:r>
              <a:rPr b="1" lang="en-GB" sz="4000" spc="-1" strike="noStrike">
                <a:solidFill>
                  <a:srgbClr val="000000"/>
                </a:solidFill>
                <a:uFill>
                  <a:solidFill>
                    <a:srgbClr val="ffffff"/>
                  </a:solidFill>
                </a:uFill>
                <a:latin typeface="Times New Roman"/>
              </a:rPr>
              <a:t> e </a:t>
            </a:r>
            <a:r>
              <a:rPr b="1" lang="en-GB" sz="4000" spc="-1" strike="noStrike" baseline="33000">
                <a:solidFill>
                  <a:srgbClr val="000000"/>
                </a:solidFill>
                <a:uFill>
                  <a:solidFill>
                    <a:srgbClr val="ffffff"/>
                  </a:solidFill>
                </a:uFill>
                <a:latin typeface="Times New Roman"/>
              </a:rPr>
              <a:t>+</a:t>
            </a:r>
            <a:r>
              <a:rPr b="1" lang="en-GB" sz="4000" spc="-1" strike="noStrike">
                <a:solidFill>
                  <a:srgbClr val="000000"/>
                </a:solidFill>
                <a:uFill>
                  <a:solidFill>
                    <a:srgbClr val="ffffff"/>
                  </a:solidFill>
                </a:uFill>
                <a:latin typeface="Times New Roman"/>
              </a:rPr>
              <a:t> </a:t>
            </a:r>
            <a:r>
              <a:rPr b="1" lang="en-GB" sz="4000" spc="-1" strike="noStrike">
                <a:solidFill>
                  <a:srgbClr val="000000"/>
                </a:solidFill>
                <a:uFill>
                  <a:solidFill>
                    <a:srgbClr val="ffffff"/>
                  </a:solidFill>
                </a:uFill>
                <a:latin typeface="Standard Symbols L"/>
              </a:rPr>
              <a:t>n</a:t>
            </a:r>
            <a:r>
              <a:rPr b="1" lang="en-GB" sz="4000" spc="-1" strike="noStrike" baseline="-33000">
                <a:solidFill>
                  <a:srgbClr val="000000"/>
                </a:solidFill>
                <a:uFill>
                  <a:solidFill>
                    <a:srgbClr val="ffffff"/>
                  </a:solidFill>
                </a:uFill>
                <a:latin typeface="Times New Roman"/>
              </a:rPr>
              <a:t>e</a:t>
            </a:r>
            <a:endParaRPr lang="en-GB" sz="1800" spc="-1" strike="noStrike">
              <a:solidFill>
                <a:srgbClr val="000000"/>
              </a:solidFill>
              <a:uFill>
                <a:solidFill>
                  <a:srgbClr val="ffffff"/>
                </a:solidFill>
              </a:uFill>
              <a:latin typeface="Times New Roman"/>
            </a:endParaRPr>
          </a:p>
        </p:txBody>
      </p:sp>
      <p:pic>
        <p:nvPicPr>
          <p:cNvPr id="315" name="" descr=""/>
          <p:cNvPicPr/>
          <p:nvPr/>
        </p:nvPicPr>
        <p:blipFill>
          <a:blip r:embed="rId1"/>
          <a:stretch/>
        </p:blipFill>
        <p:spPr>
          <a:xfrm>
            <a:off x="4813560" y="1080000"/>
            <a:ext cx="5047200" cy="3722760"/>
          </a:xfrm>
          <a:prstGeom prst="rect">
            <a:avLst/>
          </a:prstGeom>
          <a:ln>
            <a:noFill/>
          </a:ln>
        </p:spPr>
      </p:pic>
      <p:sp>
        <p:nvSpPr>
          <p:cNvPr id="316" name="CustomShape 4"/>
          <p:cNvSpPr/>
          <p:nvPr/>
        </p:nvSpPr>
        <p:spPr>
          <a:xfrm>
            <a:off x="501480" y="5061600"/>
            <a:ext cx="7952760" cy="274320"/>
          </a:xfrm>
          <a:prstGeom prst="rect">
            <a:avLst/>
          </a:prstGeom>
          <a:solidFill>
            <a:srgbClr val="cfe7e5"/>
          </a:solidFill>
          <a:ln>
            <a:solidFill>
              <a:srgbClr val="808080"/>
            </a:solidFill>
          </a:ln>
        </p:spPr>
        <p:style>
          <a:lnRef idx="0"/>
          <a:fillRef idx="0"/>
          <a:effectRef idx="0"/>
          <a:fontRef idx="minor"/>
        </p:style>
      </p:sp>
      <p:sp>
        <p:nvSpPr>
          <p:cNvPr id="317" name="CustomShape 5"/>
          <p:cNvSpPr/>
          <p:nvPr/>
        </p:nvSpPr>
        <p:spPr>
          <a:xfrm>
            <a:off x="501480" y="6790680"/>
            <a:ext cx="7952760" cy="274320"/>
          </a:xfrm>
          <a:prstGeom prst="rect">
            <a:avLst/>
          </a:prstGeom>
          <a:solidFill>
            <a:srgbClr val="cfe7e5"/>
          </a:solidFill>
          <a:ln>
            <a:solidFill>
              <a:srgbClr val="808080"/>
            </a:solidFill>
          </a:ln>
        </p:spPr>
        <p:style>
          <a:lnRef idx="0"/>
          <a:fillRef idx="0"/>
          <a:effectRef idx="0"/>
          <a:fontRef idx="minor"/>
        </p:style>
      </p:sp>
      <p:sp>
        <p:nvSpPr>
          <p:cNvPr id="318" name="CustomShape 6"/>
          <p:cNvSpPr/>
          <p:nvPr/>
        </p:nvSpPr>
        <p:spPr>
          <a:xfrm>
            <a:off x="354600" y="5948280"/>
            <a:ext cx="360" cy="274320"/>
          </a:xfrm>
          <a:prstGeom prst="rect">
            <a:avLst/>
          </a:prstGeom>
          <a:solidFill>
            <a:srgbClr val="cfe7e5"/>
          </a:solidFill>
          <a:ln w="54720">
            <a:solidFill>
              <a:srgbClr val="333333"/>
            </a:solidFill>
            <a:round/>
          </a:ln>
        </p:spPr>
        <p:style>
          <a:lnRef idx="0"/>
          <a:fillRef idx="0"/>
          <a:effectRef idx="0"/>
          <a:fontRef idx="minor"/>
        </p:style>
      </p:sp>
      <p:sp>
        <p:nvSpPr>
          <p:cNvPr id="319" name="Line 7"/>
          <p:cNvSpPr/>
          <p:nvPr/>
        </p:nvSpPr>
        <p:spPr>
          <a:xfrm flipV="1">
            <a:off x="354960" y="5765400"/>
            <a:ext cx="3071520" cy="182880"/>
          </a:xfrm>
          <a:prstGeom prst="line">
            <a:avLst/>
          </a:prstGeom>
          <a:ln>
            <a:solidFill>
              <a:srgbClr val="000000"/>
            </a:solidFill>
            <a:tailEnd len="med" type="triangle" w="med"/>
          </a:ln>
        </p:spPr>
        <p:style>
          <a:lnRef idx="0"/>
          <a:fillRef idx="0"/>
          <a:effectRef idx="0"/>
          <a:fontRef idx="minor"/>
        </p:style>
      </p:sp>
      <p:sp>
        <p:nvSpPr>
          <p:cNvPr id="320" name="Line 8"/>
          <p:cNvSpPr/>
          <p:nvPr/>
        </p:nvSpPr>
        <p:spPr>
          <a:xfrm flipV="1">
            <a:off x="3426480" y="5125320"/>
            <a:ext cx="365760" cy="640440"/>
          </a:xfrm>
          <a:prstGeom prst="line">
            <a:avLst/>
          </a:prstGeom>
          <a:ln>
            <a:solidFill>
              <a:srgbClr val="ff3333"/>
            </a:solidFill>
            <a:tailEnd len="med" type="triangle" w="med"/>
          </a:ln>
        </p:spPr>
        <p:style>
          <a:lnRef idx="0"/>
          <a:fillRef idx="0"/>
          <a:effectRef idx="0"/>
          <a:fontRef idx="minor"/>
        </p:style>
      </p:sp>
      <p:sp>
        <p:nvSpPr>
          <p:cNvPr id="321" name="Line 9"/>
          <p:cNvSpPr/>
          <p:nvPr/>
        </p:nvSpPr>
        <p:spPr>
          <a:xfrm>
            <a:off x="3426480" y="5765400"/>
            <a:ext cx="6307200" cy="182880"/>
          </a:xfrm>
          <a:prstGeom prst="line">
            <a:avLst/>
          </a:prstGeom>
          <a:ln>
            <a:solidFill>
              <a:srgbClr val="000000"/>
            </a:solidFill>
            <a:custDash/>
          </a:ln>
        </p:spPr>
        <p:style>
          <a:lnRef idx="0"/>
          <a:fillRef idx="0"/>
          <a:effectRef idx="0"/>
          <a:fontRef idx="minor"/>
        </p:style>
      </p:sp>
      <p:sp>
        <p:nvSpPr>
          <p:cNvPr id="322" name="TextShape 10"/>
          <p:cNvSpPr txBox="1"/>
          <p:nvPr/>
        </p:nvSpPr>
        <p:spPr>
          <a:xfrm>
            <a:off x="867240" y="5582520"/>
            <a:ext cx="731160" cy="3549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K</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23" name="TextShape 11"/>
          <p:cNvSpPr txBox="1"/>
          <p:nvPr/>
        </p:nvSpPr>
        <p:spPr>
          <a:xfrm>
            <a:off x="3847680" y="5025600"/>
            <a:ext cx="1371240" cy="354960"/>
          </a:xfrm>
          <a:prstGeom prst="rect">
            <a:avLst/>
          </a:prstGeom>
          <a:noFill/>
          <a:ln>
            <a:noFill/>
          </a:ln>
        </p:spPr>
        <p:txBody>
          <a:bodyPr lIns="90000" rIns="90000" tIns="45000" bIns="45000"/>
          <a:p>
            <a:r>
              <a:rPr lang="en-GB" sz="1800" spc="-1" strike="noStrike">
                <a:solidFill>
                  <a:srgbClr val="ff3333"/>
                </a:solidFill>
                <a:uFill>
                  <a:solidFill>
                    <a:srgbClr val="ffffff"/>
                  </a:solidFill>
                </a:uFill>
                <a:latin typeface="Times New Roman"/>
              </a:rPr>
              <a:t>e</a:t>
            </a:r>
            <a:r>
              <a:rPr lang="en-GB" sz="1800" spc="-1" strike="noStrike" baseline="101000">
                <a:solidFill>
                  <a:srgbClr val="ff3333"/>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24" name="TextShape 12"/>
          <p:cNvSpPr txBox="1"/>
          <p:nvPr/>
        </p:nvSpPr>
        <p:spPr>
          <a:xfrm>
            <a:off x="9276840" y="5491080"/>
            <a:ext cx="731160" cy="4467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n</a:t>
            </a:r>
            <a:r>
              <a:rPr lang="en-GB" sz="1800" spc="-1" strike="noStrike" baseline="-101000">
                <a:solidFill>
                  <a:srgbClr val="000000"/>
                </a:solidFill>
                <a:uFill>
                  <a:solidFill>
                    <a:srgbClr val="ffffff"/>
                  </a:solidFill>
                </a:uFill>
                <a:latin typeface="Times New Roman"/>
              </a:rPr>
              <a:t>e</a:t>
            </a:r>
            <a:endParaRPr lang="en-GB" sz="1800" spc="-1" strike="noStrike">
              <a:solidFill>
                <a:srgbClr val="000000"/>
              </a:solidFill>
              <a:uFill>
                <a:solidFill>
                  <a:srgbClr val="ffffff"/>
                </a:solidFill>
              </a:uFill>
              <a:latin typeface="Times New Roman"/>
            </a:endParaRPr>
          </a:p>
        </p:txBody>
      </p:sp>
      <p:sp>
        <p:nvSpPr>
          <p:cNvPr id="325" name="TextShape 13"/>
          <p:cNvSpPr txBox="1"/>
          <p:nvPr/>
        </p:nvSpPr>
        <p:spPr>
          <a:xfrm>
            <a:off x="775800" y="5025600"/>
            <a:ext cx="1554120" cy="34632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tagger</a:t>
            </a:r>
            <a:endParaRPr lang="en-GB" sz="1800" spc="-1" strike="noStrike">
              <a:solidFill>
                <a:srgbClr val="000000"/>
              </a:solidFill>
              <a:uFill>
                <a:solidFill>
                  <a:srgbClr val="ffffff"/>
                </a:solidFill>
              </a:uFill>
              <a:latin typeface="Times New Roman"/>
            </a:endParaRPr>
          </a:p>
        </p:txBody>
      </p:sp>
      <p:sp>
        <p:nvSpPr>
          <p:cNvPr id="326" name="TextShape 14"/>
          <p:cNvSpPr txBox="1"/>
          <p:nvPr/>
        </p:nvSpPr>
        <p:spPr>
          <a:xfrm>
            <a:off x="72000" y="1602720"/>
            <a:ext cx="4909680" cy="2501280"/>
          </a:xfrm>
          <a:prstGeom prst="rect">
            <a:avLst/>
          </a:prstGeom>
          <a:noFill/>
          <a:ln>
            <a:noFill/>
          </a:ln>
        </p:spPr>
        <p:txBody>
          <a:bodyPr lIns="90000" rIns="90000" tIns="45000" bIns="45000"/>
          <a:p>
            <a:pPr marL="216000" indent="-216000">
              <a:buClr>
                <a:srgbClr val="000000"/>
              </a:buClr>
              <a:buSzPct val="45000"/>
              <a:buFont typeface="Wingdings" charset="2"/>
              <a:buChar char=""/>
            </a:pPr>
            <a:r>
              <a:rPr lang="en-GB" sz="2600" spc="-1" strike="noStrike">
                <a:solidFill>
                  <a:srgbClr val="0000ff"/>
                </a:solidFill>
                <a:uFill>
                  <a:solidFill>
                    <a:srgbClr val="ffffff"/>
                  </a:solidFill>
                </a:uFill>
                <a:latin typeface="Times New Roman"/>
              </a:rPr>
              <a:t>Golden sample: </a:t>
            </a:r>
            <a:r>
              <a:rPr lang="en-GB" sz="2600" spc="-1" strike="noStrike">
                <a:solidFill>
                  <a:srgbClr val="000000"/>
                </a:solidFill>
                <a:uFill>
                  <a:solidFill>
                    <a:srgbClr val="ffffff"/>
                  </a:solidFill>
                </a:uFill>
                <a:latin typeface="Times New Roman"/>
              </a:rPr>
              <a:t>g</a:t>
            </a:r>
            <a:r>
              <a:rPr lang="en-GB" sz="2600" spc="-1" strike="noStrike">
                <a:solidFill>
                  <a:srgbClr val="000000"/>
                </a:solidFill>
                <a:uFill>
                  <a:solidFill>
                    <a:srgbClr val="ffffff"/>
                  </a:solidFill>
                </a:uFill>
                <a:latin typeface="Times New Roman"/>
              </a:rPr>
              <a:t>ood acceptance for e</a:t>
            </a:r>
            <a:r>
              <a:rPr lang="en-GB" sz="2600" spc="-1" strike="noStrike" baseline="101000">
                <a:solidFill>
                  <a:srgbClr val="000000"/>
                </a:solidFill>
                <a:uFill>
                  <a:solidFill>
                    <a:srgbClr val="ffffff"/>
                  </a:solidFill>
                </a:uFill>
                <a:latin typeface="Courier New"/>
              </a:rPr>
              <a:t>+</a:t>
            </a:r>
            <a:r>
              <a:rPr lang="en-GB" sz="2600" spc="-1" strike="noStrike">
                <a:solidFill>
                  <a:srgbClr val="000000"/>
                </a:solidFill>
                <a:uFill>
                  <a:solidFill>
                    <a:srgbClr val="ffffff"/>
                  </a:solidFill>
                </a:uFill>
                <a:latin typeface="Times New Roman"/>
              </a:rPr>
              <a:t> from K</a:t>
            </a:r>
            <a:r>
              <a:rPr lang="en-GB" sz="2600" spc="-1" strike="noStrike" baseline="-101000">
                <a:solidFill>
                  <a:srgbClr val="000000"/>
                </a:solidFill>
                <a:uFill>
                  <a:solidFill>
                    <a:srgbClr val="ffffff"/>
                  </a:solidFill>
                </a:uFill>
                <a:latin typeface="Times New Roman"/>
              </a:rPr>
              <a:t>e3</a:t>
            </a:r>
            <a:r>
              <a:rPr lang="en-GB" sz="2600" spc="-1" strike="noStrike">
                <a:solidFill>
                  <a:srgbClr val="000000"/>
                </a:solidFill>
                <a:uFill>
                  <a:solidFill>
                    <a:srgbClr val="ffffff"/>
                  </a:solidFill>
                </a:uFill>
                <a:latin typeface="Times New Roman"/>
              </a:rPr>
              <a:t> thanks to the</a:t>
            </a:r>
            <a:r>
              <a:rPr lang="en-GB" sz="2600" spc="-1" strike="noStrike">
                <a:solidFill>
                  <a:srgbClr val="0000ff"/>
                </a:solidFill>
                <a:uFill>
                  <a:solidFill>
                    <a:srgbClr val="ffffff"/>
                  </a:solidFill>
                </a:uFill>
                <a:latin typeface="Times New Roman"/>
              </a:rPr>
              <a:t> </a:t>
            </a:r>
            <a:r>
              <a:rPr b="1" lang="en-GB" sz="2600" spc="-1" strike="noStrike">
                <a:solidFill>
                  <a:srgbClr val="0000ff"/>
                </a:solidFill>
                <a:uFill>
                  <a:solidFill>
                    <a:srgbClr val="ffffff"/>
                  </a:solidFill>
                </a:uFill>
                <a:latin typeface="Times New Roman"/>
              </a:rPr>
              <a:t>large emission angle </a:t>
            </a:r>
            <a:r>
              <a:rPr lang="en-GB" sz="2600" spc="-1" strike="noStrike">
                <a:solidFill>
                  <a:srgbClr val="0000ff"/>
                </a:solidFill>
                <a:uFill>
                  <a:solidFill>
                    <a:srgbClr val="ffffff"/>
                  </a:solidFill>
                </a:uFill>
                <a:latin typeface="Times New Roman"/>
              </a:rPr>
              <a:t>(~ K mass)</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600" spc="-1" strike="noStrike">
                <a:solidFill>
                  <a:srgbClr val="0000ff"/>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200" spc="-1" strike="noStrike">
                <a:solidFill>
                  <a:srgbClr val="0000ff"/>
                </a:solidFill>
                <a:uFill>
                  <a:solidFill>
                    <a:srgbClr val="ffffff"/>
                  </a:solidFill>
                </a:uFill>
                <a:latin typeface="Times New Roman"/>
              </a:rPr>
              <a:t>L</a:t>
            </a:r>
            <a:r>
              <a:rPr lang="en-GB" sz="2200" spc="-1" strike="noStrike" baseline="-33000">
                <a:solidFill>
                  <a:srgbClr val="0000ff"/>
                </a:solidFill>
                <a:uFill>
                  <a:solidFill>
                    <a:srgbClr val="ffffff"/>
                  </a:solidFill>
                </a:uFill>
                <a:latin typeface="Standard Symbols L"/>
              </a:rPr>
              <a:t>m</a:t>
            </a:r>
            <a:r>
              <a:rPr lang="en-GB" sz="2200" spc="-1" strike="noStrike">
                <a:solidFill>
                  <a:srgbClr val="0000ff"/>
                </a:solidFill>
                <a:uFill>
                  <a:solidFill>
                    <a:srgbClr val="ffffff"/>
                  </a:solidFill>
                </a:uFill>
                <a:latin typeface="Times New Roman"/>
              </a:rPr>
              <a:t> &gt;&gt; L(decay tunnel) </a:t>
            </a:r>
            <a:r>
              <a:rPr b="1" lang="en-GB" sz="2200" spc="-1" strike="noStrike">
                <a:solidFill>
                  <a:srgbClr val="0000ff"/>
                </a:solidFill>
                <a:uFill>
                  <a:solidFill>
                    <a:srgbClr val="ffffff"/>
                  </a:solidFill>
                </a:uFill>
                <a:latin typeface="Standard Symbols L"/>
              </a:rPr>
              <a:t>n</a:t>
            </a:r>
            <a:r>
              <a:rPr b="1" lang="en-GB" sz="2200" spc="-1" strike="noStrike" baseline="-33000">
                <a:solidFill>
                  <a:srgbClr val="0000ff"/>
                </a:solidFill>
                <a:uFill>
                  <a:solidFill>
                    <a:srgbClr val="ffffff"/>
                  </a:solidFill>
                </a:uFill>
                <a:latin typeface="Times New Roman"/>
              </a:rPr>
              <a:t>e, </a:t>
            </a:r>
            <a:r>
              <a:rPr b="1" lang="en-GB" sz="2200" spc="-1" strike="noStrike" baseline="33000">
                <a:solidFill>
                  <a:srgbClr val="0000ff"/>
                </a:solidFill>
                <a:uFill>
                  <a:solidFill>
                    <a:srgbClr val="ffffff"/>
                  </a:solidFill>
                </a:uFill>
                <a:latin typeface="Times New Roman"/>
              </a:rPr>
              <a:t>CC,DIF </a:t>
            </a:r>
            <a:r>
              <a:rPr b="1" lang="en-GB" sz="2200" spc="-1" strike="noStrike">
                <a:solidFill>
                  <a:srgbClr val="0000ff"/>
                </a:solidFill>
                <a:uFill>
                  <a:solidFill>
                    <a:srgbClr val="ffffff"/>
                  </a:solidFill>
                </a:uFill>
                <a:latin typeface="Times New Roman"/>
              </a:rPr>
              <a:t>~ 3.3%</a:t>
            </a:r>
            <a:endParaRPr lang="en-GB" sz="1800" spc="-1" strike="noStrike">
              <a:solidFill>
                <a:srgbClr val="000000"/>
              </a:solidFill>
              <a:uFill>
                <a:solidFill>
                  <a:srgbClr val="ffffff"/>
                </a:solidFill>
              </a:uFill>
              <a:latin typeface="Times New Roman"/>
            </a:endParaRPr>
          </a:p>
          <a:p>
            <a:r>
              <a:rPr b="1" lang="en-GB" sz="2200" spc="-1" strike="noStrike">
                <a:solidFill>
                  <a:srgbClr val="0000ff"/>
                </a:solidFill>
                <a:uFill>
                  <a:solidFill>
                    <a:srgbClr val="ffffff"/>
                  </a:solidFill>
                </a:uFill>
                <a:latin typeface="Times New Roman"/>
              </a:rPr>
              <a:t> → </a:t>
            </a:r>
            <a:r>
              <a:rPr b="1" lang="en-GB" sz="2200" spc="-1" strike="noStrike">
                <a:solidFill>
                  <a:srgbClr val="ff3333"/>
                </a:solidFill>
                <a:uFill>
                  <a:solidFill>
                    <a:srgbClr val="ffffff"/>
                  </a:solidFill>
                </a:uFill>
                <a:latin typeface="Times New Roman"/>
              </a:rPr>
              <a:t>~ all </a:t>
            </a:r>
            <a:r>
              <a:rPr b="1" lang="en-GB" sz="2200" spc="-1" strike="noStrike">
                <a:solidFill>
                  <a:srgbClr val="ff3333"/>
                </a:solidFill>
                <a:uFill>
                  <a:solidFill>
                    <a:srgbClr val="ffffff"/>
                  </a:solidFill>
                </a:uFill>
                <a:latin typeface="Standard Symbols L"/>
              </a:rPr>
              <a:t>n</a:t>
            </a:r>
            <a:r>
              <a:rPr b="1" lang="en-GB" sz="2200" spc="-1" strike="noStrike" baseline="-33000">
                <a:solidFill>
                  <a:srgbClr val="ff3333"/>
                </a:solidFill>
                <a:uFill>
                  <a:solidFill>
                    <a:srgbClr val="ffffff"/>
                  </a:solidFill>
                </a:uFill>
                <a:latin typeface="Times New Roman"/>
              </a:rPr>
              <a:t>e</a:t>
            </a:r>
            <a:r>
              <a:rPr b="1" lang="en-GB" sz="2200" spc="-1" strike="noStrike">
                <a:solidFill>
                  <a:srgbClr val="ff3333"/>
                </a:solidFill>
                <a:uFill>
                  <a:solidFill>
                    <a:srgbClr val="ffffff"/>
                  </a:solidFill>
                </a:uFill>
                <a:latin typeface="Times New Roman"/>
              </a:rPr>
              <a:t> are from K</a:t>
            </a:r>
            <a:r>
              <a:rPr b="1" lang="en-GB" sz="2200" spc="-1" strike="noStrike" baseline="-33000">
                <a:solidFill>
                  <a:srgbClr val="ff3333"/>
                </a:solidFill>
                <a:uFill>
                  <a:solidFill>
                    <a:srgbClr val="ffffff"/>
                  </a:solidFill>
                </a:uFill>
                <a:latin typeface="Times New Roman"/>
              </a:rPr>
              <a:t>e3</a:t>
            </a:r>
            <a:r>
              <a:rPr b="1" lang="en-GB" sz="2200" spc="-1" strike="noStrike">
                <a:solidFill>
                  <a:srgbClr val="0000ff"/>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p:txBody>
      </p:sp>
      <p:sp>
        <p:nvSpPr>
          <p:cNvPr id="327" name="TextShape 15"/>
          <p:cNvSpPr txBox="1"/>
          <p:nvPr/>
        </p:nvSpPr>
        <p:spPr>
          <a:xfrm>
            <a:off x="5976000" y="2682360"/>
            <a:ext cx="3610080" cy="377640"/>
          </a:xfrm>
          <a:prstGeom prst="rect">
            <a:avLst/>
          </a:prstGeom>
          <a:noFill/>
          <a:ln>
            <a:noFill/>
          </a:ln>
        </p:spPr>
        <p:txBody>
          <a:bodyPr lIns="0" rIns="0" tIns="0" bIns="0" anchor="ctr"/>
          <a:p>
            <a:pPr algn="ctr"/>
            <a:r>
              <a:rPr lang="en-GB" sz="2000" spc="-1" strike="noStrike">
                <a:solidFill>
                  <a:srgbClr val="ff0000"/>
                </a:solidFill>
                <a:uFill>
                  <a:solidFill>
                    <a:srgbClr val="ffffff"/>
                  </a:solidFill>
                </a:uFill>
                <a:latin typeface="Times New Roman"/>
              </a:rPr>
              <a:t>Angular distribution of e</a:t>
            </a:r>
            <a:r>
              <a:rPr lang="en-GB" sz="2000" spc="-1" strike="noStrike" baseline="101000">
                <a:solidFill>
                  <a:srgbClr val="ff0000"/>
                </a:solidFill>
                <a:uFill>
                  <a:solidFill>
                    <a:srgbClr val="ffffff"/>
                  </a:solidFill>
                </a:uFill>
                <a:latin typeface="Times New Roman"/>
              </a:rPr>
              <a:t>+</a:t>
            </a:r>
            <a:r>
              <a:rPr lang="en-GB" sz="2000" spc="-1" strike="noStrike">
                <a:solidFill>
                  <a:srgbClr val="ff0000"/>
                </a:solidFill>
                <a:uFill>
                  <a:solidFill>
                    <a:srgbClr val="ffffff"/>
                  </a:solidFill>
                </a:uFill>
                <a:latin typeface="Times New Roman"/>
              </a:rPr>
              <a:t> from K</a:t>
            </a:r>
            <a:r>
              <a:rPr lang="en-GB" sz="2000" spc="-1" strike="noStrike" baseline="-101000">
                <a:solidFill>
                  <a:srgbClr val="ff0000"/>
                </a:solidFill>
                <a:uFill>
                  <a:solidFill>
                    <a:srgbClr val="ffffff"/>
                  </a:solidFill>
                </a:uFill>
                <a:latin typeface="Times New Roman"/>
              </a:rPr>
              <a:t>e3</a:t>
            </a:r>
            <a:endParaRPr b="1" lang="en-GB" sz="4400" spc="-1" strike="noStrike">
              <a:solidFill>
                <a:srgbClr val="000000"/>
              </a:solidFill>
              <a:uFill>
                <a:solidFill>
                  <a:srgbClr val="ffffff"/>
                </a:solidFill>
              </a:uFill>
              <a:latin typeface="Times New Roman"/>
            </a:endParaRPr>
          </a:p>
        </p:txBody>
      </p:sp>
      <p:sp>
        <p:nvSpPr>
          <p:cNvPr id="328" name="Line 16"/>
          <p:cNvSpPr/>
          <p:nvPr/>
        </p:nvSpPr>
        <p:spPr>
          <a:xfrm>
            <a:off x="3453120" y="5781600"/>
            <a:ext cx="2278800" cy="1146600"/>
          </a:xfrm>
          <a:prstGeom prst="line">
            <a:avLst/>
          </a:prstGeom>
          <a:ln>
            <a:solidFill>
              <a:srgbClr val="000000"/>
            </a:solidFill>
            <a:custDash/>
          </a:ln>
        </p:spPr>
        <p:style>
          <a:lnRef idx="0"/>
          <a:fillRef idx="0"/>
          <a:effectRef idx="0"/>
          <a:fontRef idx="minor"/>
        </p:style>
      </p:sp>
      <p:sp>
        <p:nvSpPr>
          <p:cNvPr id="329" name="Line 17"/>
          <p:cNvSpPr/>
          <p:nvPr/>
        </p:nvSpPr>
        <p:spPr>
          <a:xfrm>
            <a:off x="3453120" y="5781960"/>
            <a:ext cx="2559960" cy="1146240"/>
          </a:xfrm>
          <a:prstGeom prst="line">
            <a:avLst/>
          </a:prstGeom>
          <a:ln>
            <a:solidFill>
              <a:srgbClr val="000000"/>
            </a:solidFill>
            <a:custDash/>
          </a:ln>
        </p:spPr>
        <p:style>
          <a:lnRef idx="0"/>
          <a:fillRef idx="0"/>
          <a:effectRef idx="0"/>
          <a:fontRef idx="minor"/>
        </p:style>
      </p:sp>
      <p:sp>
        <p:nvSpPr>
          <p:cNvPr id="330" name="TextShape 18"/>
          <p:cNvSpPr txBox="1"/>
          <p:nvPr/>
        </p:nvSpPr>
        <p:spPr>
          <a:xfrm>
            <a:off x="3432240" y="5848200"/>
            <a:ext cx="89280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0</a:t>
            </a:r>
            <a:endParaRPr lang="en-GB" sz="1800" spc="-1" strike="noStrike">
              <a:solidFill>
                <a:srgbClr val="000000"/>
              </a:solidFill>
              <a:uFill>
                <a:solidFill>
                  <a:srgbClr val="ffffff"/>
                </a:solidFill>
              </a:uFill>
              <a:latin typeface="Times New Roman"/>
            </a:endParaRPr>
          </a:p>
        </p:txBody>
      </p:sp>
      <p:sp>
        <p:nvSpPr>
          <p:cNvPr id="331" name="TextShape 19"/>
          <p:cNvSpPr txBox="1"/>
          <p:nvPr/>
        </p:nvSpPr>
        <p:spPr>
          <a:xfrm>
            <a:off x="6009840" y="6717600"/>
            <a:ext cx="199080" cy="38952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32" name="TextShape 20"/>
          <p:cNvSpPr txBox="1"/>
          <p:nvPr/>
        </p:nvSpPr>
        <p:spPr>
          <a:xfrm>
            <a:off x="5705280" y="6861600"/>
            <a:ext cx="199080" cy="38952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33" name="Line 21"/>
          <p:cNvSpPr/>
          <p:nvPr/>
        </p:nvSpPr>
        <p:spPr>
          <a:xfrm flipV="1">
            <a:off x="5660640" y="1764000"/>
            <a:ext cx="0" cy="2664000"/>
          </a:xfrm>
          <a:prstGeom prst="line">
            <a:avLst/>
          </a:prstGeom>
          <a:ln>
            <a:solidFill>
              <a:srgbClr val="ff3333"/>
            </a:solidFill>
            <a:custDash/>
          </a:ln>
        </p:spPr>
        <p:style>
          <a:lnRef idx="0"/>
          <a:fillRef idx="0"/>
          <a:effectRef idx="0"/>
          <a:fontRef idx="minor"/>
        </p:style>
      </p:sp>
      <p:sp>
        <p:nvSpPr>
          <p:cNvPr id="334" name="TextShape 22"/>
          <p:cNvSpPr txBox="1"/>
          <p:nvPr/>
        </p:nvSpPr>
        <p:spPr>
          <a:xfrm>
            <a:off x="5660640" y="1764000"/>
            <a:ext cx="1224000" cy="34488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Times New Roman"/>
              </a:rPr>
              <a:t>88 mrad</a:t>
            </a:r>
            <a:endParaRPr lang="en-GB" sz="1800" spc="-1" strike="noStrike">
              <a:solidFill>
                <a:srgbClr val="000000"/>
              </a:solidFill>
              <a:uFill>
                <a:solidFill>
                  <a:srgbClr val="ffffff"/>
                </a:solidFill>
              </a:uFill>
              <a:latin typeface="Times New Roman"/>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35" name="CustomShape 1"/>
          <p:cNvSpPr/>
          <p:nvPr/>
        </p:nvSpPr>
        <p:spPr>
          <a:xfrm>
            <a:off x="5040000" y="1008000"/>
            <a:ext cx="5036760" cy="6264000"/>
          </a:xfrm>
          <a:prstGeom prst="rect">
            <a:avLst/>
          </a:prstGeom>
          <a:solidFill>
            <a:srgbClr val="ffffcc"/>
          </a:solidFill>
          <a:ln>
            <a:noFill/>
          </a:ln>
        </p:spPr>
        <p:style>
          <a:lnRef idx="0"/>
          <a:fillRef idx="0"/>
          <a:effectRef idx="0"/>
          <a:fontRef idx="minor"/>
        </p:style>
      </p:sp>
      <p:sp>
        <p:nvSpPr>
          <p:cNvPr id="336" name="TextShape 2"/>
          <p:cNvSpPr txBox="1"/>
          <p:nvPr/>
        </p:nvSpPr>
        <p:spPr>
          <a:xfrm>
            <a:off x="261360" y="-206280"/>
            <a:ext cx="7298640" cy="1127880"/>
          </a:xfrm>
          <a:prstGeom prst="rect">
            <a:avLst/>
          </a:prstGeom>
          <a:noFill/>
          <a:ln>
            <a:noFill/>
          </a:ln>
        </p:spPr>
        <p:txBody>
          <a:bodyPr lIns="0" rIns="0" tIns="0" bIns="0" anchor="ctr"/>
          <a:p>
            <a:r>
              <a:rPr b="1" lang="en-GB" sz="4000" spc="-1" strike="noStrike">
                <a:solidFill>
                  <a:srgbClr val="000000"/>
                </a:solidFill>
                <a:uFill>
                  <a:solidFill>
                    <a:srgbClr val="ffffff"/>
                  </a:solidFill>
                </a:uFill>
                <a:latin typeface="Times New Roman"/>
              </a:rPr>
              <a:t>Other K decays: silver channel</a:t>
            </a:r>
            <a:endParaRPr b="1" lang="en-GB" sz="4400" spc="-1" strike="noStrike">
              <a:solidFill>
                <a:srgbClr val="000000"/>
              </a:solidFill>
              <a:uFill>
                <a:solidFill>
                  <a:srgbClr val="ffffff"/>
                </a:solidFill>
              </a:uFill>
              <a:latin typeface="Times New Roman"/>
            </a:endParaRPr>
          </a:p>
        </p:txBody>
      </p:sp>
      <p:sp>
        <p:nvSpPr>
          <p:cNvPr id="337" name="CustomShape 3"/>
          <p:cNvSpPr/>
          <p:nvPr/>
        </p:nvSpPr>
        <p:spPr>
          <a:xfrm>
            <a:off x="5271120" y="1121760"/>
            <a:ext cx="4715280" cy="128160"/>
          </a:xfrm>
          <a:prstGeom prst="rect">
            <a:avLst/>
          </a:prstGeom>
          <a:solidFill>
            <a:srgbClr val="cfe7e5"/>
          </a:solidFill>
          <a:ln>
            <a:solidFill>
              <a:srgbClr val="808080"/>
            </a:solidFill>
          </a:ln>
        </p:spPr>
        <p:style>
          <a:lnRef idx="0"/>
          <a:fillRef idx="0"/>
          <a:effectRef idx="0"/>
          <a:fontRef idx="minor"/>
        </p:style>
      </p:sp>
      <p:sp>
        <p:nvSpPr>
          <p:cNvPr id="338" name="CustomShape 4"/>
          <p:cNvSpPr/>
          <p:nvPr/>
        </p:nvSpPr>
        <p:spPr>
          <a:xfrm>
            <a:off x="5271120" y="1929960"/>
            <a:ext cx="4715280" cy="128520"/>
          </a:xfrm>
          <a:prstGeom prst="rect">
            <a:avLst/>
          </a:prstGeom>
          <a:solidFill>
            <a:srgbClr val="cfe7e5"/>
          </a:solidFill>
          <a:ln>
            <a:solidFill>
              <a:srgbClr val="808080"/>
            </a:solidFill>
          </a:ln>
        </p:spPr>
        <p:style>
          <a:lnRef idx="0"/>
          <a:fillRef idx="0"/>
          <a:effectRef idx="0"/>
          <a:fontRef idx="minor"/>
        </p:style>
      </p:sp>
      <p:sp>
        <p:nvSpPr>
          <p:cNvPr id="339" name="CustomShape 5"/>
          <p:cNvSpPr/>
          <p:nvPr/>
        </p:nvSpPr>
        <p:spPr>
          <a:xfrm>
            <a:off x="5184000" y="1536120"/>
            <a:ext cx="360" cy="128160"/>
          </a:xfrm>
          <a:prstGeom prst="rect">
            <a:avLst/>
          </a:prstGeom>
          <a:solidFill>
            <a:srgbClr val="cfe7e5"/>
          </a:solidFill>
          <a:ln w="54720">
            <a:solidFill>
              <a:srgbClr val="333333"/>
            </a:solidFill>
            <a:round/>
          </a:ln>
        </p:spPr>
        <p:style>
          <a:lnRef idx="0"/>
          <a:fillRef idx="0"/>
          <a:effectRef idx="0"/>
          <a:fontRef idx="minor"/>
        </p:style>
      </p:sp>
      <p:sp>
        <p:nvSpPr>
          <p:cNvPr id="340" name="Line 6"/>
          <p:cNvSpPr/>
          <p:nvPr/>
        </p:nvSpPr>
        <p:spPr>
          <a:xfrm flipV="1">
            <a:off x="5184360" y="1450440"/>
            <a:ext cx="1821240" cy="85680"/>
          </a:xfrm>
          <a:prstGeom prst="line">
            <a:avLst/>
          </a:prstGeom>
          <a:ln>
            <a:solidFill>
              <a:srgbClr val="000000"/>
            </a:solidFill>
            <a:tailEnd len="med" type="triangle" w="med"/>
          </a:ln>
        </p:spPr>
        <p:style>
          <a:lnRef idx="0"/>
          <a:fillRef idx="0"/>
          <a:effectRef idx="0"/>
          <a:fontRef idx="minor"/>
        </p:style>
      </p:sp>
      <p:sp>
        <p:nvSpPr>
          <p:cNvPr id="341" name="Line 7"/>
          <p:cNvSpPr/>
          <p:nvPr/>
        </p:nvSpPr>
        <p:spPr>
          <a:xfrm flipV="1">
            <a:off x="7005600" y="1044000"/>
            <a:ext cx="2416320" cy="406800"/>
          </a:xfrm>
          <a:prstGeom prst="line">
            <a:avLst/>
          </a:prstGeom>
          <a:ln>
            <a:solidFill>
              <a:srgbClr val="0000ff"/>
            </a:solidFill>
            <a:tailEnd len="med" type="triangle" w="med"/>
          </a:ln>
        </p:spPr>
        <p:style>
          <a:lnRef idx="0"/>
          <a:fillRef idx="0"/>
          <a:effectRef idx="0"/>
          <a:fontRef idx="minor"/>
        </p:style>
      </p:sp>
      <p:sp>
        <p:nvSpPr>
          <p:cNvPr id="342" name="Line 8"/>
          <p:cNvSpPr/>
          <p:nvPr/>
        </p:nvSpPr>
        <p:spPr>
          <a:xfrm>
            <a:off x="7005600" y="1450440"/>
            <a:ext cx="3002400" cy="85680"/>
          </a:xfrm>
          <a:prstGeom prst="line">
            <a:avLst/>
          </a:prstGeom>
          <a:ln>
            <a:solidFill>
              <a:srgbClr val="000000"/>
            </a:solidFill>
            <a:custDash/>
          </a:ln>
        </p:spPr>
        <p:style>
          <a:lnRef idx="0"/>
          <a:fillRef idx="0"/>
          <a:effectRef idx="0"/>
          <a:fontRef idx="minor"/>
        </p:style>
      </p:sp>
      <p:sp>
        <p:nvSpPr>
          <p:cNvPr id="343" name="TextShape 9"/>
          <p:cNvSpPr txBox="1"/>
          <p:nvPr/>
        </p:nvSpPr>
        <p:spPr>
          <a:xfrm>
            <a:off x="5487480" y="1365120"/>
            <a:ext cx="434160" cy="6534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K</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44" name="TextShape 10"/>
          <p:cNvSpPr txBox="1"/>
          <p:nvPr/>
        </p:nvSpPr>
        <p:spPr>
          <a:xfrm>
            <a:off x="9206280" y="1077480"/>
            <a:ext cx="813600" cy="389160"/>
          </a:xfrm>
          <a:prstGeom prst="rect">
            <a:avLst/>
          </a:prstGeom>
          <a:noFill/>
          <a:ln>
            <a:noFill/>
          </a:ln>
        </p:spPr>
        <p:txBody>
          <a:bodyPr lIns="90000" rIns="90000" tIns="45000" bIns="45000"/>
          <a:p>
            <a:r>
              <a:rPr lang="en-GB" sz="1800" spc="-1" strike="noStrike">
                <a:solidFill>
                  <a:srgbClr val="0000ff"/>
                </a:solidFill>
                <a:uFill>
                  <a:solidFill>
                    <a:srgbClr val="ffffff"/>
                  </a:solidFill>
                </a:uFill>
                <a:latin typeface="Standard Symbols L"/>
              </a:rPr>
              <a:t>m</a:t>
            </a:r>
            <a:r>
              <a:rPr lang="en-GB" sz="1800" spc="-1" strike="noStrike" baseline="101000">
                <a:solidFill>
                  <a:srgbClr val="0000ff"/>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45" name="TextShape 11"/>
          <p:cNvSpPr txBox="1"/>
          <p:nvPr/>
        </p:nvSpPr>
        <p:spPr>
          <a:xfrm>
            <a:off x="9421920" y="1450440"/>
            <a:ext cx="433080" cy="75492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n</a:t>
            </a:r>
            <a:r>
              <a:rPr lang="en-GB" sz="1800" spc="-1" strike="noStrike" baseline="-101000">
                <a:solidFill>
                  <a:srgbClr val="000000"/>
                </a:solidFill>
                <a:uFill>
                  <a:solidFill>
                    <a:srgbClr val="ffffff"/>
                  </a:solidFill>
                </a:uFill>
                <a:latin typeface="Standard Symbols L"/>
              </a:rPr>
              <a:t>m</a:t>
            </a:r>
            <a:endParaRPr lang="en-GB" sz="1800" spc="-1" strike="noStrike">
              <a:solidFill>
                <a:srgbClr val="000000"/>
              </a:solidFill>
              <a:uFill>
                <a:solidFill>
                  <a:srgbClr val="ffffff"/>
                </a:solidFill>
              </a:uFill>
              <a:latin typeface="Times New Roman"/>
            </a:endParaRPr>
          </a:p>
        </p:txBody>
      </p:sp>
      <p:sp>
        <p:nvSpPr>
          <p:cNvPr id="346" name="TextShape 12"/>
          <p:cNvSpPr txBox="1"/>
          <p:nvPr/>
        </p:nvSpPr>
        <p:spPr>
          <a:xfrm>
            <a:off x="9065160" y="4568040"/>
            <a:ext cx="18144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47" name="CustomShape 13"/>
          <p:cNvSpPr/>
          <p:nvPr/>
        </p:nvSpPr>
        <p:spPr>
          <a:xfrm>
            <a:off x="5290200" y="3734640"/>
            <a:ext cx="4703040" cy="128520"/>
          </a:xfrm>
          <a:prstGeom prst="rect">
            <a:avLst/>
          </a:prstGeom>
          <a:solidFill>
            <a:srgbClr val="cfe7e5"/>
          </a:solidFill>
          <a:ln>
            <a:solidFill>
              <a:srgbClr val="808080"/>
            </a:solidFill>
          </a:ln>
        </p:spPr>
        <p:style>
          <a:lnRef idx="0"/>
          <a:fillRef idx="0"/>
          <a:effectRef idx="0"/>
          <a:fontRef idx="minor"/>
        </p:style>
      </p:sp>
      <p:sp>
        <p:nvSpPr>
          <p:cNvPr id="348" name="CustomShape 14"/>
          <p:cNvSpPr/>
          <p:nvPr/>
        </p:nvSpPr>
        <p:spPr>
          <a:xfrm>
            <a:off x="5290200" y="4542480"/>
            <a:ext cx="4703040" cy="128160"/>
          </a:xfrm>
          <a:prstGeom prst="rect">
            <a:avLst/>
          </a:prstGeom>
          <a:solidFill>
            <a:srgbClr val="cfe7e5"/>
          </a:solidFill>
          <a:ln>
            <a:solidFill>
              <a:srgbClr val="808080"/>
            </a:solidFill>
          </a:ln>
        </p:spPr>
        <p:style>
          <a:lnRef idx="0"/>
          <a:fillRef idx="0"/>
          <a:effectRef idx="0"/>
          <a:fontRef idx="minor"/>
        </p:style>
      </p:sp>
      <p:sp>
        <p:nvSpPr>
          <p:cNvPr id="349" name="CustomShape 15"/>
          <p:cNvSpPr/>
          <p:nvPr/>
        </p:nvSpPr>
        <p:spPr>
          <a:xfrm>
            <a:off x="5203800" y="4149000"/>
            <a:ext cx="360" cy="128520"/>
          </a:xfrm>
          <a:prstGeom prst="rect">
            <a:avLst/>
          </a:prstGeom>
          <a:solidFill>
            <a:srgbClr val="cfe7e5"/>
          </a:solidFill>
          <a:ln w="54720">
            <a:solidFill>
              <a:srgbClr val="333333"/>
            </a:solidFill>
            <a:round/>
          </a:ln>
        </p:spPr>
        <p:style>
          <a:lnRef idx="0"/>
          <a:fillRef idx="0"/>
          <a:effectRef idx="0"/>
          <a:fontRef idx="minor"/>
        </p:style>
      </p:sp>
      <p:sp>
        <p:nvSpPr>
          <p:cNvPr id="350" name="Line 16"/>
          <p:cNvSpPr/>
          <p:nvPr/>
        </p:nvSpPr>
        <p:spPr>
          <a:xfrm flipV="1">
            <a:off x="5204160" y="4063680"/>
            <a:ext cx="1816560" cy="85680"/>
          </a:xfrm>
          <a:prstGeom prst="line">
            <a:avLst/>
          </a:prstGeom>
          <a:ln>
            <a:solidFill>
              <a:srgbClr val="000000"/>
            </a:solidFill>
            <a:tailEnd len="med" type="triangle" w="med"/>
          </a:ln>
        </p:spPr>
        <p:style>
          <a:lnRef idx="0"/>
          <a:fillRef idx="0"/>
          <a:effectRef idx="0"/>
          <a:fontRef idx="minor"/>
        </p:style>
      </p:sp>
      <p:sp>
        <p:nvSpPr>
          <p:cNvPr id="351" name="Line 17"/>
          <p:cNvSpPr/>
          <p:nvPr/>
        </p:nvSpPr>
        <p:spPr>
          <a:xfrm flipV="1">
            <a:off x="7020360" y="3792240"/>
            <a:ext cx="2452320" cy="271800"/>
          </a:xfrm>
          <a:prstGeom prst="line">
            <a:avLst/>
          </a:prstGeom>
          <a:ln>
            <a:solidFill>
              <a:srgbClr val="000000"/>
            </a:solidFill>
            <a:tailEnd len="med" type="triangle" w="med"/>
          </a:ln>
        </p:spPr>
        <p:style>
          <a:lnRef idx="0"/>
          <a:fillRef idx="0"/>
          <a:effectRef idx="0"/>
          <a:fontRef idx="minor"/>
        </p:style>
      </p:sp>
      <p:sp>
        <p:nvSpPr>
          <p:cNvPr id="352" name="TextShape 18"/>
          <p:cNvSpPr txBox="1"/>
          <p:nvPr/>
        </p:nvSpPr>
        <p:spPr>
          <a:xfrm>
            <a:off x="5507280" y="3978000"/>
            <a:ext cx="432720" cy="6534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K</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53" name="TextShape 19"/>
          <p:cNvSpPr txBox="1"/>
          <p:nvPr/>
        </p:nvSpPr>
        <p:spPr>
          <a:xfrm>
            <a:off x="9515520" y="3711240"/>
            <a:ext cx="81072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54" name="Line 20"/>
          <p:cNvSpPr/>
          <p:nvPr/>
        </p:nvSpPr>
        <p:spPr>
          <a:xfrm>
            <a:off x="7020360" y="4063680"/>
            <a:ext cx="2069280" cy="535320"/>
          </a:xfrm>
          <a:prstGeom prst="line">
            <a:avLst/>
          </a:prstGeom>
          <a:ln>
            <a:solidFill>
              <a:srgbClr val="000000"/>
            </a:solidFill>
            <a:custDash/>
          </a:ln>
        </p:spPr>
        <p:style>
          <a:lnRef idx="0"/>
          <a:fillRef idx="0"/>
          <a:effectRef idx="0"/>
          <a:fontRef idx="minor"/>
        </p:style>
      </p:sp>
      <p:sp>
        <p:nvSpPr>
          <p:cNvPr id="355" name="Line 21"/>
          <p:cNvSpPr/>
          <p:nvPr/>
        </p:nvSpPr>
        <p:spPr>
          <a:xfrm>
            <a:off x="7020360" y="4063680"/>
            <a:ext cx="2324520" cy="535320"/>
          </a:xfrm>
          <a:prstGeom prst="line">
            <a:avLst/>
          </a:prstGeom>
          <a:ln>
            <a:solidFill>
              <a:srgbClr val="000000"/>
            </a:solidFill>
            <a:custDash/>
          </a:ln>
        </p:spPr>
        <p:style>
          <a:lnRef idx="0"/>
          <a:fillRef idx="0"/>
          <a:effectRef idx="0"/>
          <a:fontRef idx="minor"/>
        </p:style>
      </p:sp>
      <p:sp>
        <p:nvSpPr>
          <p:cNvPr id="356" name="TextShape 22"/>
          <p:cNvSpPr txBox="1"/>
          <p:nvPr/>
        </p:nvSpPr>
        <p:spPr>
          <a:xfrm>
            <a:off x="7000920" y="4094640"/>
            <a:ext cx="81180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0</a:t>
            </a:r>
            <a:endParaRPr lang="en-GB" sz="1800" spc="-1" strike="noStrike">
              <a:solidFill>
                <a:srgbClr val="000000"/>
              </a:solidFill>
              <a:uFill>
                <a:solidFill>
                  <a:srgbClr val="ffffff"/>
                </a:solidFill>
              </a:uFill>
              <a:latin typeface="Times New Roman"/>
            </a:endParaRPr>
          </a:p>
        </p:txBody>
      </p:sp>
      <p:sp>
        <p:nvSpPr>
          <p:cNvPr id="357" name="TextShape 23"/>
          <p:cNvSpPr txBox="1"/>
          <p:nvPr/>
        </p:nvSpPr>
        <p:spPr>
          <a:xfrm>
            <a:off x="9342720" y="4500720"/>
            <a:ext cx="18000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58" name="CustomShape 24"/>
          <p:cNvSpPr/>
          <p:nvPr/>
        </p:nvSpPr>
        <p:spPr>
          <a:xfrm>
            <a:off x="5290200" y="4896360"/>
            <a:ext cx="4689000" cy="130320"/>
          </a:xfrm>
          <a:prstGeom prst="rect">
            <a:avLst/>
          </a:prstGeom>
          <a:solidFill>
            <a:srgbClr val="cfe7e5"/>
          </a:solidFill>
          <a:ln>
            <a:solidFill>
              <a:srgbClr val="808080"/>
            </a:solidFill>
          </a:ln>
        </p:spPr>
        <p:style>
          <a:lnRef idx="0"/>
          <a:fillRef idx="0"/>
          <a:effectRef idx="0"/>
          <a:fontRef idx="minor"/>
        </p:style>
      </p:sp>
      <p:sp>
        <p:nvSpPr>
          <p:cNvPr id="359" name="CustomShape 25"/>
          <p:cNvSpPr/>
          <p:nvPr/>
        </p:nvSpPr>
        <p:spPr>
          <a:xfrm>
            <a:off x="5290200" y="5718240"/>
            <a:ext cx="4689000" cy="130320"/>
          </a:xfrm>
          <a:prstGeom prst="rect">
            <a:avLst/>
          </a:prstGeom>
          <a:solidFill>
            <a:srgbClr val="cfe7e5"/>
          </a:solidFill>
          <a:ln>
            <a:solidFill>
              <a:srgbClr val="808080"/>
            </a:solidFill>
          </a:ln>
        </p:spPr>
        <p:style>
          <a:lnRef idx="0"/>
          <a:fillRef idx="0"/>
          <a:effectRef idx="0"/>
          <a:fontRef idx="minor"/>
        </p:style>
      </p:sp>
      <p:sp>
        <p:nvSpPr>
          <p:cNvPr id="360" name="CustomShape 26"/>
          <p:cNvSpPr/>
          <p:nvPr/>
        </p:nvSpPr>
        <p:spPr>
          <a:xfrm>
            <a:off x="5203800" y="5317920"/>
            <a:ext cx="360" cy="129960"/>
          </a:xfrm>
          <a:prstGeom prst="rect">
            <a:avLst/>
          </a:prstGeom>
          <a:solidFill>
            <a:srgbClr val="cfe7e5"/>
          </a:solidFill>
          <a:ln w="54720">
            <a:solidFill>
              <a:srgbClr val="333333"/>
            </a:solidFill>
            <a:round/>
          </a:ln>
        </p:spPr>
        <p:style>
          <a:lnRef idx="0"/>
          <a:fillRef idx="0"/>
          <a:effectRef idx="0"/>
          <a:fontRef idx="minor"/>
        </p:style>
      </p:sp>
      <p:sp>
        <p:nvSpPr>
          <p:cNvPr id="361" name="Line 27"/>
          <p:cNvSpPr/>
          <p:nvPr/>
        </p:nvSpPr>
        <p:spPr>
          <a:xfrm flipV="1">
            <a:off x="5204160" y="5230800"/>
            <a:ext cx="1810800" cy="86760"/>
          </a:xfrm>
          <a:prstGeom prst="line">
            <a:avLst/>
          </a:prstGeom>
          <a:ln>
            <a:solidFill>
              <a:srgbClr val="000000"/>
            </a:solidFill>
            <a:tailEnd len="med" type="triangle" w="med"/>
          </a:ln>
        </p:spPr>
        <p:style>
          <a:lnRef idx="0"/>
          <a:fillRef idx="0"/>
          <a:effectRef idx="0"/>
          <a:fontRef idx="minor"/>
        </p:style>
      </p:sp>
      <p:sp>
        <p:nvSpPr>
          <p:cNvPr id="362" name="Line 28"/>
          <p:cNvSpPr/>
          <p:nvPr/>
        </p:nvSpPr>
        <p:spPr>
          <a:xfrm flipV="1">
            <a:off x="7014960" y="4954320"/>
            <a:ext cx="2445120" cy="276480"/>
          </a:xfrm>
          <a:prstGeom prst="line">
            <a:avLst/>
          </a:prstGeom>
          <a:ln>
            <a:solidFill>
              <a:srgbClr val="000000"/>
            </a:solidFill>
            <a:tailEnd len="med" type="triangle" w="med"/>
          </a:ln>
        </p:spPr>
        <p:style>
          <a:lnRef idx="0"/>
          <a:fillRef idx="0"/>
          <a:effectRef idx="0"/>
          <a:fontRef idx="minor"/>
        </p:style>
      </p:sp>
      <p:sp>
        <p:nvSpPr>
          <p:cNvPr id="363" name="TextShape 29"/>
          <p:cNvSpPr txBox="1"/>
          <p:nvPr/>
        </p:nvSpPr>
        <p:spPr>
          <a:xfrm>
            <a:off x="5507280" y="5143680"/>
            <a:ext cx="429480" cy="6534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K</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64" name="TextShape 30"/>
          <p:cNvSpPr txBox="1"/>
          <p:nvPr/>
        </p:nvSpPr>
        <p:spPr>
          <a:xfrm>
            <a:off x="9502920" y="4872240"/>
            <a:ext cx="433080" cy="6534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65" name="Line 31"/>
          <p:cNvSpPr/>
          <p:nvPr/>
        </p:nvSpPr>
        <p:spPr>
          <a:xfrm>
            <a:off x="7014960" y="5230800"/>
            <a:ext cx="2849040" cy="385200"/>
          </a:xfrm>
          <a:prstGeom prst="line">
            <a:avLst/>
          </a:prstGeom>
          <a:ln>
            <a:solidFill>
              <a:srgbClr val="000000"/>
            </a:solidFill>
            <a:tailEnd len="med" type="triangle" w="med"/>
          </a:ln>
        </p:spPr>
        <p:style>
          <a:lnRef idx="0"/>
          <a:fillRef idx="0"/>
          <a:effectRef idx="0"/>
          <a:fontRef idx="minor"/>
        </p:style>
      </p:sp>
      <p:sp>
        <p:nvSpPr>
          <p:cNvPr id="366" name="Line 32"/>
          <p:cNvSpPr/>
          <p:nvPr/>
        </p:nvSpPr>
        <p:spPr>
          <a:xfrm>
            <a:off x="7014960" y="5230800"/>
            <a:ext cx="2317680" cy="544680"/>
          </a:xfrm>
          <a:prstGeom prst="line">
            <a:avLst/>
          </a:prstGeom>
          <a:ln>
            <a:solidFill>
              <a:srgbClr val="000000"/>
            </a:solidFill>
            <a:tailEnd len="med" type="triangle" w="med"/>
          </a:ln>
        </p:spPr>
        <p:style>
          <a:lnRef idx="0"/>
          <a:fillRef idx="0"/>
          <a:effectRef idx="0"/>
          <a:fontRef idx="minor"/>
        </p:style>
      </p:sp>
      <p:sp>
        <p:nvSpPr>
          <p:cNvPr id="367" name="TextShape 33"/>
          <p:cNvSpPr txBox="1"/>
          <p:nvPr/>
        </p:nvSpPr>
        <p:spPr>
          <a:xfrm>
            <a:off x="9502920" y="5184000"/>
            <a:ext cx="42840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68" name="CustomShape 34"/>
          <p:cNvSpPr/>
          <p:nvPr/>
        </p:nvSpPr>
        <p:spPr>
          <a:xfrm>
            <a:off x="5289840" y="2269440"/>
            <a:ext cx="4689000" cy="132480"/>
          </a:xfrm>
          <a:prstGeom prst="rect">
            <a:avLst/>
          </a:prstGeom>
          <a:solidFill>
            <a:srgbClr val="cfe7e5"/>
          </a:solidFill>
          <a:ln>
            <a:solidFill>
              <a:srgbClr val="808080"/>
            </a:solidFill>
          </a:ln>
        </p:spPr>
        <p:style>
          <a:lnRef idx="0"/>
          <a:fillRef idx="0"/>
          <a:effectRef idx="0"/>
          <a:fontRef idx="minor"/>
        </p:style>
      </p:sp>
      <p:sp>
        <p:nvSpPr>
          <p:cNvPr id="369" name="CustomShape 35"/>
          <p:cNvSpPr/>
          <p:nvPr/>
        </p:nvSpPr>
        <p:spPr>
          <a:xfrm>
            <a:off x="5289840" y="3097440"/>
            <a:ext cx="4689000" cy="131400"/>
          </a:xfrm>
          <a:prstGeom prst="rect">
            <a:avLst/>
          </a:prstGeom>
          <a:solidFill>
            <a:srgbClr val="cfe7e5"/>
          </a:solidFill>
          <a:ln>
            <a:solidFill>
              <a:srgbClr val="808080"/>
            </a:solidFill>
          </a:ln>
        </p:spPr>
        <p:style>
          <a:lnRef idx="0"/>
          <a:fillRef idx="0"/>
          <a:effectRef idx="0"/>
          <a:fontRef idx="minor"/>
        </p:style>
      </p:sp>
      <p:sp>
        <p:nvSpPr>
          <p:cNvPr id="370" name="CustomShape 36"/>
          <p:cNvSpPr/>
          <p:nvPr/>
        </p:nvSpPr>
        <p:spPr>
          <a:xfrm>
            <a:off x="5203800" y="2694240"/>
            <a:ext cx="360" cy="131400"/>
          </a:xfrm>
          <a:prstGeom prst="rect">
            <a:avLst/>
          </a:prstGeom>
          <a:solidFill>
            <a:srgbClr val="cfe7e5"/>
          </a:solidFill>
          <a:ln w="54720">
            <a:solidFill>
              <a:srgbClr val="333333"/>
            </a:solidFill>
            <a:round/>
          </a:ln>
        </p:spPr>
        <p:style>
          <a:lnRef idx="0"/>
          <a:fillRef idx="0"/>
          <a:effectRef idx="0"/>
          <a:fontRef idx="minor"/>
        </p:style>
      </p:sp>
      <p:sp>
        <p:nvSpPr>
          <p:cNvPr id="371" name="Line 37"/>
          <p:cNvSpPr/>
          <p:nvPr/>
        </p:nvSpPr>
        <p:spPr>
          <a:xfrm flipV="1">
            <a:off x="5204160" y="2606760"/>
            <a:ext cx="1810440" cy="87480"/>
          </a:xfrm>
          <a:prstGeom prst="line">
            <a:avLst/>
          </a:prstGeom>
          <a:ln>
            <a:solidFill>
              <a:srgbClr val="000000"/>
            </a:solidFill>
            <a:tailEnd len="med" type="triangle" w="med"/>
          </a:ln>
        </p:spPr>
        <p:style>
          <a:lnRef idx="0"/>
          <a:fillRef idx="0"/>
          <a:effectRef idx="0"/>
          <a:fontRef idx="minor"/>
        </p:style>
      </p:sp>
      <p:sp>
        <p:nvSpPr>
          <p:cNvPr id="372" name="Line 38"/>
          <p:cNvSpPr/>
          <p:nvPr/>
        </p:nvSpPr>
        <p:spPr>
          <a:xfrm flipV="1">
            <a:off x="7014600" y="2328840"/>
            <a:ext cx="2444760" cy="278280"/>
          </a:xfrm>
          <a:prstGeom prst="line">
            <a:avLst/>
          </a:prstGeom>
          <a:ln>
            <a:solidFill>
              <a:srgbClr val="0000ff"/>
            </a:solidFill>
            <a:tailEnd len="med" type="triangle" w="med"/>
          </a:ln>
        </p:spPr>
        <p:style>
          <a:lnRef idx="0"/>
          <a:fillRef idx="0"/>
          <a:effectRef idx="0"/>
          <a:fontRef idx="minor"/>
        </p:style>
      </p:sp>
      <p:sp>
        <p:nvSpPr>
          <p:cNvPr id="373" name="TextShape 39"/>
          <p:cNvSpPr txBox="1"/>
          <p:nvPr/>
        </p:nvSpPr>
        <p:spPr>
          <a:xfrm>
            <a:off x="5475960" y="2487240"/>
            <a:ext cx="430920" cy="6534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K</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74" name="TextShape 40"/>
          <p:cNvSpPr txBox="1"/>
          <p:nvPr/>
        </p:nvSpPr>
        <p:spPr>
          <a:xfrm>
            <a:off x="9502200" y="2246040"/>
            <a:ext cx="488520" cy="389160"/>
          </a:xfrm>
          <a:prstGeom prst="rect">
            <a:avLst/>
          </a:prstGeom>
          <a:noFill/>
          <a:ln>
            <a:noFill/>
          </a:ln>
        </p:spPr>
        <p:txBody>
          <a:bodyPr lIns="90000" rIns="90000" tIns="45000" bIns="45000"/>
          <a:p>
            <a:r>
              <a:rPr lang="en-GB" sz="1800" spc="-1" strike="noStrike">
                <a:solidFill>
                  <a:srgbClr val="0000ff"/>
                </a:solidFill>
                <a:uFill>
                  <a:solidFill>
                    <a:srgbClr val="ffffff"/>
                  </a:solidFill>
                </a:uFill>
                <a:latin typeface="Standard Symbols L"/>
              </a:rPr>
              <a:t>m</a:t>
            </a:r>
            <a:r>
              <a:rPr lang="en-GB" sz="1800" spc="-1" strike="noStrike" baseline="101000">
                <a:solidFill>
                  <a:srgbClr val="0000ff"/>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75" name="Line 41"/>
          <p:cNvSpPr/>
          <p:nvPr/>
        </p:nvSpPr>
        <p:spPr>
          <a:xfrm>
            <a:off x="7014600" y="2606760"/>
            <a:ext cx="2976120" cy="66600"/>
          </a:xfrm>
          <a:prstGeom prst="line">
            <a:avLst/>
          </a:prstGeom>
          <a:ln>
            <a:solidFill>
              <a:srgbClr val="000000"/>
            </a:solidFill>
            <a:custDash/>
          </a:ln>
        </p:spPr>
        <p:style>
          <a:lnRef idx="0"/>
          <a:fillRef idx="0"/>
          <a:effectRef idx="0"/>
          <a:fontRef idx="minor"/>
        </p:style>
      </p:sp>
      <p:sp>
        <p:nvSpPr>
          <p:cNvPr id="376" name="TextShape 42"/>
          <p:cNvSpPr txBox="1"/>
          <p:nvPr/>
        </p:nvSpPr>
        <p:spPr>
          <a:xfrm>
            <a:off x="9718200" y="2633040"/>
            <a:ext cx="384840" cy="6678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n</a:t>
            </a:r>
            <a:r>
              <a:rPr lang="en-GB" sz="1800" spc="-1" strike="noStrike" baseline="-33000">
                <a:solidFill>
                  <a:srgbClr val="000000"/>
                </a:solidFill>
                <a:uFill>
                  <a:solidFill>
                    <a:srgbClr val="ffffff"/>
                  </a:solidFill>
                </a:uFill>
                <a:latin typeface="Standard Symbols L"/>
              </a:rPr>
              <a:t>m</a:t>
            </a:r>
            <a:endParaRPr lang="en-GB" sz="1800" spc="-1" strike="noStrike">
              <a:solidFill>
                <a:srgbClr val="000000"/>
              </a:solidFill>
              <a:uFill>
                <a:solidFill>
                  <a:srgbClr val="ffffff"/>
                </a:solidFill>
              </a:uFill>
              <a:latin typeface="Times New Roman"/>
            </a:endParaRPr>
          </a:p>
        </p:txBody>
      </p:sp>
      <p:sp>
        <p:nvSpPr>
          <p:cNvPr id="377" name="Line 43"/>
          <p:cNvSpPr/>
          <p:nvPr/>
        </p:nvSpPr>
        <p:spPr>
          <a:xfrm>
            <a:off x="7013880" y="2611440"/>
            <a:ext cx="2062800" cy="548640"/>
          </a:xfrm>
          <a:prstGeom prst="line">
            <a:avLst/>
          </a:prstGeom>
          <a:ln>
            <a:solidFill>
              <a:srgbClr val="000000"/>
            </a:solidFill>
            <a:custDash/>
          </a:ln>
        </p:spPr>
        <p:style>
          <a:lnRef idx="0"/>
          <a:fillRef idx="0"/>
          <a:effectRef idx="0"/>
          <a:fontRef idx="minor"/>
        </p:style>
      </p:sp>
      <p:sp>
        <p:nvSpPr>
          <p:cNvPr id="378" name="Line 44"/>
          <p:cNvSpPr/>
          <p:nvPr/>
        </p:nvSpPr>
        <p:spPr>
          <a:xfrm>
            <a:off x="7013880" y="2611800"/>
            <a:ext cx="2317320" cy="548280"/>
          </a:xfrm>
          <a:prstGeom prst="line">
            <a:avLst/>
          </a:prstGeom>
          <a:ln>
            <a:solidFill>
              <a:srgbClr val="000000"/>
            </a:solidFill>
            <a:custDash/>
          </a:ln>
        </p:spPr>
        <p:style>
          <a:lnRef idx="0"/>
          <a:fillRef idx="0"/>
          <a:effectRef idx="0"/>
          <a:fontRef idx="minor"/>
        </p:style>
      </p:sp>
      <p:sp>
        <p:nvSpPr>
          <p:cNvPr id="379" name="TextShape 45"/>
          <p:cNvSpPr txBox="1"/>
          <p:nvPr/>
        </p:nvSpPr>
        <p:spPr>
          <a:xfrm>
            <a:off x="6995520" y="2610720"/>
            <a:ext cx="371520" cy="6534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0</a:t>
            </a:r>
            <a:endParaRPr lang="en-GB" sz="1800" spc="-1" strike="noStrike">
              <a:solidFill>
                <a:srgbClr val="000000"/>
              </a:solidFill>
              <a:uFill>
                <a:solidFill>
                  <a:srgbClr val="ffffff"/>
                </a:solidFill>
              </a:uFill>
              <a:latin typeface="Times New Roman"/>
            </a:endParaRPr>
          </a:p>
        </p:txBody>
      </p:sp>
      <p:sp>
        <p:nvSpPr>
          <p:cNvPr id="380" name="TextShape 46"/>
          <p:cNvSpPr txBox="1"/>
          <p:nvPr/>
        </p:nvSpPr>
        <p:spPr>
          <a:xfrm>
            <a:off x="9297720" y="3059280"/>
            <a:ext cx="18036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81" name="TextShape 47"/>
          <p:cNvSpPr txBox="1"/>
          <p:nvPr/>
        </p:nvSpPr>
        <p:spPr>
          <a:xfrm>
            <a:off x="9021960" y="3096360"/>
            <a:ext cx="18072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82" name="CustomShape 48"/>
          <p:cNvSpPr/>
          <p:nvPr/>
        </p:nvSpPr>
        <p:spPr>
          <a:xfrm>
            <a:off x="5287320" y="6009480"/>
            <a:ext cx="4705560" cy="132840"/>
          </a:xfrm>
          <a:prstGeom prst="rect">
            <a:avLst/>
          </a:prstGeom>
          <a:solidFill>
            <a:srgbClr val="cfe7e5"/>
          </a:solidFill>
          <a:ln>
            <a:solidFill>
              <a:srgbClr val="808080"/>
            </a:solidFill>
          </a:ln>
        </p:spPr>
        <p:style>
          <a:lnRef idx="0"/>
          <a:fillRef idx="0"/>
          <a:effectRef idx="0"/>
          <a:fontRef idx="minor"/>
        </p:style>
      </p:sp>
      <p:sp>
        <p:nvSpPr>
          <p:cNvPr id="383" name="CustomShape 49"/>
          <p:cNvSpPr/>
          <p:nvPr/>
        </p:nvSpPr>
        <p:spPr>
          <a:xfrm>
            <a:off x="5287320" y="6845760"/>
            <a:ext cx="4705560" cy="132840"/>
          </a:xfrm>
          <a:prstGeom prst="rect">
            <a:avLst/>
          </a:prstGeom>
          <a:solidFill>
            <a:srgbClr val="cfe7e5"/>
          </a:solidFill>
          <a:ln>
            <a:solidFill>
              <a:srgbClr val="808080"/>
            </a:solidFill>
          </a:ln>
        </p:spPr>
        <p:style>
          <a:lnRef idx="0"/>
          <a:fillRef idx="0"/>
          <a:effectRef idx="0"/>
          <a:fontRef idx="minor"/>
        </p:style>
      </p:sp>
      <p:sp>
        <p:nvSpPr>
          <p:cNvPr id="384" name="CustomShape 50"/>
          <p:cNvSpPr/>
          <p:nvPr/>
        </p:nvSpPr>
        <p:spPr>
          <a:xfrm>
            <a:off x="5200920" y="6438600"/>
            <a:ext cx="360" cy="132480"/>
          </a:xfrm>
          <a:prstGeom prst="rect">
            <a:avLst/>
          </a:prstGeom>
          <a:solidFill>
            <a:srgbClr val="cfe7e5"/>
          </a:solidFill>
          <a:ln w="54720">
            <a:solidFill>
              <a:srgbClr val="333333"/>
            </a:solidFill>
            <a:round/>
          </a:ln>
        </p:spPr>
        <p:style>
          <a:lnRef idx="0"/>
          <a:fillRef idx="0"/>
          <a:effectRef idx="0"/>
          <a:fontRef idx="minor"/>
        </p:style>
      </p:sp>
      <p:sp>
        <p:nvSpPr>
          <p:cNvPr id="385" name="Line 51"/>
          <p:cNvSpPr/>
          <p:nvPr/>
        </p:nvSpPr>
        <p:spPr>
          <a:xfrm flipV="1">
            <a:off x="5201280" y="6350040"/>
            <a:ext cx="1817280" cy="88560"/>
          </a:xfrm>
          <a:prstGeom prst="line">
            <a:avLst/>
          </a:prstGeom>
          <a:ln>
            <a:solidFill>
              <a:srgbClr val="000000"/>
            </a:solidFill>
            <a:tailEnd len="med" type="triangle" w="med"/>
          </a:ln>
        </p:spPr>
        <p:style>
          <a:lnRef idx="0"/>
          <a:fillRef idx="0"/>
          <a:effectRef idx="0"/>
          <a:fontRef idx="minor"/>
        </p:style>
      </p:sp>
      <p:sp>
        <p:nvSpPr>
          <p:cNvPr id="386" name="TextShape 52"/>
          <p:cNvSpPr txBox="1"/>
          <p:nvPr/>
        </p:nvSpPr>
        <p:spPr>
          <a:xfrm>
            <a:off x="5504040" y="6261480"/>
            <a:ext cx="432720" cy="8517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K</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87" name="Line 53"/>
          <p:cNvSpPr/>
          <p:nvPr/>
        </p:nvSpPr>
        <p:spPr>
          <a:xfrm>
            <a:off x="7017840" y="6354360"/>
            <a:ext cx="2070360" cy="554760"/>
          </a:xfrm>
          <a:prstGeom prst="line">
            <a:avLst/>
          </a:prstGeom>
          <a:ln>
            <a:solidFill>
              <a:srgbClr val="000000"/>
            </a:solidFill>
            <a:custDash/>
          </a:ln>
        </p:spPr>
        <p:style>
          <a:lnRef idx="0"/>
          <a:fillRef idx="0"/>
          <a:effectRef idx="0"/>
          <a:fontRef idx="minor"/>
        </p:style>
      </p:sp>
      <p:sp>
        <p:nvSpPr>
          <p:cNvPr id="388" name="Line 54"/>
          <p:cNvSpPr/>
          <p:nvPr/>
        </p:nvSpPr>
        <p:spPr>
          <a:xfrm>
            <a:off x="7017840" y="6354360"/>
            <a:ext cx="2325960" cy="554760"/>
          </a:xfrm>
          <a:prstGeom prst="line">
            <a:avLst/>
          </a:prstGeom>
          <a:ln>
            <a:solidFill>
              <a:srgbClr val="000000"/>
            </a:solidFill>
            <a:custDash/>
          </a:ln>
        </p:spPr>
        <p:style>
          <a:lnRef idx="0"/>
          <a:fillRef idx="0"/>
          <a:effectRef idx="0"/>
          <a:fontRef idx="minor"/>
        </p:style>
      </p:sp>
      <p:sp>
        <p:nvSpPr>
          <p:cNvPr id="389" name="TextShape 55"/>
          <p:cNvSpPr txBox="1"/>
          <p:nvPr/>
        </p:nvSpPr>
        <p:spPr>
          <a:xfrm>
            <a:off x="9305280" y="6807600"/>
            <a:ext cx="180000" cy="50688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90" name="TextShape 56"/>
          <p:cNvSpPr txBox="1"/>
          <p:nvPr/>
        </p:nvSpPr>
        <p:spPr>
          <a:xfrm>
            <a:off x="9027720" y="6908760"/>
            <a:ext cx="181440" cy="50724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91" name="Line 57"/>
          <p:cNvSpPr/>
          <p:nvPr/>
        </p:nvSpPr>
        <p:spPr>
          <a:xfrm flipV="1">
            <a:off x="7037640" y="6082200"/>
            <a:ext cx="1795680" cy="258120"/>
          </a:xfrm>
          <a:prstGeom prst="line">
            <a:avLst/>
          </a:prstGeom>
          <a:ln>
            <a:solidFill>
              <a:srgbClr val="000000"/>
            </a:solidFill>
            <a:custDash/>
          </a:ln>
        </p:spPr>
        <p:style>
          <a:lnRef idx="0"/>
          <a:fillRef idx="0"/>
          <a:effectRef idx="0"/>
          <a:fontRef idx="minor"/>
        </p:style>
      </p:sp>
      <p:sp>
        <p:nvSpPr>
          <p:cNvPr id="392" name="Line 58"/>
          <p:cNvSpPr/>
          <p:nvPr/>
        </p:nvSpPr>
        <p:spPr>
          <a:xfrm flipV="1">
            <a:off x="7037640" y="6082200"/>
            <a:ext cx="2325960" cy="258120"/>
          </a:xfrm>
          <a:prstGeom prst="line">
            <a:avLst/>
          </a:prstGeom>
          <a:ln>
            <a:solidFill>
              <a:srgbClr val="000000"/>
            </a:solidFill>
            <a:custDash/>
          </a:ln>
        </p:spPr>
        <p:style>
          <a:lnRef idx="0"/>
          <a:fillRef idx="0"/>
          <a:effectRef idx="0"/>
          <a:fontRef idx="minor"/>
        </p:style>
      </p:sp>
      <p:sp>
        <p:nvSpPr>
          <p:cNvPr id="393" name="TextShape 59"/>
          <p:cNvSpPr txBox="1"/>
          <p:nvPr/>
        </p:nvSpPr>
        <p:spPr>
          <a:xfrm>
            <a:off x="6959160" y="6037920"/>
            <a:ext cx="811800" cy="50724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0</a:t>
            </a:r>
            <a:endParaRPr lang="en-GB" sz="1800" spc="-1" strike="noStrike">
              <a:solidFill>
                <a:srgbClr val="000000"/>
              </a:solidFill>
              <a:uFill>
                <a:solidFill>
                  <a:srgbClr val="ffffff"/>
                </a:solidFill>
              </a:uFill>
              <a:latin typeface="Times New Roman"/>
            </a:endParaRPr>
          </a:p>
        </p:txBody>
      </p:sp>
      <p:sp>
        <p:nvSpPr>
          <p:cNvPr id="394" name="TextShape 60"/>
          <p:cNvSpPr txBox="1"/>
          <p:nvPr/>
        </p:nvSpPr>
        <p:spPr>
          <a:xfrm>
            <a:off x="9354960" y="5940720"/>
            <a:ext cx="181080" cy="50724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95" name="TextShape 61"/>
          <p:cNvSpPr txBox="1"/>
          <p:nvPr/>
        </p:nvSpPr>
        <p:spPr>
          <a:xfrm>
            <a:off x="8865000" y="5929200"/>
            <a:ext cx="181080" cy="50724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g</a:t>
            </a:r>
            <a:endParaRPr lang="en-GB" sz="1800" spc="-1" strike="noStrike">
              <a:solidFill>
                <a:srgbClr val="000000"/>
              </a:solidFill>
              <a:uFill>
                <a:solidFill>
                  <a:srgbClr val="ffffff"/>
                </a:solidFill>
              </a:uFill>
              <a:latin typeface="Times New Roman"/>
            </a:endParaRPr>
          </a:p>
        </p:txBody>
      </p:sp>
      <p:sp>
        <p:nvSpPr>
          <p:cNvPr id="396" name="Line 62"/>
          <p:cNvSpPr/>
          <p:nvPr/>
        </p:nvSpPr>
        <p:spPr>
          <a:xfrm>
            <a:off x="7020360" y="6350040"/>
            <a:ext cx="2835360" cy="564120"/>
          </a:xfrm>
          <a:prstGeom prst="line">
            <a:avLst/>
          </a:prstGeom>
          <a:ln>
            <a:solidFill>
              <a:srgbClr val="000000"/>
            </a:solidFill>
            <a:tailEnd len="med" type="triangle" w="med"/>
          </a:ln>
        </p:spPr>
        <p:style>
          <a:lnRef idx="0"/>
          <a:fillRef idx="0"/>
          <a:effectRef idx="0"/>
          <a:fontRef idx="minor"/>
        </p:style>
      </p:sp>
      <p:sp>
        <p:nvSpPr>
          <p:cNvPr id="397" name="TextShape 63"/>
          <p:cNvSpPr txBox="1"/>
          <p:nvPr/>
        </p:nvSpPr>
        <p:spPr>
          <a:xfrm>
            <a:off x="9751680" y="6513120"/>
            <a:ext cx="53568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98" name="TextShape 64"/>
          <p:cNvSpPr txBox="1"/>
          <p:nvPr/>
        </p:nvSpPr>
        <p:spPr>
          <a:xfrm>
            <a:off x="9460080" y="5676480"/>
            <a:ext cx="391680" cy="65340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p</a:t>
            </a:r>
            <a:r>
              <a:rPr lang="en-GB" sz="18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
        <p:nvSpPr>
          <p:cNvPr id="399" name="TextShape 65"/>
          <p:cNvSpPr txBox="1"/>
          <p:nvPr/>
        </p:nvSpPr>
        <p:spPr>
          <a:xfrm>
            <a:off x="6100200" y="1554840"/>
            <a:ext cx="744120" cy="599400"/>
          </a:xfrm>
          <a:prstGeom prst="rect">
            <a:avLst/>
          </a:prstGeom>
          <a:noFill/>
          <a:ln>
            <a:noFill/>
          </a:ln>
        </p:spPr>
        <p:txBody>
          <a:bodyPr lIns="90000" rIns="90000" tIns="45000" bIns="45000"/>
          <a:p>
            <a:r>
              <a:rPr lang="en-GB" sz="1800" spc="-1" strike="noStrike">
                <a:solidFill>
                  <a:srgbClr val="ff3333"/>
                </a:solidFill>
                <a:uFill>
                  <a:solidFill>
                    <a:srgbClr val="ffffff"/>
                  </a:solidFill>
                </a:uFill>
                <a:latin typeface="Times New Roman"/>
              </a:rPr>
              <a:t>63 %</a:t>
            </a:r>
            <a:endParaRPr lang="en-GB" sz="1800" spc="-1" strike="noStrike">
              <a:solidFill>
                <a:srgbClr val="000000"/>
              </a:solidFill>
              <a:uFill>
                <a:solidFill>
                  <a:srgbClr val="ffffff"/>
                </a:solidFill>
              </a:uFill>
              <a:latin typeface="Times New Roman"/>
            </a:endParaRPr>
          </a:p>
        </p:txBody>
      </p:sp>
      <p:sp>
        <p:nvSpPr>
          <p:cNvPr id="400" name="TextShape 66"/>
          <p:cNvSpPr txBox="1"/>
          <p:nvPr/>
        </p:nvSpPr>
        <p:spPr>
          <a:xfrm>
            <a:off x="6100200" y="4077000"/>
            <a:ext cx="744120" cy="599400"/>
          </a:xfrm>
          <a:prstGeom prst="rect">
            <a:avLst/>
          </a:prstGeom>
          <a:noFill/>
          <a:ln>
            <a:noFill/>
          </a:ln>
        </p:spPr>
        <p:txBody>
          <a:bodyPr lIns="90000" rIns="90000" tIns="45000" bIns="45000"/>
          <a:p>
            <a:r>
              <a:rPr lang="en-GB" sz="1800" spc="-1" strike="noStrike">
                <a:solidFill>
                  <a:srgbClr val="ff3333"/>
                </a:solidFill>
                <a:uFill>
                  <a:solidFill>
                    <a:srgbClr val="ffffff"/>
                  </a:solidFill>
                </a:uFill>
                <a:latin typeface="Times New Roman"/>
              </a:rPr>
              <a:t>21 %</a:t>
            </a:r>
            <a:endParaRPr lang="en-GB" sz="1800" spc="-1" strike="noStrike">
              <a:solidFill>
                <a:srgbClr val="000000"/>
              </a:solidFill>
              <a:uFill>
                <a:solidFill>
                  <a:srgbClr val="ffffff"/>
                </a:solidFill>
              </a:uFill>
              <a:latin typeface="Times New Roman"/>
            </a:endParaRPr>
          </a:p>
        </p:txBody>
      </p:sp>
      <p:sp>
        <p:nvSpPr>
          <p:cNvPr id="401" name="TextShape 67"/>
          <p:cNvSpPr txBox="1"/>
          <p:nvPr/>
        </p:nvSpPr>
        <p:spPr>
          <a:xfrm>
            <a:off x="6100200" y="5322240"/>
            <a:ext cx="744120" cy="344880"/>
          </a:xfrm>
          <a:prstGeom prst="rect">
            <a:avLst/>
          </a:prstGeom>
          <a:noFill/>
          <a:ln>
            <a:noFill/>
          </a:ln>
        </p:spPr>
        <p:txBody>
          <a:bodyPr lIns="90000" rIns="90000" tIns="45000" bIns="45000"/>
          <a:p>
            <a:r>
              <a:rPr lang="en-GB" sz="1800" spc="-1" strike="noStrike">
                <a:solidFill>
                  <a:srgbClr val="ff3333"/>
                </a:solidFill>
                <a:uFill>
                  <a:solidFill>
                    <a:srgbClr val="ffffff"/>
                  </a:solidFill>
                </a:uFill>
                <a:latin typeface="Times New Roman"/>
              </a:rPr>
              <a:t>6 %</a:t>
            </a:r>
            <a:endParaRPr lang="en-GB" sz="1800" spc="-1" strike="noStrike">
              <a:solidFill>
                <a:srgbClr val="000000"/>
              </a:solidFill>
              <a:uFill>
                <a:solidFill>
                  <a:srgbClr val="ffffff"/>
                </a:solidFill>
              </a:uFill>
              <a:latin typeface="Times New Roman"/>
            </a:endParaRPr>
          </a:p>
        </p:txBody>
      </p:sp>
      <p:sp>
        <p:nvSpPr>
          <p:cNvPr id="402" name="TextShape 68"/>
          <p:cNvSpPr txBox="1"/>
          <p:nvPr/>
        </p:nvSpPr>
        <p:spPr>
          <a:xfrm>
            <a:off x="6100200" y="6376320"/>
            <a:ext cx="744120" cy="344880"/>
          </a:xfrm>
          <a:prstGeom prst="rect">
            <a:avLst/>
          </a:prstGeom>
          <a:noFill/>
          <a:ln>
            <a:noFill/>
          </a:ln>
        </p:spPr>
        <p:txBody>
          <a:bodyPr lIns="90000" rIns="90000" tIns="45000" bIns="45000"/>
          <a:p>
            <a:r>
              <a:rPr lang="en-GB" sz="1800" spc="-1" strike="noStrike">
                <a:solidFill>
                  <a:srgbClr val="ff3333"/>
                </a:solidFill>
                <a:uFill>
                  <a:solidFill>
                    <a:srgbClr val="ffffff"/>
                  </a:solidFill>
                </a:uFill>
                <a:latin typeface="Times New Roman"/>
              </a:rPr>
              <a:t>2 %</a:t>
            </a:r>
            <a:endParaRPr lang="en-GB" sz="1800" spc="-1" strike="noStrike">
              <a:solidFill>
                <a:srgbClr val="000000"/>
              </a:solidFill>
              <a:uFill>
                <a:solidFill>
                  <a:srgbClr val="ffffff"/>
                </a:solidFill>
              </a:uFill>
              <a:latin typeface="Times New Roman"/>
            </a:endParaRPr>
          </a:p>
        </p:txBody>
      </p:sp>
      <p:sp>
        <p:nvSpPr>
          <p:cNvPr id="403" name="TextShape 69"/>
          <p:cNvSpPr txBox="1"/>
          <p:nvPr/>
        </p:nvSpPr>
        <p:spPr>
          <a:xfrm>
            <a:off x="6100200" y="2640240"/>
            <a:ext cx="744120" cy="599400"/>
          </a:xfrm>
          <a:prstGeom prst="rect">
            <a:avLst/>
          </a:prstGeom>
          <a:noFill/>
          <a:ln>
            <a:noFill/>
          </a:ln>
        </p:spPr>
        <p:txBody>
          <a:bodyPr lIns="90000" rIns="90000" tIns="45000" bIns="45000"/>
          <a:p>
            <a:r>
              <a:rPr lang="en-GB" sz="1800" spc="-1" strike="noStrike">
                <a:solidFill>
                  <a:srgbClr val="ff3333"/>
                </a:solidFill>
                <a:uFill>
                  <a:solidFill>
                    <a:srgbClr val="ffffff"/>
                  </a:solidFill>
                </a:uFill>
                <a:latin typeface="Times New Roman"/>
              </a:rPr>
              <a:t>3.2%</a:t>
            </a:r>
            <a:endParaRPr lang="en-GB" sz="1800" spc="-1" strike="noStrike">
              <a:solidFill>
                <a:srgbClr val="000000"/>
              </a:solidFill>
              <a:uFill>
                <a:solidFill>
                  <a:srgbClr val="ffffff"/>
                </a:solidFill>
              </a:uFill>
              <a:latin typeface="Times New Roman"/>
            </a:endParaRPr>
          </a:p>
        </p:txBody>
      </p:sp>
      <p:sp>
        <p:nvSpPr>
          <p:cNvPr id="404" name="TextShape 70"/>
          <p:cNvSpPr txBox="1"/>
          <p:nvPr/>
        </p:nvSpPr>
        <p:spPr>
          <a:xfrm>
            <a:off x="0" y="737280"/>
            <a:ext cx="5112000" cy="6599880"/>
          </a:xfrm>
          <a:prstGeom prst="rect">
            <a:avLst/>
          </a:prstGeom>
          <a:noFill/>
          <a:ln>
            <a:noFill/>
          </a:ln>
        </p:spPr>
        <p:txBody>
          <a:bodyPr lIns="90000" rIns="90000" tIns="45000" bIns="45000"/>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K decays are the only </a:t>
            </a:r>
            <a:r>
              <a:rPr b="1" lang="en-GB" sz="2400" spc="-1" strike="noStrike">
                <a:solidFill>
                  <a:srgbClr val="000000"/>
                </a:solidFill>
                <a:uFill>
                  <a:solidFill>
                    <a:srgbClr val="ffffff"/>
                  </a:solidFill>
                </a:uFill>
                <a:latin typeface="Standard Symbols L"/>
              </a:rPr>
              <a:t>p</a:t>
            </a:r>
            <a:r>
              <a:rPr b="1" lang="en-GB" sz="2400" spc="-1" strike="noStrike">
                <a:solidFill>
                  <a:srgbClr val="000000"/>
                </a:solidFill>
                <a:uFill>
                  <a:solidFill>
                    <a:srgbClr val="ffffff"/>
                  </a:solidFill>
                </a:uFill>
                <a:latin typeface="Times New Roman"/>
              </a:rPr>
              <a:t> source in the tagger</a:t>
            </a:r>
            <a:r>
              <a:rPr lang="en-GB" sz="2400" spc="-1" strike="noStrike">
                <a:solidFill>
                  <a:srgbClr val="000000"/>
                </a:solidFill>
                <a:uFill>
                  <a:solidFill>
                    <a:srgbClr val="ffffff"/>
                  </a:solidFill>
                </a:uFill>
                <a:latin typeface="Times New Roman"/>
              </a:rPr>
              <a:t> →  can be used with the </a:t>
            </a:r>
            <a:r>
              <a:rPr b="1" lang="en-GB" sz="2400" spc="-1" strike="noStrike">
                <a:solidFill>
                  <a:srgbClr val="000000"/>
                </a:solidFill>
                <a:uFill>
                  <a:solidFill>
                    <a:srgbClr val="ffffff"/>
                  </a:solidFill>
                </a:uFill>
                <a:latin typeface="Times New Roman"/>
              </a:rPr>
              <a:t>K</a:t>
            </a:r>
            <a:r>
              <a:rPr b="1" lang="en-GB" sz="2400" spc="-1" strike="noStrike" baseline="-33000">
                <a:solidFill>
                  <a:srgbClr val="000000"/>
                </a:solidFill>
                <a:uFill>
                  <a:solidFill>
                    <a:srgbClr val="ffffff"/>
                  </a:solidFill>
                </a:uFill>
                <a:latin typeface="Times New Roman"/>
              </a:rPr>
              <a:t>e3</a:t>
            </a:r>
            <a:r>
              <a:rPr b="1" lang="en-GB" sz="2400" spc="-1" strike="noStrike">
                <a:solidFill>
                  <a:srgbClr val="000000"/>
                </a:solidFill>
                <a:uFill>
                  <a:solidFill>
                    <a:srgbClr val="ffffff"/>
                  </a:solidFill>
                </a:uFill>
                <a:latin typeface="Times New Roman"/>
              </a:rPr>
              <a:t> “golden sample” </a:t>
            </a:r>
            <a:r>
              <a:rPr lang="en-GB" sz="2400" spc="-1" strike="noStrike">
                <a:solidFill>
                  <a:srgbClr val="000000"/>
                </a:solidFill>
                <a:uFill>
                  <a:solidFill>
                    <a:srgbClr val="ffffff"/>
                  </a:solidFill>
                </a:uFill>
                <a:latin typeface="Times New Roman"/>
              </a:rPr>
              <a:t>to infer the</a:t>
            </a:r>
            <a:r>
              <a:rPr b="1" lang="en-GB" sz="2400" spc="-1" strike="noStrike">
                <a:solidFill>
                  <a:srgbClr val="000000"/>
                </a:solidFill>
                <a:uFill>
                  <a:solidFill>
                    <a:srgbClr val="ffffff"/>
                  </a:solidFill>
                </a:uFill>
                <a:latin typeface="Times New Roman"/>
              </a:rPr>
              <a:t> </a:t>
            </a:r>
            <a:r>
              <a:rPr b="1" lang="en-GB" sz="2400" spc="-1" strike="noStrike">
                <a:solidFill>
                  <a:srgbClr val="000000"/>
                </a:solidFill>
                <a:uFill>
                  <a:solidFill>
                    <a:srgbClr val="ffffff"/>
                  </a:solidFill>
                </a:uFill>
                <a:latin typeface="Standard Symbols L"/>
              </a:rPr>
              <a:t>n</a:t>
            </a:r>
            <a:r>
              <a:rPr b="1" lang="en-GB" sz="2400" spc="-1" strike="noStrike" baseline="-33000">
                <a:solidFill>
                  <a:srgbClr val="000000"/>
                </a:solidFill>
                <a:uFill>
                  <a:solidFill>
                    <a:srgbClr val="ffffff"/>
                  </a:solidFill>
                </a:uFill>
                <a:latin typeface="Times New Roman"/>
              </a:rPr>
              <a:t>e</a:t>
            </a:r>
            <a:r>
              <a:rPr b="1" lang="en-GB" sz="2400" spc="-1" strike="noStrike">
                <a:solidFill>
                  <a:srgbClr val="000000"/>
                </a:solidFill>
                <a:uFill>
                  <a:solidFill>
                    <a:srgbClr val="ffffff"/>
                  </a:solidFill>
                </a:uFill>
                <a:latin typeface="Times New Roman"/>
              </a:rPr>
              <a:t> flux</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ff"/>
                </a:solidFill>
                <a:uFill>
                  <a:solidFill>
                    <a:srgbClr val="ffffff"/>
                  </a:solidFill>
                </a:uFill>
                <a:latin typeface="Times New Roman"/>
              </a:rPr>
              <a:t>GOLDEN</a:t>
            </a:r>
            <a:r>
              <a:rPr lang="en-GB" sz="2400" spc="-1" strike="noStrike">
                <a:solidFill>
                  <a:srgbClr val="0000ff"/>
                </a:solidFill>
                <a:uFill>
                  <a:solidFill>
                    <a:srgbClr val="ffffff"/>
                  </a:solidFill>
                </a:uFill>
                <a:latin typeface="Times New Roman"/>
              </a:rPr>
              <a:t>	</a:t>
            </a:r>
            <a:r>
              <a:rPr lang="en-GB" sz="2400" spc="-1" strike="noStrike">
                <a:solidFill>
                  <a:srgbClr val="0000ff"/>
                </a:solidFill>
                <a:uFill>
                  <a:solidFill>
                    <a:srgbClr val="ffffff"/>
                  </a:solidFill>
                </a:uFill>
                <a:latin typeface="Times New Roman"/>
              </a:rPr>
              <a:t>	</a:t>
            </a:r>
            <a:r>
              <a:rPr lang="en-GB" sz="2400" spc="-1" strike="noStrike">
                <a:solidFill>
                  <a:srgbClr val="0000ff"/>
                </a:solidFill>
                <a:uFill>
                  <a:solidFill>
                    <a:srgbClr val="ffffff"/>
                  </a:solidFill>
                </a:uFill>
                <a:latin typeface="Standard Symbols L"/>
              </a:rPr>
              <a:t>f</a:t>
            </a:r>
            <a:r>
              <a:rPr lang="en-GB" sz="2400" spc="-1" strike="noStrike">
                <a:solidFill>
                  <a:srgbClr val="0000ff"/>
                </a:solidFill>
                <a:uFill>
                  <a:solidFill>
                    <a:srgbClr val="ffffff"/>
                  </a:solidFill>
                </a:uFill>
                <a:latin typeface="Times New Roman"/>
              </a:rPr>
              <a:t>(</a:t>
            </a:r>
            <a:r>
              <a:rPr lang="en-GB" sz="2400" spc="-1" strike="noStrike">
                <a:solidFill>
                  <a:srgbClr val="0000ff"/>
                </a:solidFill>
                <a:uFill>
                  <a:solidFill>
                    <a:srgbClr val="ffffff"/>
                  </a:solidFill>
                </a:uFill>
                <a:latin typeface="Standard Symbols L"/>
              </a:rPr>
              <a:t>n</a:t>
            </a:r>
            <a:r>
              <a:rPr lang="en-GB" sz="2400" spc="-1" strike="noStrike" baseline="-33000">
                <a:solidFill>
                  <a:srgbClr val="0000ff"/>
                </a:solidFill>
                <a:uFill>
                  <a:solidFill>
                    <a:srgbClr val="ffffff"/>
                  </a:solidFill>
                </a:uFill>
                <a:latin typeface="Times New Roman"/>
              </a:rPr>
              <a:t>e</a:t>
            </a:r>
            <a:r>
              <a:rPr lang="en-GB" sz="2400" spc="-1" strike="noStrike">
                <a:solidFill>
                  <a:srgbClr val="0000ff"/>
                </a:solidFill>
                <a:uFill>
                  <a:solidFill>
                    <a:srgbClr val="ffffff"/>
                  </a:solidFill>
                </a:uFill>
                <a:latin typeface="Times New Roman"/>
              </a:rPr>
              <a:t>) ~ N(e</a:t>
            </a:r>
            <a:r>
              <a:rPr lang="en-GB" sz="2400" spc="-1" strike="noStrike" baseline="33000">
                <a:solidFill>
                  <a:srgbClr val="0000ff"/>
                </a:solidFill>
                <a:uFill>
                  <a:solidFill>
                    <a:srgbClr val="ffffff"/>
                  </a:solidFill>
                </a:uFill>
                <a:latin typeface="Times New Roman"/>
              </a:rPr>
              <a:t>+</a:t>
            </a:r>
            <a:r>
              <a:rPr lang="en-GB" sz="2400" spc="-1" strike="noStrike">
                <a:solidFill>
                  <a:srgbClr val="0000ff"/>
                </a:solidFill>
                <a:uFill>
                  <a:solidFill>
                    <a:srgbClr val="ffffff"/>
                  </a:solidFill>
                </a:uFill>
                <a:latin typeface="Times New Roman"/>
              </a:rPr>
              <a:t>)/BR</a:t>
            </a:r>
            <a:r>
              <a:rPr lang="en-GB" sz="2400" spc="-1" strike="noStrike" baseline="-33000">
                <a:solidFill>
                  <a:srgbClr val="0000ff"/>
                </a:solidFill>
                <a:uFill>
                  <a:solidFill>
                    <a:srgbClr val="ffffff"/>
                  </a:solidFill>
                </a:uFill>
                <a:latin typeface="Standard Symbols L"/>
              </a:rPr>
              <a:t>K</a:t>
            </a:r>
            <a:r>
              <a:rPr lang="en-GB" sz="2400" spc="-1" strike="noStrike" baseline="-33000">
                <a:solidFill>
                  <a:srgbClr val="0000ff"/>
                </a:solidFill>
                <a:uFill>
                  <a:solidFill>
                    <a:srgbClr val="ffffff"/>
                  </a:solidFill>
                </a:uFill>
                <a:latin typeface="Times New Roman"/>
              </a:rPr>
              <a:t>e</a:t>
            </a:r>
            <a:r>
              <a:rPr lang="en-GB" sz="2400" spc="-1" strike="noStrike" baseline="-33000">
                <a:solidFill>
                  <a:srgbClr val="0000ff"/>
                </a:solidFill>
                <a:uFill>
                  <a:solidFill>
                    <a:srgbClr val="ffffff"/>
                  </a:solidFill>
                </a:uFill>
                <a:latin typeface="Standard Symbols L"/>
              </a:rPr>
              <a:t>3</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ff"/>
                </a:solidFill>
                <a:uFill>
                  <a:solidFill>
                    <a:srgbClr val="ffffff"/>
                  </a:solidFill>
                </a:uFill>
                <a:latin typeface="Times New Roman"/>
              </a:rPr>
              <a:t>SILVER</a:t>
            </a:r>
            <a:r>
              <a:rPr lang="en-GB" sz="2400" spc="-1" strike="noStrike">
                <a:solidFill>
                  <a:srgbClr val="0000ff"/>
                </a:solidFill>
                <a:uFill>
                  <a:solidFill>
                    <a:srgbClr val="ffffff"/>
                  </a:solidFill>
                </a:uFill>
                <a:latin typeface="Times New Roman"/>
              </a:rPr>
              <a:t>	</a:t>
            </a:r>
            <a:r>
              <a:rPr lang="en-GB" sz="2400" spc="-1" strike="noStrike">
                <a:solidFill>
                  <a:srgbClr val="0000ff"/>
                </a:solidFill>
                <a:uFill>
                  <a:solidFill>
                    <a:srgbClr val="ffffff"/>
                  </a:solidFill>
                </a:uFill>
                <a:latin typeface="Times New Roman"/>
              </a:rPr>
              <a:t>	</a:t>
            </a:r>
            <a:r>
              <a:rPr lang="en-GB" sz="2400" spc="-1" strike="noStrike">
                <a:solidFill>
                  <a:srgbClr val="0000ff"/>
                </a:solidFill>
                <a:uFill>
                  <a:solidFill>
                    <a:srgbClr val="ffffff"/>
                  </a:solidFill>
                </a:uFill>
                <a:latin typeface="Standard Symbols L"/>
              </a:rPr>
              <a:t>f(n</a:t>
            </a:r>
            <a:r>
              <a:rPr lang="en-GB" sz="2400" spc="-1" strike="noStrike" baseline="-33000">
                <a:solidFill>
                  <a:srgbClr val="0000ff"/>
                </a:solidFill>
                <a:uFill>
                  <a:solidFill>
                    <a:srgbClr val="ffffff"/>
                  </a:solidFill>
                </a:uFill>
                <a:latin typeface="Times New Roman"/>
              </a:rPr>
              <a:t>e</a:t>
            </a:r>
            <a:r>
              <a:rPr lang="en-GB" sz="2400" spc="-1" strike="noStrike">
                <a:solidFill>
                  <a:srgbClr val="0000ff"/>
                </a:solidFill>
                <a:uFill>
                  <a:solidFill>
                    <a:srgbClr val="ffffff"/>
                  </a:solidFill>
                </a:uFill>
                <a:latin typeface="Times New Roman"/>
              </a:rPr>
              <a:t>) ~ N(</a:t>
            </a:r>
            <a:r>
              <a:rPr lang="en-GB" sz="2400" spc="-1" strike="noStrike">
                <a:solidFill>
                  <a:srgbClr val="0000ff"/>
                </a:solidFill>
                <a:uFill>
                  <a:solidFill>
                    <a:srgbClr val="ffffff"/>
                  </a:solidFill>
                </a:uFill>
                <a:latin typeface="Standard Symbols L"/>
              </a:rPr>
              <a:t>p</a:t>
            </a:r>
            <a:r>
              <a:rPr lang="en-GB" sz="2400" spc="-1" strike="noStrike" baseline="33000">
                <a:solidFill>
                  <a:srgbClr val="0000ff"/>
                </a:solidFill>
                <a:uFill>
                  <a:solidFill>
                    <a:srgbClr val="ffffff"/>
                  </a:solidFill>
                </a:uFill>
                <a:latin typeface="Times New Roman"/>
              </a:rPr>
              <a:t>+</a:t>
            </a:r>
            <a:r>
              <a:rPr lang="en-GB" sz="2400" spc="-1" strike="noStrike">
                <a:solidFill>
                  <a:srgbClr val="0000ff"/>
                </a:solidFill>
                <a:uFill>
                  <a:solidFill>
                    <a:srgbClr val="ffffff"/>
                  </a:solidFill>
                </a:uFill>
                <a:latin typeface="Times New Roman"/>
              </a:rPr>
              <a:t>)/BR</a:t>
            </a:r>
            <a:r>
              <a:rPr lang="en-GB" sz="2400" spc="-1" strike="noStrike" baseline="-33000">
                <a:solidFill>
                  <a:srgbClr val="0000ff"/>
                </a:solidFill>
                <a:uFill>
                  <a:solidFill>
                    <a:srgbClr val="ffffff"/>
                  </a:solidFill>
                </a:uFill>
                <a:latin typeface="Times New Roman"/>
              </a:rPr>
              <a:t>K→ </a:t>
            </a:r>
            <a:r>
              <a:rPr lang="en-GB" sz="2400" spc="-1" strike="noStrike" baseline="-33000">
                <a:solidFill>
                  <a:srgbClr val="0000ff"/>
                </a:solidFill>
                <a:uFill>
                  <a:solidFill>
                    <a:srgbClr val="ffffff"/>
                  </a:solidFill>
                </a:uFill>
                <a:latin typeface="Standard Symbols L"/>
              </a:rPr>
              <a:t>p</a:t>
            </a:r>
            <a:r>
              <a:rPr lang="en-GB" sz="2400" spc="-1" strike="noStrike" baseline="-33000">
                <a:solidFill>
                  <a:srgbClr val="0000ff"/>
                </a:solidFill>
                <a:uFill>
                  <a:solidFill>
                    <a:srgbClr val="ffffff"/>
                  </a:solidFill>
                </a:uFill>
                <a:latin typeface="Times New Roman"/>
              </a:rPr>
              <a:t>X</a:t>
            </a:r>
            <a:r>
              <a:rPr lang="en-GB" sz="2400" spc="-1" strike="noStrike" baseline="-33000">
                <a:solidFill>
                  <a:srgbClr val="0000ff"/>
                </a:solidFill>
                <a:uFill>
                  <a:solidFill>
                    <a:srgbClr val="ffffff"/>
                  </a:solidFill>
                </a:uFill>
                <a:latin typeface="Standard Symbols L"/>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Standard Symbols L"/>
              </a:rPr>
              <a:t>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b="1" lang="en-GB" sz="2400" spc="-1" strike="noStrike">
                <a:solidFill>
                  <a:srgbClr val="000000"/>
                </a:solidFill>
                <a:uFill>
                  <a:solidFill>
                    <a:srgbClr val="ffffff"/>
                  </a:solidFill>
                </a:uFill>
                <a:latin typeface="Standard Symbols L"/>
              </a:rPr>
              <a:t>p</a:t>
            </a:r>
            <a:r>
              <a:rPr b="1" lang="en-GB" sz="2400" spc="-1" strike="noStrike" baseline="33000">
                <a:solidFill>
                  <a:srgbClr val="000000"/>
                </a:solidFill>
                <a:uFill>
                  <a:solidFill>
                    <a:srgbClr val="ffffff"/>
                  </a:solidFill>
                </a:uFill>
                <a:latin typeface="Times New Roman"/>
              </a:rPr>
              <a:t>+/0</a:t>
            </a:r>
            <a:r>
              <a:rPr b="1" lang="en-GB" sz="2400" spc="-1" strike="noStrike">
                <a:solidFill>
                  <a:srgbClr val="000000"/>
                </a:solidFill>
                <a:uFill>
                  <a:solidFill>
                    <a:srgbClr val="ffffff"/>
                  </a:solidFill>
                </a:uFill>
                <a:latin typeface="Times New Roman"/>
              </a:rPr>
              <a:t> from K</a:t>
            </a:r>
            <a:r>
              <a:rPr b="1" lang="en-GB" sz="2400" spc="-1" strike="noStrike" baseline="33000">
                <a:solidFill>
                  <a:srgbClr val="000000"/>
                </a:solidFill>
                <a:uFill>
                  <a:solidFill>
                    <a:srgbClr val="ffffff"/>
                  </a:solidFill>
                </a:uFill>
                <a:latin typeface="Times New Roman"/>
              </a:rPr>
              <a:t>+</a:t>
            </a:r>
            <a:r>
              <a:rPr b="1" lang="en-GB" sz="2400" spc="-1" strike="noStrike">
                <a:solidFill>
                  <a:srgbClr val="000000"/>
                </a:solidFill>
                <a:uFill>
                  <a:solidFill>
                    <a:srgbClr val="ffffff"/>
                  </a:solidFill>
                </a:uFill>
                <a:latin typeface="Times New Roman"/>
              </a:rPr>
              <a:t> can mimic an e</a:t>
            </a:r>
            <a:r>
              <a:rPr b="1" lang="en-GB" sz="2400" spc="-1" strike="noStrike" baseline="33000">
                <a:solidFill>
                  <a:srgbClr val="000000"/>
                </a:solidFill>
                <a:uFill>
                  <a:solidFill>
                    <a:srgbClr val="ffffff"/>
                  </a:solidFill>
                </a:uFill>
                <a:latin typeface="Times New Roman"/>
              </a:rPr>
              <a:t>+</a:t>
            </a:r>
            <a:r>
              <a:rPr lang="en-GB" sz="2400" spc="-1" strike="noStrike" baseline="33000">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 and pollute the K</a:t>
            </a:r>
            <a:r>
              <a:rPr lang="en-GB" sz="2400" spc="-1" strike="noStrike" baseline="-33000">
                <a:solidFill>
                  <a:srgbClr val="000000"/>
                </a:solidFill>
                <a:uFill>
                  <a:solidFill>
                    <a:srgbClr val="ffffff"/>
                  </a:solidFill>
                </a:uFill>
                <a:latin typeface="Times New Roman"/>
              </a:rPr>
              <a:t>e3</a:t>
            </a:r>
            <a:r>
              <a:rPr lang="en-GB" sz="2400" spc="-1" strike="noStrike">
                <a:solidFill>
                  <a:srgbClr val="000000"/>
                </a:solidFill>
                <a:uFill>
                  <a:solidFill>
                    <a:srgbClr val="ffffff"/>
                  </a:solidFill>
                </a:uFill>
                <a:latin typeface="Times New Roman"/>
              </a:rPr>
              <a:t> golden sample </a:t>
            </a:r>
            <a:endParaRPr lang="en-GB" sz="1800" spc="-1" strike="noStrike">
              <a:solidFill>
                <a:srgbClr val="000000"/>
              </a:solidFill>
              <a:uFill>
                <a:solidFill>
                  <a:srgbClr val="ffffff"/>
                </a:solidFill>
              </a:uFill>
              <a:latin typeface="Times New Roman"/>
            </a:endParaRPr>
          </a:p>
          <a:p>
            <a:pPr marL="216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 </a:t>
            </a:r>
            <a:r>
              <a:rPr lang="en-GB" sz="2400" spc="-1" strike="noStrike">
                <a:solidFill>
                  <a:srgbClr val="000000"/>
                </a:solidFill>
                <a:uFill>
                  <a:solidFill>
                    <a:srgbClr val="ffffff"/>
                  </a:solidFill>
                </a:uFill>
                <a:latin typeface="Times New Roman"/>
              </a:rPr>
              <a:t>must be </a:t>
            </a:r>
            <a:r>
              <a:rPr b="1" lang="en-GB" sz="2400" spc="-1" strike="noStrike">
                <a:solidFill>
                  <a:srgbClr val="000000"/>
                </a:solidFill>
                <a:uFill>
                  <a:solidFill>
                    <a:srgbClr val="ffffff"/>
                  </a:solidFill>
                </a:uFill>
                <a:latin typeface="Times New Roman"/>
              </a:rPr>
              <a:t>discriminated</a:t>
            </a:r>
            <a:r>
              <a:rPr lang="en-GB" sz="24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1)</a:t>
            </a:r>
            <a:r>
              <a:rPr lang="en-GB" sz="2400" spc="-1" strike="noStrike">
                <a:solidFill>
                  <a:srgbClr val="000000"/>
                </a:solidFill>
                <a:uFill>
                  <a:solidFill>
                    <a:srgbClr val="ffffff"/>
                  </a:solidFill>
                </a:uFill>
                <a:latin typeface="Times New Roman"/>
              </a:rPr>
              <a:t> calorimetric </a:t>
            </a:r>
            <a:r>
              <a:rPr lang="en-GB" sz="2400" spc="-1" strike="noStrike">
                <a:solidFill>
                  <a:srgbClr val="000000"/>
                </a:solidFill>
                <a:uFill>
                  <a:solidFill>
                    <a:srgbClr val="ffffff"/>
                  </a:solidFill>
                </a:uFill>
                <a:latin typeface="Times New Roman"/>
              </a:rPr>
              <a:t>rejection using longitudinal energy profile</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b="1" lang="en-GB" sz="2400" spc="-1" strike="noStrike">
                <a:solidFill>
                  <a:srgbClr val="000000"/>
                </a:solidFill>
                <a:uFill>
                  <a:solidFill>
                    <a:srgbClr val="ffffff"/>
                  </a:solidFill>
                </a:uFill>
                <a:latin typeface="Times New Roman"/>
              </a:rPr>
              <a:t>2)</a:t>
            </a:r>
            <a:r>
              <a:rPr lang="en-GB" sz="2400" spc="-1" strike="noStrike">
                <a:solidFill>
                  <a:srgbClr val="000000"/>
                </a:solidFill>
                <a:uFill>
                  <a:solidFill>
                    <a:srgbClr val="ffffff"/>
                  </a:solidFill>
                </a:uFill>
                <a:latin typeface="Times New Roman"/>
              </a:rPr>
              <a:t> tagging vertices w. timing:</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a:p>
            <a:pPr lvl="1" marL="432000" indent="-216000">
              <a:buClr>
                <a:srgbClr val="000000"/>
              </a:buClr>
              <a:buSzPct val="45000"/>
              <a:buFont typeface="Wingdings" charset="2"/>
              <a:buChar char=""/>
            </a:pPr>
            <a:r>
              <a:rPr lang="en-GB" sz="2400" spc="-1" strike="noStrike">
                <a:solidFill>
                  <a:srgbClr val="000000"/>
                </a:solidFill>
                <a:uFill>
                  <a:solidFill>
                    <a:srgbClr val="ffffff"/>
                  </a:solidFill>
                </a:uFill>
                <a:latin typeface="Times New Roman"/>
                <a:ea typeface="Times New Roman"/>
              </a:rPr>
              <a:t>σ</a:t>
            </a:r>
            <a:r>
              <a:rPr lang="en-GB" sz="2400" spc="-1" strike="noStrike" baseline="-101000">
                <a:solidFill>
                  <a:srgbClr val="000000"/>
                </a:solidFill>
                <a:uFill>
                  <a:solidFill>
                    <a:srgbClr val="ffffff"/>
                  </a:solidFill>
                </a:uFill>
                <a:latin typeface="Times New Roman"/>
              </a:rPr>
              <a:t>t </a:t>
            </a:r>
            <a:r>
              <a:rPr lang="en-GB" sz="2400" spc="-1" strike="noStrike">
                <a:solidFill>
                  <a:srgbClr val="000000"/>
                </a:solidFill>
                <a:uFill>
                  <a:solidFill>
                    <a:srgbClr val="ffffff"/>
                  </a:solidFill>
                </a:uFill>
                <a:latin typeface="Times New Roman"/>
              </a:rPr>
              <a:t>O(</a:t>
            </a:r>
            <a:r>
              <a:rPr b="1" lang="en-GB" sz="2400" spc="-1" strike="noStrike">
                <a:solidFill>
                  <a:srgbClr val="000000"/>
                </a:solidFill>
                <a:uFill>
                  <a:solidFill>
                    <a:srgbClr val="ffffff"/>
                  </a:solidFill>
                </a:uFill>
                <a:latin typeface="Times New Roman"/>
              </a:rPr>
              <a:t>100 ps</a:t>
            </a:r>
            <a:r>
              <a:rPr lang="en-GB" sz="2400" spc="-1" strike="noStrike">
                <a:solidFill>
                  <a:srgbClr val="000000"/>
                </a:solidFill>
                <a:uFill>
                  <a:solidFill>
                    <a:srgbClr val="ffffff"/>
                  </a:solidFill>
                </a:uFill>
                <a:latin typeface="Times New Roman"/>
              </a:rPr>
              <a:t>) ~ </a:t>
            </a:r>
            <a:r>
              <a:rPr lang="en-GB" sz="2400" spc="-1" strike="noStrike">
                <a:solidFill>
                  <a:srgbClr val="000000"/>
                </a:solidFill>
                <a:uFill>
                  <a:solidFill>
                    <a:srgbClr val="ffffff"/>
                  </a:solidFill>
                </a:uFill>
                <a:latin typeface="Times New Roman"/>
                <a:ea typeface="Times New Roman"/>
              </a:rPr>
              <a:t>σ</a:t>
            </a:r>
            <a:r>
              <a:rPr lang="en-GB" sz="2400" spc="-1" strike="noStrike" baseline="-101000">
                <a:solidFill>
                  <a:srgbClr val="000000"/>
                </a:solidFill>
                <a:uFill>
                  <a:solidFill>
                    <a:srgbClr val="ffffff"/>
                  </a:solidFill>
                </a:uFill>
                <a:latin typeface="Times New Roman"/>
              </a:rPr>
              <a:t>zVTX</a:t>
            </a:r>
            <a:r>
              <a:rPr lang="en-GB" sz="2400" spc="-1" strike="noStrike">
                <a:solidFill>
                  <a:srgbClr val="000000"/>
                </a:solidFill>
                <a:uFill>
                  <a:solidFill>
                    <a:srgbClr val="ffffff"/>
                  </a:solidFill>
                </a:uFill>
                <a:latin typeface="Times New Roman"/>
              </a:rPr>
              <a:t> O(1m) veto </a:t>
            </a:r>
            <a:r>
              <a:rPr lang="en-GB" sz="2400" spc="-1" strike="noStrike">
                <a:solidFill>
                  <a:srgbClr val="000000"/>
                </a:solidFill>
                <a:uFill>
                  <a:solidFill>
                    <a:srgbClr val="ffffff"/>
                  </a:solidFill>
                </a:uFill>
                <a:latin typeface="Times New Roman"/>
                <a:ea typeface="Times New Roman"/>
              </a:rPr>
              <a:t>π</a:t>
            </a:r>
            <a:r>
              <a:rPr lang="en-GB" sz="2400" spc="-1" strike="noStrike" baseline="101000">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from the decay vertex </a:t>
            </a:r>
            <a:r>
              <a:rPr lang="en-GB" sz="2400" spc="-1" strike="noStrike">
                <a:solidFill>
                  <a:srgbClr val="000000"/>
                </a:solidFill>
                <a:uFill>
                  <a:solidFill>
                    <a:srgbClr val="ffffff"/>
                  </a:solidFill>
                </a:uFill>
                <a:latin typeface="Times New Roman"/>
              </a:rPr>
              <a:t>rejects fake e</a:t>
            </a:r>
            <a:r>
              <a:rPr lang="en-GB" sz="2400" spc="-1" strike="noStrike" baseline="101000">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from K</a:t>
            </a:r>
            <a:r>
              <a:rPr lang="en-GB" sz="2400" spc="-1" strike="noStrike" baseline="101000">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 </a:t>
            </a:r>
            <a:r>
              <a:rPr lang="en-GB" sz="2400" spc="-1" strike="noStrike">
                <a:solidFill>
                  <a:srgbClr val="000000"/>
                </a:solidFill>
                <a:uFill>
                  <a:solidFill>
                    <a:srgbClr val="ffffff"/>
                  </a:solidFill>
                </a:uFill>
                <a:latin typeface="Times New Roman"/>
                <a:ea typeface="Times New Roman"/>
              </a:rPr>
              <a:t>π</a:t>
            </a:r>
            <a:r>
              <a:rPr lang="en-GB" sz="2400" spc="-1" strike="noStrike" baseline="101000">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ea typeface="Times New Roman"/>
              </a:rPr>
              <a:t>π</a:t>
            </a:r>
            <a:r>
              <a:rPr lang="en-GB" sz="2400" spc="-1" strike="noStrike" baseline="101000">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ea typeface="Times New Roman"/>
              </a:rPr>
              <a:t>π</a:t>
            </a:r>
            <a:r>
              <a:rPr lang="en-GB" sz="2400" spc="-1" strike="noStrike" baseline="101000">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and K</a:t>
            </a:r>
            <a:r>
              <a:rPr lang="en-GB" sz="2400" spc="-1" strike="noStrike" baseline="101000">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rPr>
              <a:t> → </a:t>
            </a:r>
            <a:r>
              <a:rPr lang="en-GB" sz="2400" spc="-1" strike="noStrike">
                <a:solidFill>
                  <a:srgbClr val="000000"/>
                </a:solidFill>
                <a:uFill>
                  <a:solidFill>
                    <a:srgbClr val="ffffff"/>
                  </a:solidFill>
                </a:uFill>
                <a:latin typeface="Times New Roman"/>
                <a:ea typeface="Times New Roman"/>
              </a:rPr>
              <a:t>π</a:t>
            </a:r>
            <a:r>
              <a:rPr lang="en-GB" sz="2400" spc="-1" strike="noStrike" baseline="101000">
                <a:solidFill>
                  <a:srgbClr val="000000"/>
                </a:solidFill>
                <a:uFill>
                  <a:solidFill>
                    <a:srgbClr val="ffffff"/>
                  </a:solidFill>
                </a:uFill>
                <a:latin typeface="Times New Roman"/>
              </a:rPr>
              <a:t>+</a:t>
            </a:r>
            <a:r>
              <a:rPr lang="en-GB" sz="2400" spc="-1" strike="noStrike">
                <a:solidFill>
                  <a:srgbClr val="000000"/>
                </a:solidFill>
                <a:uFill>
                  <a:solidFill>
                    <a:srgbClr val="ffffff"/>
                  </a:solidFill>
                </a:uFill>
                <a:latin typeface="Times New Roman"/>
                <a:ea typeface="Times New Roman"/>
              </a:rPr>
              <a:t>π</a:t>
            </a:r>
            <a:r>
              <a:rPr lang="en-GB" sz="2400" spc="-1" strike="noStrike" baseline="101000">
                <a:solidFill>
                  <a:srgbClr val="000000"/>
                </a:solidFill>
                <a:uFill>
                  <a:solidFill>
                    <a:srgbClr val="ffffff"/>
                  </a:solidFill>
                </a:uFill>
                <a:latin typeface="Times New Roman"/>
              </a:rPr>
              <a:t>0</a:t>
            </a:r>
            <a:r>
              <a:rPr lang="en-GB" sz="2400" spc="-1" strike="noStrike">
                <a:solidFill>
                  <a:srgbClr val="000000"/>
                </a:solidFill>
                <a:uFill>
                  <a:solidFill>
                    <a:srgbClr val="ffffff"/>
                  </a:solidFill>
                </a:uFill>
                <a:latin typeface="Times New Roman"/>
              </a:rPr>
              <a:t> </a:t>
            </a:r>
            <a:endParaRPr lang="en-GB" sz="1800" spc="-1" strike="noStrike">
              <a:solidFill>
                <a:srgbClr val="000000"/>
              </a:solidFill>
              <a:uFill>
                <a:solidFill>
                  <a:srgbClr val="ffffff"/>
                </a:solidFill>
              </a:uFill>
              <a:latin typeface="Times New Roman"/>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5" name="CustomShape 1"/>
          <p:cNvSpPr/>
          <p:nvPr/>
        </p:nvSpPr>
        <p:spPr>
          <a:xfrm>
            <a:off x="-108000" y="157320"/>
            <a:ext cx="9067680" cy="634680"/>
          </a:xfrm>
          <a:prstGeom prst="rect">
            <a:avLst/>
          </a:prstGeom>
          <a:noFill/>
          <a:ln>
            <a:noFill/>
          </a:ln>
        </p:spPr>
        <p:style>
          <a:lnRef idx="0"/>
          <a:fillRef idx="0"/>
          <a:effectRef idx="0"/>
          <a:fontRef idx="minor"/>
        </p:style>
      </p:sp>
      <p:sp>
        <p:nvSpPr>
          <p:cNvPr id="406" name="TextShape 2"/>
          <p:cNvSpPr txBox="1"/>
          <p:nvPr/>
        </p:nvSpPr>
        <p:spPr>
          <a:xfrm>
            <a:off x="611640" y="-72000"/>
            <a:ext cx="8205480" cy="736920"/>
          </a:xfrm>
          <a:prstGeom prst="rect">
            <a:avLst/>
          </a:prstGeom>
          <a:noFill/>
          <a:ln>
            <a:noFill/>
          </a:ln>
        </p:spPr>
        <p:txBody>
          <a:bodyPr lIns="90000" rIns="90000" tIns="45000" bIns="45000"/>
          <a:p>
            <a:pPr algn="ctr">
              <a:lnSpc>
                <a:spcPct val="100000"/>
              </a:lnSpc>
            </a:pPr>
            <a:r>
              <a:rPr b="1" lang="en-GB" sz="4400" spc="-1" strike="noStrike">
                <a:solidFill>
                  <a:srgbClr val="000000"/>
                </a:solidFill>
                <a:uFill>
                  <a:solidFill>
                    <a:srgbClr val="ffffff"/>
                  </a:solidFill>
                </a:uFill>
                <a:latin typeface="Times New Roman"/>
              </a:rPr>
              <a:t>The e</a:t>
            </a:r>
            <a:r>
              <a:rPr b="1" lang="en-GB" sz="4400" spc="-1" strike="noStrike" baseline="101000">
                <a:solidFill>
                  <a:srgbClr val="000000"/>
                </a:solidFill>
                <a:uFill>
                  <a:solidFill>
                    <a:srgbClr val="ffffff"/>
                  </a:solidFill>
                </a:uFill>
                <a:latin typeface="Times New Roman"/>
              </a:rPr>
              <a:t>+</a:t>
            </a:r>
            <a:r>
              <a:rPr b="1" lang="en-GB" sz="4400" spc="-1" strike="noStrike">
                <a:solidFill>
                  <a:srgbClr val="000000"/>
                </a:solidFill>
                <a:uFill>
                  <a:solidFill>
                    <a:srgbClr val="ffffff"/>
                  </a:solidFill>
                </a:uFill>
                <a:latin typeface="Times New Roman"/>
              </a:rPr>
              <a:t> tagger challenges</a:t>
            </a:r>
            <a:endParaRPr lang="en-GB" sz="1800" spc="-1" strike="noStrike">
              <a:solidFill>
                <a:srgbClr val="000000"/>
              </a:solidFill>
              <a:uFill>
                <a:solidFill>
                  <a:srgbClr val="ffffff"/>
                </a:solidFill>
              </a:uFill>
              <a:latin typeface="Times New Roman"/>
            </a:endParaRPr>
          </a:p>
        </p:txBody>
      </p:sp>
      <p:pic>
        <p:nvPicPr>
          <p:cNvPr id="407" name="" descr=""/>
          <p:cNvPicPr/>
          <p:nvPr/>
        </p:nvPicPr>
        <p:blipFill>
          <a:blip r:embed="rId1"/>
          <a:stretch/>
        </p:blipFill>
        <p:spPr>
          <a:xfrm>
            <a:off x="6057000" y="4080600"/>
            <a:ext cx="3742560" cy="3275640"/>
          </a:xfrm>
          <a:prstGeom prst="rect">
            <a:avLst/>
          </a:prstGeom>
          <a:ln>
            <a:noFill/>
          </a:ln>
        </p:spPr>
      </p:pic>
      <p:sp>
        <p:nvSpPr>
          <p:cNvPr id="408" name="CustomShape 3"/>
          <p:cNvSpPr/>
          <p:nvPr/>
        </p:nvSpPr>
        <p:spPr>
          <a:xfrm>
            <a:off x="7941240" y="4254840"/>
            <a:ext cx="2001960" cy="654840"/>
          </a:xfrm>
          <a:prstGeom prst="rect">
            <a:avLst/>
          </a:prstGeom>
          <a:noFill/>
          <a:ln>
            <a:noFill/>
          </a:ln>
        </p:spPr>
        <p:style>
          <a:lnRef idx="0"/>
          <a:fillRef idx="0"/>
          <a:effectRef idx="0"/>
          <a:fontRef idx="minor"/>
        </p:style>
        <p:txBody>
          <a:bodyPr lIns="90000" rIns="90000" tIns="45000" bIns="45000"/>
          <a:p>
            <a:r>
              <a:rPr lang="en-GB" sz="3200" spc="-1" strike="noStrike">
                <a:solidFill>
                  <a:srgbClr val="000000"/>
                </a:solidFill>
                <a:uFill>
                  <a:solidFill>
                    <a:srgbClr val="ffffff"/>
                  </a:solidFill>
                </a:uFill>
                <a:latin typeface="Standard Symbols L"/>
              </a:rPr>
              <a:t>p</a:t>
            </a:r>
            <a:r>
              <a:rPr lang="en-GB" sz="3200" spc="-1" strike="noStrike" baseline="101000">
                <a:solidFill>
                  <a:srgbClr val="000000"/>
                </a:solidFill>
                <a:uFill>
                  <a:solidFill>
                    <a:srgbClr val="ffffff"/>
                  </a:solidFill>
                </a:uFill>
                <a:latin typeface="Times New Roman"/>
              </a:rPr>
              <a:t>+ </a:t>
            </a:r>
            <a:r>
              <a:rPr lang="en-GB" sz="2000" spc="-1" strike="noStrike">
                <a:solidFill>
                  <a:srgbClr val="000000"/>
                </a:solidFill>
                <a:uFill>
                  <a:solidFill>
                    <a:srgbClr val="ffffff"/>
                  </a:solidFill>
                </a:uFill>
                <a:latin typeface="Times New Roman"/>
              </a:rPr>
              <a:t>background</a:t>
            </a:r>
            <a:endParaRPr lang="en-GB" sz="1800" spc="-1" strike="noStrike">
              <a:solidFill>
                <a:srgbClr val="000000"/>
              </a:solidFill>
              <a:uFill>
                <a:solidFill>
                  <a:srgbClr val="ffffff"/>
                </a:solidFill>
              </a:uFill>
              <a:latin typeface="Times New Roman"/>
            </a:endParaRPr>
          </a:p>
        </p:txBody>
      </p:sp>
      <p:sp>
        <p:nvSpPr>
          <p:cNvPr id="409" name="CustomShape 4"/>
          <p:cNvSpPr/>
          <p:nvPr/>
        </p:nvSpPr>
        <p:spPr>
          <a:xfrm>
            <a:off x="7112160" y="6035400"/>
            <a:ext cx="1895400" cy="608400"/>
          </a:xfrm>
          <a:prstGeom prst="rect">
            <a:avLst/>
          </a:prstGeom>
          <a:noFill/>
          <a:ln>
            <a:noFill/>
          </a:ln>
        </p:spPr>
        <p:style>
          <a:lnRef idx="0"/>
          <a:fillRef idx="0"/>
          <a:effectRef idx="0"/>
          <a:fontRef idx="minor"/>
        </p:style>
        <p:txBody>
          <a:bodyPr lIns="90000" rIns="90000" tIns="45000" bIns="45000"/>
          <a:p>
            <a:r>
              <a:rPr lang="en-GB" sz="3200" spc="-1" strike="noStrike">
                <a:solidFill>
                  <a:srgbClr val="ff0000"/>
                </a:solidFill>
                <a:uFill>
                  <a:solidFill>
                    <a:srgbClr val="ffffff"/>
                  </a:solidFill>
                </a:uFill>
                <a:latin typeface="Times New Roman"/>
              </a:rPr>
              <a:t>e</a:t>
            </a:r>
            <a:r>
              <a:rPr lang="en-GB" sz="3200" spc="-1" strike="noStrike" baseline="101000">
                <a:solidFill>
                  <a:srgbClr val="ff0000"/>
                </a:solidFill>
                <a:uFill>
                  <a:solidFill>
                    <a:srgbClr val="ffffff"/>
                  </a:solidFill>
                </a:uFill>
                <a:latin typeface="Courier New"/>
              </a:rPr>
              <a:t>+</a:t>
            </a:r>
            <a:r>
              <a:rPr lang="en-GB" sz="2400" spc="-1" strike="noStrike">
                <a:solidFill>
                  <a:srgbClr val="ff0000"/>
                </a:solidFill>
                <a:uFill>
                  <a:solidFill>
                    <a:srgbClr val="ffffff"/>
                  </a:solidFill>
                </a:uFill>
                <a:latin typeface="Times New Roman"/>
              </a:rPr>
              <a:t>signal</a:t>
            </a:r>
            <a:endParaRPr lang="en-GB" sz="1800" spc="-1" strike="noStrike">
              <a:solidFill>
                <a:srgbClr val="000000"/>
              </a:solidFill>
              <a:uFill>
                <a:solidFill>
                  <a:srgbClr val="ffffff"/>
                </a:solidFill>
              </a:uFill>
              <a:latin typeface="Times New Roman"/>
            </a:endParaRPr>
          </a:p>
        </p:txBody>
      </p:sp>
      <p:sp>
        <p:nvSpPr>
          <p:cNvPr id="410" name="CustomShape 5"/>
          <p:cNvSpPr/>
          <p:nvPr/>
        </p:nvSpPr>
        <p:spPr>
          <a:xfrm>
            <a:off x="6740640" y="3819960"/>
            <a:ext cx="3113640" cy="344880"/>
          </a:xfrm>
          <a:prstGeom prst="rect">
            <a:avLst/>
          </a:prstGeom>
          <a:noFill/>
          <a:ln>
            <a:noFill/>
          </a:ln>
        </p:spPr>
        <p:style>
          <a:lnRef idx="0"/>
          <a:fillRef idx="0"/>
          <a:effectRef idx="0"/>
          <a:fontRef idx="minor"/>
        </p:style>
        <p:txBody>
          <a:bodyPr lIns="90000" rIns="90000" tIns="45000" bIns="45000"/>
          <a:p>
            <a:pPr>
              <a:lnSpc>
                <a:spcPct val="100000"/>
              </a:lnSpc>
            </a:pPr>
            <a:r>
              <a:rPr b="1" i="1" lang="en-GB" sz="1400" spc="-1" strike="noStrike">
                <a:solidFill>
                  <a:srgbClr val="800000"/>
                </a:solidFill>
                <a:uFill>
                  <a:solidFill>
                    <a:srgbClr val="ffffff"/>
                  </a:solidFill>
                </a:uFill>
                <a:latin typeface="Times New Roman"/>
                <a:ea typeface="Times New Roman"/>
              </a:rPr>
              <a:t>A. Longhin et al. </a:t>
            </a:r>
            <a:r>
              <a:rPr b="1" i="1" lang="en-GB" sz="1400" spc="-1" strike="noStrike">
                <a:solidFill>
                  <a:srgbClr val="000000"/>
                </a:solidFill>
                <a:uFill>
                  <a:solidFill>
                    <a:srgbClr val="ffffff"/>
                  </a:solidFill>
                </a:uFill>
                <a:latin typeface="Times New Roman"/>
                <a:ea typeface="Times New Roman"/>
              </a:rPr>
              <a:t>EPJ. C (2015) 75:155</a:t>
            </a:r>
            <a:endParaRPr lang="en-GB" sz="1800" spc="-1" strike="noStrike">
              <a:solidFill>
                <a:srgbClr val="000000"/>
              </a:solidFill>
              <a:uFill>
                <a:solidFill>
                  <a:srgbClr val="ffffff"/>
                </a:solidFill>
              </a:uFill>
              <a:latin typeface="Times New Roman"/>
            </a:endParaRPr>
          </a:p>
        </p:txBody>
      </p:sp>
      <p:sp>
        <p:nvSpPr>
          <p:cNvPr id="411" name="CustomShape 6"/>
          <p:cNvSpPr/>
          <p:nvPr/>
        </p:nvSpPr>
        <p:spPr>
          <a:xfrm>
            <a:off x="190800" y="5729400"/>
            <a:ext cx="9860400" cy="1559160"/>
          </a:xfrm>
          <a:prstGeom prst="rect">
            <a:avLst/>
          </a:prstGeom>
          <a:noFill/>
          <a:ln>
            <a:noFill/>
          </a:ln>
        </p:spPr>
        <p:style>
          <a:lnRef idx="0"/>
          <a:fillRef idx="0"/>
          <a:effectRef idx="0"/>
          <a:fontRef idx="minor"/>
        </p:style>
        <p:txBody>
          <a:bodyPr lIns="90000" rIns="90000" tIns="45000" bIns="45000"/>
          <a:p>
            <a:endParaRPr lang="en-GB" sz="1800" spc="-1" strike="noStrike">
              <a:solidFill>
                <a:srgbClr val="000000"/>
              </a:solidFill>
              <a:uFill>
                <a:solidFill>
                  <a:srgbClr val="ffffff"/>
                </a:solidFill>
              </a:uFill>
              <a:latin typeface="Times New Roman"/>
            </a:endParaRPr>
          </a:p>
          <a:p>
            <a:pPr marL="216000" indent="-216000">
              <a:lnSpc>
                <a:spcPct val="100000"/>
              </a:lnSpc>
              <a:buClr>
                <a:srgbClr val="000000"/>
              </a:buClr>
              <a:buSzPct val="45000"/>
              <a:buFont typeface="Wingdings" charset="2"/>
              <a:buChar char=""/>
            </a:pPr>
            <a:r>
              <a:rPr b="1" lang="en-GB" sz="2600" spc="-1" strike="noStrike">
                <a:solidFill>
                  <a:srgbClr val="000000"/>
                </a:solidFill>
                <a:uFill>
                  <a:solidFill>
                    <a:srgbClr val="ffffff"/>
                  </a:solidFill>
                </a:uFill>
                <a:latin typeface="Times New Roman"/>
              </a:rPr>
              <a:t>extended source of </a:t>
            </a:r>
            <a:r>
              <a:rPr b="1" lang="en-GB" sz="2600" spc="-1" strike="noStrike">
                <a:solidFill>
                  <a:srgbClr val="800000"/>
                </a:solidFill>
                <a:uFill>
                  <a:solidFill>
                    <a:srgbClr val="ffffff"/>
                  </a:solidFill>
                </a:uFill>
                <a:latin typeface="Times New Roman"/>
              </a:rPr>
              <a:t>~ 50 m</a:t>
            </a:r>
            <a:endParaRPr lang="en-GB" sz="1800" spc="-1" strike="noStrike">
              <a:solidFill>
                <a:srgbClr val="000000"/>
              </a:solidFill>
              <a:uFill>
                <a:solidFill>
                  <a:srgbClr val="ffffff"/>
                </a:solidFill>
              </a:uFill>
              <a:latin typeface="Times New Roman"/>
            </a:endParaRPr>
          </a:p>
          <a:p>
            <a:pPr marL="216000" indent="-216000">
              <a:lnSpc>
                <a:spcPct val="100000"/>
              </a:lnSpc>
              <a:buClr>
                <a:srgbClr val="000000"/>
              </a:buClr>
              <a:buSzPct val="45000"/>
              <a:buFont typeface="Wingdings" charset="2"/>
              <a:buChar char=""/>
            </a:pPr>
            <a:r>
              <a:rPr lang="en-GB" sz="2600" spc="-1" strike="noStrike">
                <a:solidFill>
                  <a:srgbClr val="000000"/>
                </a:solidFill>
                <a:uFill>
                  <a:solidFill>
                    <a:srgbClr val="ffffff"/>
                  </a:solidFill>
                </a:uFill>
                <a:latin typeface="Times New Roman"/>
              </a:rPr>
              <a:t>grazing incidence </a:t>
            </a:r>
            <a:endParaRPr lang="en-GB" sz="1800" spc="-1" strike="noStrike">
              <a:solidFill>
                <a:srgbClr val="000000"/>
              </a:solidFill>
              <a:uFill>
                <a:solidFill>
                  <a:srgbClr val="ffffff"/>
                </a:solidFill>
              </a:uFill>
              <a:latin typeface="Times New Roman"/>
            </a:endParaRPr>
          </a:p>
          <a:p>
            <a:pPr marL="216000" indent="-216000">
              <a:lnSpc>
                <a:spcPct val="100000"/>
              </a:lnSpc>
              <a:buClr>
                <a:srgbClr val="000000"/>
              </a:buClr>
              <a:buSzPct val="45000"/>
              <a:buFont typeface="Wingdings" charset="2"/>
              <a:buChar char=""/>
            </a:pPr>
            <a:r>
              <a:rPr lang="en-GB" sz="2600" spc="-1" strike="noStrike">
                <a:solidFill>
                  <a:srgbClr val="000000"/>
                </a:solidFill>
                <a:uFill>
                  <a:solidFill>
                    <a:srgbClr val="ffffff"/>
                  </a:solidFill>
                </a:uFill>
                <a:latin typeface="Times New Roman"/>
              </a:rPr>
              <a:t>significant spread in the initial direction</a:t>
            </a:r>
            <a:endParaRPr lang="en-GB" sz="1800" spc="-1" strike="noStrike">
              <a:solidFill>
                <a:srgbClr val="000000"/>
              </a:solidFill>
              <a:uFill>
                <a:solidFill>
                  <a:srgbClr val="ffffff"/>
                </a:solidFill>
              </a:uFill>
              <a:latin typeface="Times New Roman"/>
            </a:endParaRPr>
          </a:p>
        </p:txBody>
      </p:sp>
      <p:sp>
        <p:nvSpPr>
          <p:cNvPr id="412" name="CustomShape 7"/>
          <p:cNvSpPr/>
          <p:nvPr/>
        </p:nvSpPr>
        <p:spPr>
          <a:xfrm>
            <a:off x="118800" y="3803040"/>
            <a:ext cx="6261480" cy="1559520"/>
          </a:xfrm>
          <a:prstGeom prst="rect">
            <a:avLst/>
          </a:prstGeom>
          <a:noFill/>
          <a:ln>
            <a:noFill/>
          </a:ln>
        </p:spPr>
        <p:style>
          <a:lnRef idx="0"/>
          <a:fillRef idx="0"/>
          <a:effectRef idx="0"/>
          <a:fontRef idx="minor"/>
        </p:style>
        <p:txBody>
          <a:bodyPr lIns="90000" rIns="90000" tIns="45000" bIns="45000"/>
          <a:p>
            <a:r>
              <a:rPr lang="en-GB" sz="2800" spc="-1" strike="noStrike">
                <a:solidFill>
                  <a:srgbClr val="000000"/>
                </a:solidFill>
                <a:uFill>
                  <a:solidFill>
                    <a:srgbClr val="ffffff"/>
                  </a:solidFill>
                </a:uFill>
                <a:latin typeface="Times New Roman"/>
              </a:rPr>
              <a:t>The decay tunnel: a </a:t>
            </a:r>
            <a:r>
              <a:rPr b="1" lang="en-GB" sz="2800" spc="-1" strike="noStrike">
                <a:solidFill>
                  <a:srgbClr val="000000"/>
                </a:solidFill>
                <a:uFill>
                  <a:solidFill>
                    <a:srgbClr val="ffffff"/>
                  </a:solidFill>
                </a:uFill>
                <a:latin typeface="Times New Roman"/>
              </a:rPr>
              <a:t>harsh environment</a:t>
            </a:r>
            <a:endParaRPr lang="en-GB" sz="1800" spc="-1" strike="noStrike">
              <a:solidFill>
                <a:srgbClr val="000000"/>
              </a:solidFill>
              <a:uFill>
                <a:solidFill>
                  <a:srgbClr val="ffffff"/>
                </a:solidFill>
              </a:uFill>
              <a:latin typeface="Times New Roman"/>
            </a:endParaRPr>
          </a:p>
          <a:p>
            <a:pPr marL="216000" indent="-216000">
              <a:lnSpc>
                <a:spcPct val="100000"/>
              </a:lnSpc>
              <a:buClr>
                <a:srgbClr val="000000"/>
              </a:buClr>
              <a:buSzPct val="45000"/>
              <a:buFont typeface="Wingdings" charset="2"/>
              <a:buChar char=""/>
            </a:pPr>
            <a:r>
              <a:rPr b="1" lang="en-GB" sz="2600" spc="-1" strike="noStrike">
                <a:solidFill>
                  <a:srgbClr val="000000"/>
                </a:solidFill>
                <a:uFill>
                  <a:solidFill>
                    <a:srgbClr val="ffffff"/>
                  </a:solidFill>
                </a:uFill>
                <a:latin typeface="Times New Roman"/>
              </a:rPr>
              <a:t>particle rates: </a:t>
            </a:r>
            <a:r>
              <a:rPr b="1" lang="en-GB" sz="2600" spc="-1" strike="noStrike">
                <a:solidFill>
                  <a:srgbClr val="800000"/>
                </a:solidFill>
                <a:uFill>
                  <a:solidFill>
                    <a:srgbClr val="ffffff"/>
                  </a:solidFill>
                </a:uFill>
                <a:latin typeface="Times New Roman"/>
              </a:rPr>
              <a:t>&gt; 200 kHz/cm</a:t>
            </a:r>
            <a:r>
              <a:rPr b="1" lang="en-GB" sz="2600" spc="-1" strike="noStrike" baseline="30000">
                <a:solidFill>
                  <a:srgbClr val="800000"/>
                </a:solidFill>
                <a:uFill>
                  <a:solidFill>
                    <a:srgbClr val="ffffff"/>
                  </a:solidFill>
                </a:uFill>
                <a:latin typeface="Times New Roman"/>
              </a:rPr>
              <a:t>2</a:t>
            </a:r>
            <a:endParaRPr lang="en-GB" sz="1800" spc="-1" strike="noStrike">
              <a:solidFill>
                <a:srgbClr val="000000"/>
              </a:solidFill>
              <a:uFill>
                <a:solidFill>
                  <a:srgbClr val="ffffff"/>
                </a:solidFill>
              </a:uFill>
              <a:latin typeface="Times New Roman"/>
            </a:endParaRPr>
          </a:p>
          <a:p>
            <a:pPr marL="216000" indent="-216000">
              <a:lnSpc>
                <a:spcPct val="100000"/>
              </a:lnSpc>
              <a:buClr>
                <a:srgbClr val="000000"/>
              </a:buClr>
              <a:buSzPct val="45000"/>
              <a:buFont typeface="Wingdings" charset="2"/>
              <a:buChar char=""/>
            </a:pPr>
            <a:r>
              <a:rPr b="1" lang="en-GB" sz="2600" spc="-1" strike="noStrike">
                <a:solidFill>
                  <a:srgbClr val="000000"/>
                </a:solidFill>
                <a:uFill>
                  <a:solidFill>
                    <a:srgbClr val="ffffff"/>
                  </a:solidFill>
                </a:uFill>
                <a:latin typeface="Times New Roman"/>
              </a:rPr>
              <a:t>backgrounds: </a:t>
            </a:r>
            <a:r>
              <a:rPr lang="en-GB" sz="2600" spc="-1" strike="noStrike">
                <a:solidFill>
                  <a:srgbClr val="000000"/>
                </a:solidFill>
                <a:uFill>
                  <a:solidFill>
                    <a:srgbClr val="ffffff"/>
                  </a:solidFill>
                </a:uFill>
                <a:latin typeface="Times New Roman"/>
              </a:rPr>
              <a:t> pions from K</a:t>
            </a:r>
            <a:r>
              <a:rPr lang="en-GB" sz="2400" spc="-1" strike="noStrike" baseline="101000">
                <a:solidFill>
                  <a:srgbClr val="000000"/>
                </a:solidFill>
                <a:uFill>
                  <a:solidFill>
                    <a:srgbClr val="ffffff"/>
                  </a:solidFill>
                </a:uFill>
                <a:latin typeface="Times New Roman"/>
              </a:rPr>
              <a:t>+</a:t>
            </a:r>
            <a:r>
              <a:rPr lang="en-GB" sz="2600" spc="-1" strike="noStrike">
                <a:solidFill>
                  <a:srgbClr val="000000"/>
                </a:solidFill>
                <a:uFill>
                  <a:solidFill>
                    <a:srgbClr val="ffffff"/>
                  </a:solidFill>
                </a:uFill>
                <a:latin typeface="Times New Roman"/>
              </a:rPr>
              <a:t> decays</a:t>
            </a:r>
            <a:endParaRPr lang="en-GB" sz="1800" spc="-1" strike="noStrike">
              <a:solidFill>
                <a:srgbClr val="000000"/>
              </a:solidFill>
              <a:uFill>
                <a:solidFill>
                  <a:srgbClr val="ffffff"/>
                </a:solidFill>
              </a:uFill>
              <a:latin typeface="Times New Roman"/>
            </a:endParaRPr>
          </a:p>
        </p:txBody>
      </p:sp>
      <p:sp>
        <p:nvSpPr>
          <p:cNvPr id="413" name="CustomShape 8"/>
          <p:cNvSpPr/>
          <p:nvPr/>
        </p:nvSpPr>
        <p:spPr>
          <a:xfrm>
            <a:off x="874800" y="5092200"/>
            <a:ext cx="3958200" cy="467640"/>
          </a:xfrm>
          <a:prstGeom prst="rect">
            <a:avLst/>
          </a:prstGeom>
          <a:noFill/>
          <a:ln>
            <a:noFill/>
          </a:ln>
        </p:spPr>
        <p:style>
          <a:lnRef idx="0"/>
          <a:fillRef idx="0"/>
          <a:effectRef idx="0"/>
          <a:fontRef idx="minor"/>
        </p:style>
        <p:txBody>
          <a:bodyPr lIns="90000" rIns="90000" tIns="45000" bIns="45000"/>
          <a:p>
            <a:r>
              <a:rPr lang="en-GB" sz="2400" spc="-1" strike="noStrike">
                <a:solidFill>
                  <a:srgbClr val="000000"/>
                </a:solidFill>
                <a:uFill>
                  <a:solidFill>
                    <a:srgbClr val="ffffff"/>
                  </a:solidFill>
                </a:uFill>
                <a:latin typeface="Times New Roman"/>
              </a:rPr>
              <a:t>Need to veto 98-99 % of them</a:t>
            </a:r>
            <a:endParaRPr lang="en-GB" sz="1800" spc="-1" strike="noStrike">
              <a:solidFill>
                <a:srgbClr val="000000"/>
              </a:solidFill>
              <a:uFill>
                <a:solidFill>
                  <a:srgbClr val="ffffff"/>
                </a:solidFill>
              </a:uFill>
              <a:latin typeface="Times New Roman"/>
            </a:endParaRPr>
          </a:p>
        </p:txBody>
      </p:sp>
      <p:sp>
        <p:nvSpPr>
          <p:cNvPr id="414" name="Line 9"/>
          <p:cNvSpPr/>
          <p:nvPr/>
        </p:nvSpPr>
        <p:spPr>
          <a:xfrm>
            <a:off x="5157360" y="5344200"/>
            <a:ext cx="827640" cy="0"/>
          </a:xfrm>
          <a:prstGeom prst="line">
            <a:avLst/>
          </a:prstGeom>
          <a:ln w="72000">
            <a:solidFill>
              <a:srgbClr val="000000"/>
            </a:solidFill>
            <a:round/>
            <a:tailEnd len="med" type="triangle" w="med"/>
          </a:ln>
        </p:spPr>
        <p:style>
          <a:lnRef idx="0"/>
          <a:fillRef idx="0"/>
          <a:effectRef idx="0"/>
          <a:fontRef idx="minor"/>
        </p:style>
      </p:sp>
      <p:sp>
        <p:nvSpPr>
          <p:cNvPr id="415" name="CustomShape 10"/>
          <p:cNvSpPr/>
          <p:nvPr/>
        </p:nvSpPr>
        <p:spPr>
          <a:xfrm>
            <a:off x="118800" y="5560560"/>
            <a:ext cx="2446920" cy="484920"/>
          </a:xfrm>
          <a:prstGeom prst="rect">
            <a:avLst/>
          </a:prstGeom>
          <a:noFill/>
          <a:ln>
            <a:noFill/>
          </a:ln>
        </p:spPr>
        <p:style>
          <a:lnRef idx="0"/>
          <a:fillRef idx="0"/>
          <a:effectRef idx="0"/>
          <a:fontRef idx="minor"/>
        </p:style>
        <p:txBody>
          <a:bodyPr lIns="90000" rIns="90000" tIns="45000" bIns="45000"/>
          <a:p>
            <a:r>
              <a:rPr lang="en-GB" sz="2800" spc="-1" strike="noStrike">
                <a:solidFill>
                  <a:srgbClr val="000000"/>
                </a:solidFill>
                <a:uFill>
                  <a:solidFill>
                    <a:srgbClr val="ffffff"/>
                  </a:solidFill>
                </a:uFill>
                <a:latin typeface="Times New Roman"/>
              </a:rPr>
              <a:t>Moreover: </a:t>
            </a:r>
            <a:endParaRPr lang="en-GB" sz="1800" spc="-1" strike="noStrike">
              <a:solidFill>
                <a:srgbClr val="000000"/>
              </a:solidFill>
              <a:uFill>
                <a:solidFill>
                  <a:srgbClr val="ffffff"/>
                </a:solidFill>
              </a:uFill>
              <a:latin typeface="Times New Roman"/>
            </a:endParaRPr>
          </a:p>
        </p:txBody>
      </p:sp>
      <p:graphicFrame>
        <p:nvGraphicFramePr>
          <p:cNvPr id="416" name="Table 11"/>
          <p:cNvGraphicFramePr/>
          <p:nvPr/>
        </p:nvGraphicFramePr>
        <p:xfrm>
          <a:off x="7376760" y="966600"/>
          <a:ext cx="2014560" cy="2786760"/>
        </p:xfrm>
        <a:graphic>
          <a:graphicData uri="http://schemas.openxmlformats.org/drawingml/2006/table">
            <a:tbl>
              <a:tblPr/>
              <a:tblGrid>
                <a:gridCol w="612360"/>
                <a:gridCol w="1402560"/>
              </a:tblGrid>
              <a:tr h="614520">
                <a:tc>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tIns="46800" bIns="46800"/>
                    <a:p>
                      <a:pPr algn="ctr"/>
                      <a:r>
                        <a:rPr lang="en-GB" sz="2200" spc="-1" strike="noStrike">
                          <a:solidFill>
                            <a:srgbClr val="000000"/>
                          </a:solidFill>
                          <a:uFill>
                            <a:solidFill>
                              <a:srgbClr val="ffffff"/>
                            </a:solidFill>
                          </a:uFill>
                          <a:latin typeface="Times New Roman"/>
                        </a:rPr>
                        <a:t>Max rate (kHz/cm</a:t>
                      </a:r>
                      <a:r>
                        <a:rPr lang="en-GB" sz="2200" spc="-1" strike="noStrike" baseline="101000">
                          <a:solidFill>
                            <a:srgbClr val="000000"/>
                          </a:solidFill>
                          <a:uFill>
                            <a:solidFill>
                              <a:srgbClr val="ffffff"/>
                            </a:solidFill>
                          </a:uFill>
                          <a:latin typeface="Times New Roman"/>
                        </a:rPr>
                        <a:t>2</a:t>
                      </a:r>
                      <a:r>
                        <a:rPr lang="en-GB" sz="22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392760">
                <a:tc>
                  <a:txBody>
                    <a:bodyPr lIns="90000" rIns="90000" tIns="46800" bIns="46800"/>
                    <a:p>
                      <a:pPr algn="ctr"/>
                      <a:r>
                        <a:rPr lang="en-GB" sz="2200" spc="-1" strike="noStrike">
                          <a:solidFill>
                            <a:srgbClr val="000000"/>
                          </a:solidFill>
                          <a:uFill>
                            <a:solidFill>
                              <a:srgbClr val="ffffff"/>
                            </a:solidFill>
                          </a:uFill>
                          <a:latin typeface="Times New Roman"/>
                          <a:ea typeface="Times New Roman"/>
                        </a:rPr>
                        <a:t>μ</a:t>
                      </a:r>
                      <a:r>
                        <a:rPr lang="en-GB" sz="22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p>
                      <a:pPr algn="ctr"/>
                      <a:r>
                        <a:rPr lang="en-GB" sz="2200" spc="-1" strike="noStrike">
                          <a:solidFill>
                            <a:srgbClr val="000000"/>
                          </a:solidFill>
                          <a:uFill>
                            <a:solidFill>
                              <a:srgbClr val="ffffff"/>
                            </a:solidFill>
                          </a:uFill>
                          <a:latin typeface="Times New Roman"/>
                        </a:rPr>
                        <a:t>190</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92760">
                <a:tc>
                  <a:txBody>
                    <a:bodyPr lIns="90000" rIns="90000" tIns="46800" bIns="46800"/>
                    <a:p>
                      <a:pPr algn="ctr"/>
                      <a:r>
                        <a:rPr lang="en-GB" sz="2200" spc="-1" strike="noStrike">
                          <a:solidFill>
                            <a:srgbClr val="000000"/>
                          </a:solidFill>
                          <a:uFill>
                            <a:solidFill>
                              <a:srgbClr val="ffffff"/>
                            </a:solidFill>
                          </a:uFill>
                          <a:latin typeface="Times New Roman"/>
                          <a:ea typeface="Times New Roman"/>
                        </a:rPr>
                        <a:t>γ</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p>
                      <a:pPr algn="ctr"/>
                      <a:r>
                        <a:rPr lang="en-GB" sz="2200" spc="-1" strike="noStrike">
                          <a:solidFill>
                            <a:srgbClr val="000000"/>
                          </a:solidFill>
                          <a:uFill>
                            <a:solidFill>
                              <a:srgbClr val="ffffff"/>
                            </a:solidFill>
                          </a:uFill>
                          <a:latin typeface="Times New Roman"/>
                        </a:rPr>
                        <a:t>190</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92760">
                <a:tc>
                  <a:txBody>
                    <a:bodyPr lIns="90000" rIns="90000" tIns="46800" bIns="46800"/>
                    <a:p>
                      <a:pPr algn="ctr"/>
                      <a:r>
                        <a:rPr lang="en-GB" sz="2200" spc="-1" strike="noStrike">
                          <a:solidFill>
                            <a:srgbClr val="000000"/>
                          </a:solidFill>
                          <a:uFill>
                            <a:solidFill>
                              <a:srgbClr val="ffffff"/>
                            </a:solidFill>
                          </a:uFill>
                          <a:latin typeface="Times New Roman"/>
                          <a:ea typeface="Times New Roman"/>
                        </a:rPr>
                        <a:t>π</a:t>
                      </a:r>
                      <a:r>
                        <a:rPr lang="en-GB" sz="22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p>
                      <a:pPr algn="ctr"/>
                      <a:r>
                        <a:rPr lang="en-GB" sz="2200" spc="-1" strike="noStrike">
                          <a:solidFill>
                            <a:srgbClr val="000000"/>
                          </a:solidFill>
                          <a:uFill>
                            <a:solidFill>
                              <a:srgbClr val="ffffff"/>
                            </a:solidFill>
                          </a:uFill>
                          <a:latin typeface="Times New Roman"/>
                        </a:rPr>
                        <a:t>100</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392760">
                <a:tc>
                  <a:txBody>
                    <a:bodyPr lIns="90000" rIns="90000" tIns="46800" bIns="46800"/>
                    <a:p>
                      <a:pPr algn="ctr"/>
                      <a:r>
                        <a:rPr lang="en-GB" sz="2200" spc="-1" strike="noStrike">
                          <a:solidFill>
                            <a:srgbClr val="000000"/>
                          </a:solidFill>
                          <a:uFill>
                            <a:solidFill>
                              <a:srgbClr val="ffffff"/>
                            </a:solidFill>
                          </a:uFill>
                          <a:latin typeface="Times New Roman"/>
                        </a:rPr>
                        <a:t>e</a:t>
                      </a:r>
                      <a:r>
                        <a:rPr lang="en-GB" sz="2200" spc="-1" strike="noStrike" baseline="101000">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tIns="46800" bIns="46800"/>
                    <a:p>
                      <a:pPr algn="ctr"/>
                      <a:r>
                        <a:rPr lang="en-GB" sz="2200" spc="-1" strike="noStrike">
                          <a:solidFill>
                            <a:srgbClr val="000000"/>
                          </a:solidFill>
                          <a:uFill>
                            <a:solidFill>
                              <a:srgbClr val="ffffff"/>
                            </a:solidFill>
                          </a:uFill>
                          <a:latin typeface="Times New Roman"/>
                        </a:rPr>
                        <a:t>20</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350280">
                <a:tc>
                  <a:txBody>
                    <a:bodyPr lIns="90000" rIns="90000" tIns="46800" bIns="46800"/>
                    <a:p>
                      <a:pPr algn="ctr"/>
                      <a:r>
                        <a:rPr b="1" lang="en-GB" sz="2200" spc="-1" strike="noStrike">
                          <a:solidFill>
                            <a:srgbClr val="000000"/>
                          </a:solidFill>
                          <a:uFill>
                            <a:solidFill>
                              <a:srgbClr val="ffffff"/>
                            </a:solidFill>
                          </a:uFill>
                          <a:latin typeface="Times New Roman"/>
                        </a:rPr>
                        <a:t>all</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tIns="46800" bIns="46800"/>
                    <a:p>
                      <a:pPr algn="ctr"/>
                      <a:r>
                        <a:rPr b="1" lang="en-GB" sz="2200" spc="-1" strike="noStrike">
                          <a:solidFill>
                            <a:srgbClr val="000000"/>
                          </a:solidFill>
                          <a:uFill>
                            <a:solidFill>
                              <a:srgbClr val="ffffff"/>
                            </a:solidFill>
                          </a:uFill>
                          <a:latin typeface="Times New Roman"/>
                        </a:rPr>
                        <a:t>500</a:t>
                      </a:r>
                      <a:endParaRPr lang="en-GB" sz="1800" spc="-1" strike="noStrike">
                        <a:solidFill>
                          <a:srgbClr val="000000"/>
                        </a:solidFill>
                        <a:uFill>
                          <a:solidFill>
                            <a:srgbClr val="ffffff"/>
                          </a:solidFill>
                        </a:uFill>
                        <a:latin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bl>
          </a:graphicData>
        </a:graphic>
      </p:graphicFrame>
      <p:pic>
        <p:nvPicPr>
          <p:cNvPr id="417" name="" descr=""/>
          <p:cNvPicPr/>
          <p:nvPr/>
        </p:nvPicPr>
        <p:blipFill>
          <a:blip r:embed="rId2"/>
          <a:stretch/>
        </p:blipFill>
        <p:spPr>
          <a:xfrm>
            <a:off x="83520" y="1152000"/>
            <a:ext cx="6792480" cy="2703960"/>
          </a:xfrm>
          <a:prstGeom prst="rect">
            <a:avLst/>
          </a:prstGeom>
          <a:ln>
            <a:noFill/>
          </a:ln>
        </p:spPr>
      </p:pic>
      <p:sp>
        <p:nvSpPr>
          <p:cNvPr id="418" name="TextShape 12"/>
          <p:cNvSpPr txBox="1"/>
          <p:nvPr/>
        </p:nvSpPr>
        <p:spPr>
          <a:xfrm>
            <a:off x="72000" y="700920"/>
            <a:ext cx="5544000" cy="488160"/>
          </a:xfrm>
          <a:prstGeom prst="rect">
            <a:avLst/>
          </a:prstGeom>
          <a:noFill/>
          <a:ln>
            <a:noFill/>
          </a:ln>
        </p:spPr>
        <p:txBody>
          <a:bodyPr lIns="90000" rIns="90000" tIns="45000" bIns="45000"/>
          <a:p>
            <a:r>
              <a:rPr lang="en-GB" sz="2400" spc="-1" strike="noStrike">
                <a:solidFill>
                  <a:srgbClr val="000000"/>
                </a:solidFill>
                <a:uFill>
                  <a:solidFill>
                    <a:srgbClr val="ffffff"/>
                  </a:solidFill>
                </a:uFill>
                <a:latin typeface="Times New Roman"/>
              </a:rPr>
              <a:t>Injecting </a:t>
            </a:r>
            <a:r>
              <a:rPr b="1" lang="en-GB" sz="2400" spc="-1" strike="noStrike">
                <a:solidFill>
                  <a:srgbClr val="000000"/>
                </a:solidFill>
                <a:uFill>
                  <a:solidFill>
                    <a:srgbClr val="ffffff"/>
                  </a:solidFill>
                </a:uFill>
                <a:latin typeface="Times New Roman"/>
              </a:rPr>
              <a:t>10</a:t>
            </a:r>
            <a:r>
              <a:rPr b="1" lang="en-GB" sz="2400" spc="-1" strike="noStrike" baseline="33000">
                <a:solidFill>
                  <a:srgbClr val="000000"/>
                </a:solidFill>
                <a:uFill>
                  <a:solidFill>
                    <a:srgbClr val="ffffff"/>
                  </a:solidFill>
                </a:uFill>
                <a:latin typeface="Times New Roman"/>
              </a:rPr>
              <a:t>10 </a:t>
            </a:r>
            <a:r>
              <a:rPr b="1" lang="en-GB" sz="2400" spc="-1" strike="noStrike">
                <a:solidFill>
                  <a:srgbClr val="000000"/>
                </a:solidFill>
                <a:uFill>
                  <a:solidFill>
                    <a:srgbClr val="ffffff"/>
                  </a:solidFill>
                </a:uFill>
                <a:latin typeface="Standard Symbols L"/>
              </a:rPr>
              <a:t>p</a:t>
            </a:r>
            <a:r>
              <a:rPr b="1" lang="en-GB" sz="2400" spc="-1" strike="noStrike" baseline="33000">
                <a:solidFill>
                  <a:srgbClr val="000000"/>
                </a:solidFill>
                <a:uFill>
                  <a:solidFill>
                    <a:srgbClr val="ffffff"/>
                  </a:solidFill>
                </a:uFill>
                <a:latin typeface="Times New Roman"/>
              </a:rPr>
              <a:t>+ </a:t>
            </a:r>
            <a:r>
              <a:rPr b="1" lang="en-GB" sz="2400" spc="-1" strike="noStrike">
                <a:solidFill>
                  <a:srgbClr val="000000"/>
                </a:solidFill>
                <a:uFill>
                  <a:solidFill>
                    <a:srgbClr val="ffffff"/>
                  </a:solidFill>
                </a:uFill>
                <a:latin typeface="Times New Roman"/>
              </a:rPr>
              <a:t>in a 2 ms</a:t>
            </a:r>
            <a:r>
              <a:rPr lang="en-GB" sz="2400" spc="-1" strike="noStrike">
                <a:solidFill>
                  <a:srgbClr val="000000"/>
                </a:solidFill>
                <a:uFill>
                  <a:solidFill>
                    <a:srgbClr val="ffffff"/>
                  </a:solidFill>
                </a:uFill>
                <a:latin typeface="Times New Roman"/>
              </a:rPr>
              <a:t> spill → </a:t>
            </a:r>
            <a:endParaRPr lang="en-GB" sz="1800" spc="-1" strike="noStrike">
              <a:solidFill>
                <a:srgbClr val="000000"/>
              </a:solidFill>
              <a:uFill>
                <a:solidFill>
                  <a:srgbClr val="ffffff"/>
                </a:solidFill>
              </a:uFill>
              <a:latin typeface="Times New Roman"/>
            </a:endParaRPr>
          </a:p>
        </p:txBody>
      </p:sp>
      <p:sp>
        <p:nvSpPr>
          <p:cNvPr id="419" name="Line 13"/>
          <p:cNvSpPr/>
          <p:nvPr/>
        </p:nvSpPr>
        <p:spPr>
          <a:xfrm>
            <a:off x="770040" y="1478880"/>
            <a:ext cx="5966280" cy="0"/>
          </a:xfrm>
          <a:prstGeom prst="line">
            <a:avLst/>
          </a:prstGeom>
          <a:ln>
            <a:solidFill>
              <a:srgbClr val="000000"/>
            </a:solidFill>
            <a:custDash/>
          </a:ln>
        </p:spPr>
        <p:style>
          <a:lnRef idx="0"/>
          <a:fillRef idx="0"/>
          <a:effectRef idx="0"/>
          <a:fontRef idx="minor"/>
        </p:style>
      </p:sp>
      <p:sp>
        <p:nvSpPr>
          <p:cNvPr id="420" name="TextShape 14"/>
          <p:cNvSpPr txBox="1"/>
          <p:nvPr/>
        </p:nvSpPr>
        <p:spPr>
          <a:xfrm>
            <a:off x="2772000" y="1545840"/>
            <a:ext cx="1476000" cy="389160"/>
          </a:xfrm>
          <a:prstGeom prst="rect">
            <a:avLst/>
          </a:prstGeom>
          <a:noFill/>
          <a:ln>
            <a:noFill/>
          </a:ln>
        </p:spPr>
        <p:txBody>
          <a:bodyPr lIns="90000" rIns="90000" tIns="45000" bIns="45000"/>
          <a:p>
            <a:r>
              <a:rPr lang="en-GB" sz="1800" spc="-1" strike="noStrike">
                <a:solidFill>
                  <a:srgbClr val="000000"/>
                </a:solidFill>
                <a:uFill>
                  <a:solidFill>
                    <a:srgbClr val="ffffff"/>
                  </a:solidFill>
                </a:uFill>
                <a:latin typeface="Standard Symbols L"/>
              </a:rPr>
              <a:t>(m</a:t>
            </a:r>
            <a:r>
              <a:rPr lang="en-GB" sz="1800" spc="-1" strike="noStrike" baseline="33000">
                <a:solidFill>
                  <a:srgbClr val="000000"/>
                </a:solidFill>
                <a:uFill>
                  <a:solidFill>
                    <a:srgbClr val="ffffff"/>
                  </a:solidFill>
                </a:uFill>
                <a:latin typeface="Standard Symbols L"/>
              </a:rPr>
              <a:t>+</a:t>
            </a:r>
            <a:r>
              <a:rPr lang="en-GB" sz="1800" spc="-1" strike="noStrike">
                <a:solidFill>
                  <a:srgbClr val="000000"/>
                </a:solidFill>
                <a:uFill>
                  <a:solidFill>
                    <a:srgbClr val="ffffff"/>
                  </a:solidFill>
                </a:uFill>
                <a:latin typeface="Times New Roman"/>
              </a:rPr>
              <a:t>, </a:t>
            </a:r>
            <a:r>
              <a:rPr lang="en-GB" sz="1800" spc="-1" strike="noStrike">
                <a:solidFill>
                  <a:srgbClr val="000000"/>
                </a:solidFill>
                <a:uFill>
                  <a:solidFill>
                    <a:srgbClr val="ffffff"/>
                  </a:solidFill>
                </a:uFill>
                <a:latin typeface="Standard Symbols L"/>
              </a:rPr>
              <a:t>g</a:t>
            </a:r>
            <a:r>
              <a:rPr lang="en-GB" sz="1800" spc="-1" strike="noStrike">
                <a:solidFill>
                  <a:srgbClr val="000000"/>
                </a:solidFill>
                <a:uFill>
                  <a:solidFill>
                    <a:srgbClr val="ffffff"/>
                  </a:solidFill>
                </a:uFill>
                <a:latin typeface="Times New Roman"/>
              </a:rPr>
              <a:t>, </a:t>
            </a:r>
            <a:r>
              <a:rPr lang="en-GB" sz="1800" spc="-1" strike="noStrike">
                <a:solidFill>
                  <a:srgbClr val="000000"/>
                </a:solidFill>
                <a:uFill>
                  <a:solidFill>
                    <a:srgbClr val="ffffff"/>
                  </a:solidFill>
                </a:uFill>
                <a:latin typeface="Standard Symbols L"/>
              </a:rPr>
              <a:t>p</a:t>
            </a:r>
            <a:r>
              <a:rPr lang="en-GB" sz="1800" spc="-1" strike="noStrike" baseline="33000">
                <a:solidFill>
                  <a:srgbClr val="000000"/>
                </a:solidFill>
                <a:uFill>
                  <a:solidFill>
                    <a:srgbClr val="ffffff"/>
                  </a:solidFill>
                </a:uFill>
                <a:latin typeface="Standard Symbols L"/>
              </a:rPr>
              <a:t>+</a:t>
            </a:r>
            <a:r>
              <a:rPr lang="en-GB" sz="1800" spc="-1" strike="noStrike">
                <a:solidFill>
                  <a:srgbClr val="000000"/>
                </a:solidFill>
                <a:uFill>
                  <a:solidFill>
                    <a:srgbClr val="ffffff"/>
                  </a:solidFill>
                </a:uFill>
                <a:latin typeface="Times New Roman"/>
              </a:rPr>
              <a:t>, e</a:t>
            </a:r>
            <a:r>
              <a:rPr lang="en-GB" sz="1800" spc="-1" strike="noStrike" baseline="33000">
                <a:solidFill>
                  <a:srgbClr val="000000"/>
                </a:solidFill>
                <a:uFill>
                  <a:solidFill>
                    <a:srgbClr val="ffffff"/>
                  </a:solidFill>
                </a:uFill>
                <a:latin typeface="Times New Roman"/>
              </a:rPr>
              <a:t>+</a:t>
            </a:r>
            <a:r>
              <a:rPr lang="en-GB" sz="1800" spc="-1" strike="noStrike">
                <a:solidFill>
                  <a:srgbClr val="000000"/>
                </a:solidFill>
                <a:uFill>
                  <a:solidFill>
                    <a:srgbClr val="ffffff"/>
                  </a:solidFill>
                </a:uFill>
                <a:latin typeface="Times New Roman"/>
              </a:rPr>
              <a:t>)</a:t>
            </a:r>
            <a:endParaRPr lang="en-GB" sz="1800" spc="-1" strike="noStrike">
              <a:solidFill>
                <a:srgbClr val="000000"/>
              </a:solidFill>
              <a:uFill>
                <a:solidFill>
                  <a:srgbClr val="ffffff"/>
                </a:solidFill>
              </a:uFill>
              <a:latin typeface="Times New Roman"/>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otalTime>40705</TotalTime>
  <Application>LibreOffice/5.0.6.2$Linux_X86_64 LibreOffice_project/00m0$Build-2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language>en-US</dc:language>
  <dcterms:modified xsi:type="dcterms:W3CDTF">2016-07-10T16:45:06Z</dcterms:modified>
  <cp:revision>1228</cp:revision>
</cp:coreProperties>
</file>