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28.png" ContentType="image/png"/>
  <Override PartName="/ppt/media/image27.jpeg" ContentType="image/jpeg"/>
  <Override PartName="/ppt/media/image26.jpeg" ContentType="image/jpe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7.png" ContentType="image/png"/>
  <Override PartName="/ppt/media/image1.png" ContentType="image/png"/>
  <Override PartName="/ppt/media/image21.png" ContentType="image/png"/>
  <Override PartName="/ppt/media/image2.png" ContentType="image/png"/>
  <Override PartName="/ppt/media/image3.png" ContentType="image/png"/>
  <Override PartName="/ppt/media/image12.png" ContentType="image/png"/>
  <Override PartName="/ppt/media/image4.png" ContentType="image/png"/>
  <Override PartName="/ppt/media/image11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media/image6.jpeg" ContentType="image/jpeg"/>
  <Override PartName="/ppt/media/image22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0275212" cy="4280376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834560" y="2034360"/>
            <a:ext cx="26605080" cy="702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834560" y="10205640"/>
            <a:ext cx="2660508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834560" y="22955760"/>
            <a:ext cx="2660508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834560" y="2034360"/>
            <a:ext cx="26605080" cy="702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834560" y="10205640"/>
            <a:ext cx="1298304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5467040" y="10205640"/>
            <a:ext cx="1298304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5467040" y="22955760"/>
            <a:ext cx="1298304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834560" y="22955760"/>
            <a:ext cx="1298304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834560" y="2034360"/>
            <a:ext cx="26605080" cy="702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834560" y="10205640"/>
            <a:ext cx="26605080" cy="2441052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834560" y="10205640"/>
            <a:ext cx="26605080" cy="2441052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834200" y="11796840"/>
            <a:ext cx="26605080" cy="212274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834200" y="11796840"/>
            <a:ext cx="26605080" cy="212274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34560" y="2034360"/>
            <a:ext cx="26605080" cy="702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834560" y="10205640"/>
            <a:ext cx="26605080" cy="2441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834560" y="2034360"/>
            <a:ext cx="26605080" cy="702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834560" y="10205640"/>
            <a:ext cx="26605080" cy="2441052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34560" y="2034360"/>
            <a:ext cx="26605080" cy="702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834560" y="10205640"/>
            <a:ext cx="12983040" cy="2441052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5467040" y="10205640"/>
            <a:ext cx="12983040" cy="2441052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834560" y="2034360"/>
            <a:ext cx="26605080" cy="702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834560" y="2034360"/>
            <a:ext cx="26605080" cy="3257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34560" y="2034360"/>
            <a:ext cx="26605080" cy="702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834560" y="10205640"/>
            <a:ext cx="1298304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834560" y="22955760"/>
            <a:ext cx="1298304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5467040" y="10205640"/>
            <a:ext cx="12983040" cy="2441052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834560" y="2034360"/>
            <a:ext cx="26605080" cy="702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834560" y="10205640"/>
            <a:ext cx="12983040" cy="2441052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5467040" y="10205640"/>
            <a:ext cx="1298304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5467040" y="22955760"/>
            <a:ext cx="1298304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834560" y="2034360"/>
            <a:ext cx="26605080" cy="702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834560" y="10205640"/>
            <a:ext cx="1298304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5467040" y="10205640"/>
            <a:ext cx="1298304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834560" y="22955760"/>
            <a:ext cx="26605080" cy="11643480"/>
          </a:xfrm>
          <a:prstGeom prst="rect">
            <a:avLst/>
          </a:prstGeom>
        </p:spPr>
        <p:txBody>
          <a:bodyPr lIns="0" rIns="0" tIns="0" bIns="0"/>
          <a:p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34560" y="2034360"/>
            <a:ext cx="26605080" cy="702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en-US" sz="244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endParaRPr b="0" lang="en-US" sz="244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834560" y="10205640"/>
            <a:ext cx="26605080" cy="24410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7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5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55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33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11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11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1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11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1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11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1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11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834560" y="38701080"/>
            <a:ext cx="6887160" cy="29023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0467000" y="38701080"/>
            <a:ext cx="9370080" cy="290232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21552840" y="38701080"/>
            <a:ext cx="6887160" cy="2902320"/>
          </a:xfrm>
          <a:prstGeom prst="rect">
            <a:avLst/>
          </a:prstGeom>
        </p:spPr>
        <p:txBody>
          <a:bodyPr lIns="0" rIns="0" tIns="0" bIns="0"/>
          <a:p>
            <a:pPr algn="r"/>
            <a:fld id="{02435967-EACA-448E-9EA4-EEE24AFAA772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hyperlink" Target="http://enubet.pd.infn.it/" TargetMode="External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jpe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jpeg"/><Relationship Id="rId26" Type="http://schemas.openxmlformats.org/officeDocument/2006/relationships/image" Target="../media/image27.jpeg"/><Relationship Id="rId27" Type="http://schemas.openxmlformats.org/officeDocument/2006/relationships/image" Target="../media/image28.png"/><Relationship Id="rId28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22851000" y="17206920"/>
            <a:ext cx="5810760" cy="31694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22371840" y="11368440"/>
            <a:ext cx="6716160" cy="307368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15217920" y="11462400"/>
            <a:ext cx="6352920" cy="298980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361880" y="11373480"/>
            <a:ext cx="10555560" cy="3769560"/>
          </a:xfrm>
          <a:prstGeom prst="rect">
            <a:avLst/>
          </a:prstGeom>
          <a:ln>
            <a:noFill/>
          </a:ln>
        </p:spPr>
      </p:pic>
      <p:sp>
        <p:nvSpPr>
          <p:cNvPr id="43" name="CustomShape 3"/>
          <p:cNvSpPr/>
          <p:nvPr/>
        </p:nvSpPr>
        <p:spPr>
          <a:xfrm>
            <a:off x="23120640" y="16662960"/>
            <a:ext cx="5159880" cy="1064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Ultra Compact Module (UCM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Picture 7" descr=""/>
          <p:cNvPicPr/>
          <p:nvPr/>
        </p:nvPicPr>
        <p:blipFill>
          <a:blip r:embed="rId3"/>
          <a:stretch/>
        </p:blipFill>
        <p:spPr>
          <a:xfrm>
            <a:off x="22103640" y="3490560"/>
            <a:ext cx="7533720" cy="6388560"/>
          </a:xfrm>
          <a:prstGeom prst="rect">
            <a:avLst/>
          </a:prstGeom>
          <a:ln w="9360">
            <a:noFill/>
          </a:ln>
        </p:spPr>
      </p:pic>
      <p:pic>
        <p:nvPicPr>
          <p:cNvPr id="45" name="Picture 5" descr=""/>
          <p:cNvPicPr/>
          <p:nvPr/>
        </p:nvPicPr>
        <p:blipFill>
          <a:blip r:embed="rId4"/>
          <a:stretch/>
        </p:blipFill>
        <p:spPr>
          <a:xfrm>
            <a:off x="548280" y="36482400"/>
            <a:ext cx="11919960" cy="4890960"/>
          </a:xfrm>
          <a:prstGeom prst="rect">
            <a:avLst/>
          </a:prstGeom>
          <a:ln>
            <a:noFill/>
          </a:ln>
        </p:spPr>
      </p:pic>
      <p:sp>
        <p:nvSpPr>
          <p:cNvPr id="46" name="CustomShape 4"/>
          <p:cNvSpPr/>
          <p:nvPr/>
        </p:nvSpPr>
        <p:spPr>
          <a:xfrm>
            <a:off x="4241520" y="569160"/>
            <a:ext cx="18659880" cy="234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1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ENU</a:t>
            </a:r>
            <a:r>
              <a:rPr b="1" lang="en-US" sz="1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Enabling high </a:t>
            </a: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precision flux </a:t>
            </a: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measurements in </a:t>
            </a: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conventional </a:t>
            </a: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neutrino beams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0" y="41509800"/>
            <a:ext cx="29636640" cy="3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Immagine 5" descr=""/>
          <p:cNvPicPr/>
          <p:nvPr/>
        </p:nvPicPr>
        <p:blipFill>
          <a:blip r:embed="rId5"/>
          <a:stretch/>
        </p:blipFill>
        <p:spPr>
          <a:xfrm>
            <a:off x="19010520" y="679680"/>
            <a:ext cx="2834640" cy="1963080"/>
          </a:xfrm>
          <a:prstGeom prst="rect">
            <a:avLst/>
          </a:prstGeom>
          <a:ln>
            <a:noFill/>
          </a:ln>
        </p:spPr>
      </p:pic>
      <p:sp>
        <p:nvSpPr>
          <p:cNvPr id="49" name="CustomShape 6"/>
          <p:cNvSpPr/>
          <p:nvPr/>
        </p:nvSpPr>
        <p:spPr>
          <a:xfrm>
            <a:off x="149760" y="3091680"/>
            <a:ext cx="27627840" cy="58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7"/>
          <p:cNvSpPr/>
          <p:nvPr/>
        </p:nvSpPr>
        <p:spPr>
          <a:xfrm>
            <a:off x="356760" y="4013640"/>
            <a:ext cx="29012760" cy="6462000"/>
          </a:xfrm>
          <a:prstGeom prst="rect">
            <a:avLst/>
          </a:prstGeom>
          <a:noFill/>
          <a:ln w="72000">
            <a:solidFill>
              <a:srgbClr val="c5000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8"/>
          <p:cNvSpPr/>
          <p:nvPr/>
        </p:nvSpPr>
        <p:spPr>
          <a:xfrm>
            <a:off x="549000" y="34513560"/>
            <a:ext cx="15643440" cy="79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Tagger prototype tests at CERN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16515000" y="15964200"/>
            <a:ext cx="8880840" cy="597960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10"/>
          <p:cNvSpPr/>
          <p:nvPr/>
        </p:nvSpPr>
        <p:spPr>
          <a:xfrm>
            <a:off x="7960680" y="23308200"/>
            <a:ext cx="8686800" cy="28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Requirements: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Homogeneous longitudinal sampling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radiation hardness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cost effectiveness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11"/>
          <p:cNvSpPr/>
          <p:nvPr/>
        </p:nvSpPr>
        <p:spPr>
          <a:xfrm>
            <a:off x="16462080" y="20600640"/>
            <a:ext cx="8029440" cy="91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2)  Integrated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γ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–veto   </a:t>
            </a:r>
            <a:r>
              <a:rPr b="0" lang="en-US" sz="36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→</a:t>
            </a:r>
            <a:r>
              <a:rPr b="0" lang="en-US" sz="36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Standard Symbols L"/>
                <a:ea typeface="DejaVu Sans"/>
              </a:rPr>
              <a:t> </a:t>
            </a:r>
            <a:r>
              <a:rPr b="0" lang="en-US" sz="36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π</a:t>
            </a:r>
            <a:r>
              <a:rPr b="0" lang="en-US" sz="3600" spc="-1" strike="noStrike" baseline="3000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</a:t>
            </a:r>
            <a:r>
              <a:rPr b="0" lang="en-US" sz="36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rejection</a:t>
            </a:r>
            <a:r>
              <a:rPr b="0" lang="en-US" sz="36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Standard Symbols 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Immagine 103" descr=""/>
          <p:cNvPicPr/>
          <p:nvPr/>
        </p:nvPicPr>
        <p:blipFill>
          <a:blip r:embed="rId6"/>
          <a:srcRect l="0" t="0" r="49958" b="19974"/>
          <a:stretch/>
        </p:blipFill>
        <p:spPr>
          <a:xfrm>
            <a:off x="7641360" y="15564600"/>
            <a:ext cx="8274600" cy="6193080"/>
          </a:xfrm>
          <a:prstGeom prst="rect">
            <a:avLst/>
          </a:prstGeom>
          <a:ln>
            <a:noFill/>
          </a:ln>
        </p:spPr>
      </p:pic>
      <p:sp>
        <p:nvSpPr>
          <p:cNvPr id="56" name="CustomShape 12"/>
          <p:cNvSpPr/>
          <p:nvPr/>
        </p:nvSpPr>
        <p:spPr>
          <a:xfrm>
            <a:off x="14395680" y="19116000"/>
            <a:ext cx="1043280" cy="9673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13"/>
          <p:cNvSpPr/>
          <p:nvPr/>
        </p:nvSpPr>
        <p:spPr>
          <a:xfrm>
            <a:off x="9451440" y="19503000"/>
            <a:ext cx="1043280" cy="9673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14"/>
          <p:cNvSpPr/>
          <p:nvPr/>
        </p:nvSpPr>
        <p:spPr>
          <a:xfrm>
            <a:off x="9451440" y="19443600"/>
            <a:ext cx="1288080" cy="6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</a:t>
            </a:r>
            <a:r>
              <a:rPr b="1" lang="en-US" sz="4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+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15"/>
          <p:cNvSpPr/>
          <p:nvPr/>
        </p:nvSpPr>
        <p:spPr>
          <a:xfrm>
            <a:off x="14417640" y="19024560"/>
            <a:ext cx="1071360" cy="6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</a:t>
            </a:r>
            <a:r>
              <a:rPr b="1" lang="en-US" sz="4400" spc="-1" strike="noStrike" baseline="30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+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Line 16"/>
          <p:cNvSpPr/>
          <p:nvPr/>
        </p:nvSpPr>
        <p:spPr>
          <a:xfrm>
            <a:off x="9663480" y="20505600"/>
            <a:ext cx="360" cy="24840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Line 17"/>
          <p:cNvSpPr/>
          <p:nvPr/>
        </p:nvSpPr>
        <p:spPr>
          <a:xfrm>
            <a:off x="9644400" y="20512080"/>
            <a:ext cx="292320" cy="3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Line 18"/>
          <p:cNvSpPr/>
          <p:nvPr/>
        </p:nvSpPr>
        <p:spPr>
          <a:xfrm>
            <a:off x="9644400" y="20754360"/>
            <a:ext cx="292320" cy="3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Line 19"/>
          <p:cNvSpPr/>
          <p:nvPr/>
        </p:nvSpPr>
        <p:spPr>
          <a:xfrm>
            <a:off x="9909000" y="20506320"/>
            <a:ext cx="360" cy="24840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Line 20"/>
          <p:cNvSpPr/>
          <p:nvPr/>
        </p:nvSpPr>
        <p:spPr>
          <a:xfrm>
            <a:off x="9644400" y="20754360"/>
            <a:ext cx="438480" cy="10188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Line 21"/>
          <p:cNvSpPr/>
          <p:nvPr/>
        </p:nvSpPr>
        <p:spPr>
          <a:xfrm>
            <a:off x="9911520" y="20757600"/>
            <a:ext cx="438480" cy="1011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Line 22"/>
          <p:cNvSpPr/>
          <p:nvPr/>
        </p:nvSpPr>
        <p:spPr>
          <a:xfrm>
            <a:off x="10080360" y="20868120"/>
            <a:ext cx="256320" cy="36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23"/>
          <p:cNvSpPr/>
          <p:nvPr/>
        </p:nvSpPr>
        <p:spPr>
          <a:xfrm>
            <a:off x="11936880" y="18370800"/>
            <a:ext cx="3604680" cy="580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2) </a:t>
            </a:r>
            <a:r>
              <a:rPr b="0" lang="en-US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integrated </a:t>
            </a:r>
            <a:r>
              <a:rPr b="0" lang="en-US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γ</a:t>
            </a:r>
            <a:r>
              <a:rPr b="0" lang="en-US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-veto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24"/>
          <p:cNvSpPr/>
          <p:nvPr/>
        </p:nvSpPr>
        <p:spPr>
          <a:xfrm>
            <a:off x="7606440" y="16319880"/>
            <a:ext cx="5196600" cy="1161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1) compact calorimeter with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longitudinal segmentation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5"/>
          <p:cNvSpPr/>
          <p:nvPr/>
        </p:nvSpPr>
        <p:spPr>
          <a:xfrm>
            <a:off x="9842040" y="20935440"/>
            <a:ext cx="1265760" cy="53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UCM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26"/>
          <p:cNvSpPr/>
          <p:nvPr/>
        </p:nvSpPr>
        <p:spPr>
          <a:xfrm>
            <a:off x="12416400" y="20465640"/>
            <a:ext cx="194400" cy="1933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Line 27"/>
          <p:cNvSpPr/>
          <p:nvPr/>
        </p:nvSpPr>
        <p:spPr>
          <a:xfrm flipV="1">
            <a:off x="12610800" y="19725480"/>
            <a:ext cx="1567080" cy="740520"/>
          </a:xfrm>
          <a:prstGeom prst="line">
            <a:avLst/>
          </a:prstGeom>
          <a:ln w="7200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Line 28"/>
          <p:cNvSpPr/>
          <p:nvPr/>
        </p:nvSpPr>
        <p:spPr>
          <a:xfrm>
            <a:off x="12610800" y="20576520"/>
            <a:ext cx="3125880" cy="504000"/>
          </a:xfrm>
          <a:prstGeom prst="line">
            <a:avLst/>
          </a:prstGeom>
          <a:ln cap="rnd" w="72000">
            <a:solidFill>
              <a:srgbClr val="0000ff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Line 29"/>
          <p:cNvSpPr/>
          <p:nvPr/>
        </p:nvSpPr>
        <p:spPr>
          <a:xfrm>
            <a:off x="10377360" y="20112480"/>
            <a:ext cx="2038320" cy="450000"/>
          </a:xfrm>
          <a:prstGeom prst="line">
            <a:avLst/>
          </a:prstGeom>
          <a:ln w="72000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30"/>
          <p:cNvSpPr/>
          <p:nvPr/>
        </p:nvSpPr>
        <p:spPr>
          <a:xfrm>
            <a:off x="13729320" y="20983680"/>
            <a:ext cx="1043280" cy="9673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31"/>
          <p:cNvSpPr/>
          <p:nvPr/>
        </p:nvSpPr>
        <p:spPr>
          <a:xfrm>
            <a:off x="13769280" y="20789280"/>
            <a:ext cx="966600" cy="95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ν</a:t>
            </a:r>
            <a:r>
              <a:rPr b="1" lang="en-US" sz="4400" spc="-1" strike="noStrike" baseline="-2500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Line 32"/>
          <p:cNvSpPr/>
          <p:nvPr/>
        </p:nvSpPr>
        <p:spPr>
          <a:xfrm>
            <a:off x="9743760" y="20644920"/>
            <a:ext cx="195120" cy="290520"/>
          </a:xfrm>
          <a:prstGeom prst="line">
            <a:avLst/>
          </a:prstGeom>
          <a:ln w="367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Line 33"/>
          <p:cNvSpPr/>
          <p:nvPr/>
        </p:nvSpPr>
        <p:spPr>
          <a:xfrm>
            <a:off x="10133280" y="17499960"/>
            <a:ext cx="341280" cy="677520"/>
          </a:xfrm>
          <a:prstGeom prst="line">
            <a:avLst/>
          </a:prstGeom>
          <a:ln w="367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Line 34"/>
          <p:cNvSpPr/>
          <p:nvPr/>
        </p:nvSpPr>
        <p:spPr>
          <a:xfrm flipH="1">
            <a:off x="12423600" y="18902880"/>
            <a:ext cx="292320" cy="1016280"/>
          </a:xfrm>
          <a:prstGeom prst="line">
            <a:avLst/>
          </a:prstGeom>
          <a:ln w="367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Line 35"/>
          <p:cNvSpPr/>
          <p:nvPr/>
        </p:nvSpPr>
        <p:spPr>
          <a:xfrm>
            <a:off x="9910440" y="20512080"/>
            <a:ext cx="438480" cy="10188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Line 36"/>
          <p:cNvSpPr/>
          <p:nvPr/>
        </p:nvSpPr>
        <p:spPr>
          <a:xfrm>
            <a:off x="10353960" y="20616840"/>
            <a:ext cx="360" cy="248040"/>
          </a:xfrm>
          <a:prstGeom prst="line">
            <a:avLst/>
          </a:prstGeom>
          <a:ln w="18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37"/>
          <p:cNvSpPr/>
          <p:nvPr/>
        </p:nvSpPr>
        <p:spPr>
          <a:xfrm>
            <a:off x="7733520" y="23582520"/>
            <a:ext cx="8282160" cy="285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38"/>
          <p:cNvSpPr/>
          <p:nvPr/>
        </p:nvSpPr>
        <p:spPr>
          <a:xfrm>
            <a:off x="16515000" y="20617920"/>
            <a:ext cx="8880840" cy="698040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Immagine 159" descr=""/>
          <p:cNvPicPr/>
          <p:nvPr/>
        </p:nvPicPr>
        <p:blipFill>
          <a:blip r:embed="rId7"/>
          <a:stretch/>
        </p:blipFill>
        <p:spPr>
          <a:xfrm>
            <a:off x="50400" y="72360"/>
            <a:ext cx="4053600" cy="3775680"/>
          </a:xfrm>
          <a:prstGeom prst="rect">
            <a:avLst/>
          </a:prstGeom>
          <a:ln>
            <a:noFill/>
          </a:ln>
        </p:spPr>
      </p:pic>
      <p:sp>
        <p:nvSpPr>
          <p:cNvPr id="84" name="CustomShape 39"/>
          <p:cNvSpPr/>
          <p:nvPr/>
        </p:nvSpPr>
        <p:spPr>
          <a:xfrm>
            <a:off x="356760" y="26463600"/>
            <a:ext cx="16276320" cy="7833960"/>
          </a:xfrm>
          <a:prstGeom prst="rect">
            <a:avLst/>
          </a:prstGeom>
          <a:noFill/>
          <a:ln w="72000">
            <a:solidFill>
              <a:srgbClr val="c5000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40"/>
          <p:cNvSpPr/>
          <p:nvPr/>
        </p:nvSpPr>
        <p:spPr>
          <a:xfrm>
            <a:off x="356760" y="34297560"/>
            <a:ext cx="22143960" cy="7878960"/>
          </a:xfrm>
          <a:prstGeom prst="rect">
            <a:avLst/>
          </a:prstGeom>
          <a:noFill/>
          <a:ln w="72000">
            <a:solidFill>
              <a:srgbClr val="c5000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41"/>
          <p:cNvSpPr/>
          <p:nvPr/>
        </p:nvSpPr>
        <p:spPr>
          <a:xfrm>
            <a:off x="22789440" y="35785440"/>
            <a:ext cx="4385160" cy="66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8"/>
              </a:rPr>
              <a:t>http://enubet.pd.infn.it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42"/>
          <p:cNvSpPr/>
          <p:nvPr/>
        </p:nvSpPr>
        <p:spPr>
          <a:xfrm>
            <a:off x="22648320" y="34450200"/>
            <a:ext cx="667260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en-US" sz="6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References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43"/>
          <p:cNvSpPr/>
          <p:nvPr/>
        </p:nvSpPr>
        <p:spPr>
          <a:xfrm>
            <a:off x="13421880" y="37788120"/>
            <a:ext cx="1616040" cy="3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4"/>
          <p:cNvSpPr/>
          <p:nvPr/>
        </p:nvSpPr>
        <p:spPr>
          <a:xfrm>
            <a:off x="8246880" y="36500760"/>
            <a:ext cx="7047720" cy="68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45"/>
          <p:cNvSpPr/>
          <p:nvPr/>
        </p:nvSpPr>
        <p:spPr>
          <a:xfrm>
            <a:off x="22764240" y="39128400"/>
            <a:ext cx="7983720" cy="11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[3]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N.I.M.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2016.05.123 arXiv:1605:09630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46"/>
          <p:cNvSpPr/>
          <p:nvPr/>
        </p:nvSpPr>
        <p:spPr>
          <a:xfrm>
            <a:off x="549000" y="23725080"/>
            <a:ext cx="7384320" cy="21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extended source of </a:t>
            </a:r>
            <a:r>
              <a:rPr b="1" lang="en-US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~ 50 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grazing incidence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spread in the initial direction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47"/>
          <p:cNvSpPr/>
          <p:nvPr/>
        </p:nvSpPr>
        <p:spPr>
          <a:xfrm>
            <a:off x="457560" y="17235720"/>
            <a:ext cx="7284240" cy="21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harsh environment: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particle rates: </a:t>
            </a:r>
            <a:r>
              <a:rPr b="1" lang="en-US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&gt; 200 kHz/cm</a:t>
            </a:r>
            <a:r>
              <a:rPr b="1" lang="en-US" sz="3600" spc="-1" strike="noStrike" baseline="3000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backgrounds: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pions from K</a:t>
            </a:r>
            <a:r>
              <a:rPr b="0" lang="en-US" sz="3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decays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48"/>
          <p:cNvSpPr/>
          <p:nvPr/>
        </p:nvSpPr>
        <p:spPr>
          <a:xfrm>
            <a:off x="23141880" y="37006200"/>
            <a:ext cx="5486400" cy="82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800" rIns="64800" tIns="32400" bIns="32400"/>
          <a:p>
            <a:pPr>
              <a:lnSpc>
                <a:spcPct val="100000"/>
              </a:lnSpc>
            </a:pP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novel technique for the measurement of the electron neutrino cross section.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A. Longhin, L. Ludovici, F. Terranova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49"/>
          <p:cNvSpPr/>
          <p:nvPr/>
        </p:nvSpPr>
        <p:spPr>
          <a:xfrm>
            <a:off x="817920" y="35688600"/>
            <a:ext cx="11562480" cy="103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800" rIns="64800" tIns="32400" bIns="324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Full SuperModule with “hadronic” layers (coarse sampling)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50"/>
          <p:cNvSpPr/>
          <p:nvPr/>
        </p:nvSpPr>
        <p:spPr>
          <a:xfrm flipH="1">
            <a:off x="4388760" y="36292680"/>
            <a:ext cx="1056600" cy="12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51"/>
          <p:cNvSpPr/>
          <p:nvPr/>
        </p:nvSpPr>
        <p:spPr>
          <a:xfrm>
            <a:off x="22501440" y="34281000"/>
            <a:ext cx="6883920" cy="7863840"/>
          </a:xfrm>
          <a:prstGeom prst="rect">
            <a:avLst/>
          </a:prstGeom>
          <a:noFill/>
          <a:ln w="72000">
            <a:solidFill>
              <a:srgbClr val="c5000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52"/>
          <p:cNvSpPr/>
          <p:nvPr/>
        </p:nvSpPr>
        <p:spPr>
          <a:xfrm>
            <a:off x="22728240" y="37935720"/>
            <a:ext cx="7034760" cy="11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[2]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CERN-SPSC-2016-036 ; SPSC-EOI-014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53"/>
          <p:cNvSpPr/>
          <p:nvPr/>
        </p:nvSpPr>
        <p:spPr>
          <a:xfrm>
            <a:off x="23122440" y="38399040"/>
            <a:ext cx="6267600" cy="84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800" rIns="64800" tIns="32400" bIns="32400"/>
          <a:p>
            <a:pPr>
              <a:lnSpc>
                <a:spcPct val="100000"/>
              </a:lnSpc>
            </a:pP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Enabling precise measurements of flux in accelerator neutrino beams: the ENUBET project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ENUBET Collaboration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54"/>
          <p:cNvSpPr/>
          <p:nvPr/>
        </p:nvSpPr>
        <p:spPr>
          <a:xfrm rot="5562000">
            <a:off x="10803240" y="39477240"/>
            <a:ext cx="424080" cy="1674720"/>
          </a:xfrm>
          <a:prstGeom prst="rightBrace">
            <a:avLst>
              <a:gd name="adj1" fmla="val 8333"/>
              <a:gd name="adj2" fmla="val 50326"/>
            </a:avLst>
          </a:prstGeom>
          <a:noFill/>
          <a:ln w="763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55"/>
          <p:cNvSpPr/>
          <p:nvPr/>
        </p:nvSpPr>
        <p:spPr>
          <a:xfrm>
            <a:off x="10628640" y="40624200"/>
            <a:ext cx="1021320" cy="339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800" rIns="64800" tIns="32400" bIns="324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56"/>
          <p:cNvSpPr/>
          <p:nvPr/>
        </p:nvSpPr>
        <p:spPr>
          <a:xfrm flipH="1" flipV="1">
            <a:off x="6360480" y="39291840"/>
            <a:ext cx="1549800" cy="11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9840">
            <a:solidFill>
              <a:srgbClr val="0070c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57"/>
          <p:cNvSpPr/>
          <p:nvPr/>
        </p:nvSpPr>
        <p:spPr>
          <a:xfrm flipH="1" flipV="1">
            <a:off x="7701480" y="39436560"/>
            <a:ext cx="633240" cy="101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9840">
            <a:solidFill>
              <a:srgbClr val="0070c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58"/>
          <p:cNvSpPr/>
          <p:nvPr/>
        </p:nvSpPr>
        <p:spPr>
          <a:xfrm flipV="1">
            <a:off x="8479080" y="39576240"/>
            <a:ext cx="493200" cy="87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9840">
            <a:solidFill>
              <a:srgbClr val="0070c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59"/>
          <p:cNvSpPr/>
          <p:nvPr/>
        </p:nvSpPr>
        <p:spPr>
          <a:xfrm>
            <a:off x="6928560" y="40456800"/>
            <a:ext cx="2395800" cy="339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800" rIns="64800" tIns="32400" bIns="324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PCB with SiPM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60"/>
          <p:cNvSpPr/>
          <p:nvPr/>
        </p:nvSpPr>
        <p:spPr>
          <a:xfrm>
            <a:off x="3968280" y="40174560"/>
            <a:ext cx="2184480" cy="339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800" rIns="64800" tIns="32400" bIns="324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 absorbers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61"/>
          <p:cNvSpPr/>
          <p:nvPr/>
        </p:nvSpPr>
        <p:spPr>
          <a:xfrm flipH="1" flipV="1">
            <a:off x="4246200" y="39605760"/>
            <a:ext cx="351720" cy="56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42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62"/>
          <p:cNvSpPr/>
          <p:nvPr/>
        </p:nvSpPr>
        <p:spPr>
          <a:xfrm flipH="1" flipV="1">
            <a:off x="4460040" y="39576240"/>
            <a:ext cx="210960" cy="59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42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63"/>
          <p:cNvSpPr/>
          <p:nvPr/>
        </p:nvSpPr>
        <p:spPr>
          <a:xfrm flipH="1" flipV="1">
            <a:off x="4670640" y="39576240"/>
            <a:ext cx="69480" cy="59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42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64"/>
          <p:cNvSpPr/>
          <p:nvPr/>
        </p:nvSpPr>
        <p:spPr>
          <a:xfrm flipV="1">
            <a:off x="5025600" y="39605760"/>
            <a:ext cx="105120" cy="56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42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65"/>
          <p:cNvSpPr/>
          <p:nvPr/>
        </p:nvSpPr>
        <p:spPr>
          <a:xfrm flipV="1">
            <a:off x="4813920" y="39605760"/>
            <a:ext cx="105120" cy="56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428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66"/>
          <p:cNvSpPr/>
          <p:nvPr/>
        </p:nvSpPr>
        <p:spPr>
          <a:xfrm>
            <a:off x="603720" y="41490000"/>
            <a:ext cx="12263400" cy="43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800" rIns="64800" tIns="32400" bIns="324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SuperModule tested at CERN-PS East Area, T9 beamline – 01/11/2016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67"/>
          <p:cNvSpPr/>
          <p:nvPr/>
        </p:nvSpPr>
        <p:spPr>
          <a:xfrm>
            <a:off x="12912480" y="35922960"/>
            <a:ext cx="4393800" cy="856440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800" rIns="64800" tIns="32400" bIns="32400"/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Energy resolution for electrons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68"/>
          <p:cNvSpPr/>
          <p:nvPr/>
        </p:nvSpPr>
        <p:spPr>
          <a:xfrm>
            <a:off x="13282920" y="36475560"/>
            <a:ext cx="3393720" cy="64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800" rIns="64800" tIns="32400" bIns="32400"/>
          <a:p>
            <a:pPr algn="ctr">
              <a:lnSpc>
                <a:spcPct val="100000"/>
              </a:lnSpc>
            </a:pPr>
            <a:r>
              <a:rPr b="0" lang="en-US" sz="19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 agreement with MC simulation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69"/>
          <p:cNvSpPr/>
          <p:nvPr/>
        </p:nvSpPr>
        <p:spPr>
          <a:xfrm>
            <a:off x="22320000" y="11433240"/>
            <a:ext cx="6815880" cy="31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Fully instrumented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decay region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K</a:t>
            </a:r>
            <a:r>
              <a:rPr b="1" lang="en-US" sz="3600" spc="-1" strike="noStrike" baseline="3000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+</a:t>
            </a:r>
            <a:r>
              <a:rPr b="1" lang="en-US" sz="3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→ e</a:t>
            </a:r>
            <a:r>
              <a:rPr b="1" lang="en-US" sz="3600" spc="-1" strike="noStrike" baseline="3000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+</a:t>
            </a:r>
            <a:r>
              <a:rPr b="1" lang="en-US" sz="3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1" lang="en-US" sz="3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ν</a:t>
            </a:r>
            <a:r>
              <a:rPr b="1" lang="en-US" sz="3600" spc="-1" strike="noStrike" baseline="-2500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</a:t>
            </a:r>
            <a:r>
              <a:rPr b="1" lang="en-US" sz="3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π</a:t>
            </a:r>
            <a:r>
              <a:rPr b="1" lang="en-US" sz="3600" spc="-1" strike="noStrike" baseline="3000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0</a:t>
            </a:r>
            <a:r>
              <a:rPr b="1" lang="en-US" sz="3600" spc="-1" strike="noStrike" baseline="10100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0" lang="en-US" sz="3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→ large angle </a:t>
            </a:r>
            <a:r>
              <a:rPr b="0" lang="en-US" sz="3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</a:t>
            </a:r>
            <a:r>
              <a:rPr b="0" lang="en-US" sz="3600" spc="-1" strike="noStrike" baseline="3000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ν</a:t>
            </a:r>
            <a:r>
              <a:rPr b="1" lang="en-US" sz="3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tandard Symbols L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flux prediction = e</a:t>
            </a:r>
            <a:r>
              <a:rPr b="1" lang="en-US" sz="3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counting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70"/>
          <p:cNvSpPr/>
          <p:nvPr/>
        </p:nvSpPr>
        <p:spPr>
          <a:xfrm>
            <a:off x="15217920" y="11440080"/>
            <a:ext cx="6718680" cy="357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Passive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decay region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ν</a:t>
            </a:r>
            <a:r>
              <a:rPr b="0" lang="en-US" sz="3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flux relies on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ab-initio simulations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of the full chain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large uncertainties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from hadro-production, k/π ratio, PoT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71"/>
          <p:cNvSpPr/>
          <p:nvPr/>
        </p:nvSpPr>
        <p:spPr>
          <a:xfrm>
            <a:off x="21581640" y="12212280"/>
            <a:ext cx="1286640" cy="117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↔</a:t>
            </a:r>
            <a:r>
              <a:rPr b="1" lang="en-US" sz="4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72"/>
          <p:cNvSpPr/>
          <p:nvPr/>
        </p:nvSpPr>
        <p:spPr>
          <a:xfrm>
            <a:off x="482040" y="14107320"/>
            <a:ext cx="7189920" cy="12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Hadron beam-line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collects, focuses, transports K</a:t>
            </a:r>
            <a:r>
              <a:rPr b="0" lang="en-US" sz="32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to the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</a:t>
            </a:r>
            <a:r>
              <a:rPr b="1" lang="en-US" sz="32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tagger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Picture 3" descr=""/>
          <p:cNvPicPr/>
          <p:nvPr/>
        </p:nvPicPr>
        <p:blipFill>
          <a:blip r:embed="rId9"/>
          <a:stretch/>
        </p:blipFill>
        <p:spPr>
          <a:xfrm>
            <a:off x="1347480" y="19333440"/>
            <a:ext cx="5020200" cy="4391640"/>
          </a:xfrm>
          <a:prstGeom prst="rect">
            <a:avLst/>
          </a:prstGeom>
          <a:ln w="9360">
            <a:noFill/>
          </a:ln>
        </p:spPr>
      </p:pic>
      <p:pic>
        <p:nvPicPr>
          <p:cNvPr id="119" name="Picture 5" descr=""/>
          <p:cNvPicPr/>
          <p:nvPr/>
        </p:nvPicPr>
        <p:blipFill>
          <a:blip r:embed="rId10"/>
          <a:stretch/>
        </p:blipFill>
        <p:spPr>
          <a:xfrm>
            <a:off x="22702320" y="21352680"/>
            <a:ext cx="6285960" cy="271584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73"/>
          <p:cNvSpPr/>
          <p:nvPr/>
        </p:nvSpPr>
        <p:spPr>
          <a:xfrm>
            <a:off x="748800" y="4265640"/>
            <a:ext cx="20647440" cy="62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ENUBET (Enhanced NeUtrino BEams from kaon Tagging)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74"/>
          <p:cNvSpPr/>
          <p:nvPr/>
        </p:nvSpPr>
        <p:spPr>
          <a:xfrm>
            <a:off x="449280" y="4987440"/>
            <a:ext cx="20955600" cy="179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A new source based on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tagging of large angle e</a:t>
            </a:r>
            <a:r>
              <a:rPr b="1" lang="en-US" sz="3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+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from K</a:t>
            </a:r>
            <a:r>
              <a:rPr b="1" lang="en-US" sz="3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+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Times New Roman"/>
              </a:rPr>
              <a:t> 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</a:t>
            </a:r>
            <a:r>
              <a:rPr b="1" lang="en-US" sz="3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+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π</a:t>
            </a:r>
            <a:r>
              <a:rPr b="1" lang="en-US" sz="3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0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ν</a:t>
            </a:r>
            <a:r>
              <a:rPr b="1" lang="en-US" sz="3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decays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in an instrumented decay tunnel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Reduce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systematic uncertainties in the knowledge of the neutrino flux to a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O(1%)  level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1" lang="en-US" sz="3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[1]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ERC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funded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project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(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n. 681647,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P.I. A. Longhin),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Expression of Interest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to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CERN-SPSC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1" lang="en-US" sz="3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[2]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75"/>
          <p:cNvSpPr/>
          <p:nvPr/>
        </p:nvSpPr>
        <p:spPr>
          <a:xfrm>
            <a:off x="356760" y="10475640"/>
            <a:ext cx="29012040" cy="5088600"/>
          </a:xfrm>
          <a:prstGeom prst="rect">
            <a:avLst/>
          </a:prstGeom>
          <a:noFill/>
          <a:ln w="72000">
            <a:solidFill>
              <a:srgbClr val="c5000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76"/>
          <p:cNvSpPr/>
          <p:nvPr/>
        </p:nvSpPr>
        <p:spPr>
          <a:xfrm>
            <a:off x="549000" y="10651680"/>
            <a:ext cx="14369400" cy="72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Tagged neutrino beam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77"/>
          <p:cNvSpPr/>
          <p:nvPr/>
        </p:nvSpPr>
        <p:spPr>
          <a:xfrm>
            <a:off x="23322960" y="10475640"/>
            <a:ext cx="4897080" cy="8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T</a:t>
            </a:r>
            <a:r>
              <a:rPr b="1" lang="en-US" sz="4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he tagged beam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78"/>
          <p:cNvSpPr/>
          <p:nvPr/>
        </p:nvSpPr>
        <p:spPr>
          <a:xfrm>
            <a:off x="15816600" y="10475640"/>
            <a:ext cx="5418720" cy="97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traditional beam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79"/>
          <p:cNvSpPr/>
          <p:nvPr/>
        </p:nvSpPr>
        <p:spPr>
          <a:xfrm>
            <a:off x="18311400" y="14586480"/>
            <a:ext cx="7883280" cy="13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O(1%) systematic error achievable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80"/>
          <p:cNvSpPr/>
          <p:nvPr/>
        </p:nvSpPr>
        <p:spPr>
          <a:xfrm>
            <a:off x="356760" y="15564600"/>
            <a:ext cx="29012040" cy="10876320"/>
          </a:xfrm>
          <a:prstGeom prst="rect">
            <a:avLst/>
          </a:prstGeom>
          <a:noFill/>
          <a:ln w="72000">
            <a:solidFill>
              <a:srgbClr val="c5000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Picture 8" descr=""/>
          <p:cNvPicPr/>
          <p:nvPr/>
        </p:nvPicPr>
        <p:blipFill>
          <a:blip r:embed="rId11"/>
          <a:stretch/>
        </p:blipFill>
        <p:spPr>
          <a:xfrm>
            <a:off x="21855240" y="24217200"/>
            <a:ext cx="7232760" cy="2124360"/>
          </a:xfrm>
          <a:prstGeom prst="rect">
            <a:avLst/>
          </a:prstGeom>
          <a:ln w="9360">
            <a:noFill/>
          </a:ln>
        </p:spPr>
      </p:pic>
      <p:sp>
        <p:nvSpPr>
          <p:cNvPr id="129" name="CustomShape 81"/>
          <p:cNvSpPr/>
          <p:nvPr/>
        </p:nvSpPr>
        <p:spPr>
          <a:xfrm>
            <a:off x="549000" y="15764400"/>
            <a:ext cx="14369400" cy="72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positron tagger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82"/>
          <p:cNvSpPr/>
          <p:nvPr/>
        </p:nvSpPr>
        <p:spPr>
          <a:xfrm>
            <a:off x="3973680" y="19924920"/>
            <a:ext cx="296676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π</a:t>
            </a:r>
            <a:r>
              <a:rPr b="0" lang="en-US" sz="2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background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83"/>
          <p:cNvSpPr/>
          <p:nvPr/>
        </p:nvSpPr>
        <p:spPr>
          <a:xfrm>
            <a:off x="2602800" y="22021560"/>
            <a:ext cx="296640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</a:t>
            </a:r>
            <a:r>
              <a:rPr b="0" lang="en-US" sz="2600" spc="-1" strike="noStrike" baseline="30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</a:t>
            </a:r>
            <a:r>
              <a:rPr b="0" lang="en-US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signal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84"/>
          <p:cNvSpPr/>
          <p:nvPr/>
        </p:nvSpPr>
        <p:spPr>
          <a:xfrm>
            <a:off x="16614720" y="15864120"/>
            <a:ext cx="126727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1) Calorimeter (“shashlik”) </a:t>
            </a:r>
            <a:r>
              <a:rPr b="0" lang="en-US" sz="36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→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en-US" sz="36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π</a:t>
            </a:r>
            <a:r>
              <a:rPr b="0" lang="en-US" sz="3600" spc="-1" strike="noStrike" baseline="3000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±</a:t>
            </a:r>
            <a:r>
              <a:rPr b="0" lang="en-US" sz="3600" spc="-1" strike="noStrike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rejection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85"/>
          <p:cNvSpPr/>
          <p:nvPr/>
        </p:nvSpPr>
        <p:spPr>
          <a:xfrm>
            <a:off x="16432200" y="16885080"/>
            <a:ext cx="5687280" cy="16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UCM (4 X</a:t>
            </a:r>
            <a:r>
              <a:rPr b="0" lang="en-US" sz="32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thick) read-out by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SiPMs directly coupled to WLS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86"/>
          <p:cNvSpPr/>
          <p:nvPr/>
        </p:nvSpPr>
        <p:spPr>
          <a:xfrm>
            <a:off x="16315560" y="21452760"/>
            <a:ext cx="5687280" cy="59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rings of 3x3 cm</a:t>
            </a:r>
            <a:r>
              <a:rPr b="0" lang="en-US" sz="32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pads of plastic scintillator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doublets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 m.i.p./2 m.i.p.  separation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alternative solutions allowing superior timing under study (large area fast APD, LAPPD with Cherenkov radiator)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87"/>
          <p:cNvSpPr/>
          <p:nvPr/>
        </p:nvSpPr>
        <p:spPr>
          <a:xfrm>
            <a:off x="2833200" y="9685080"/>
            <a:ext cx="24239160" cy="118692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iverables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1)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design of the hadron beamline 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2)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construction of a demonstrator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 the instrumented tunnel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(~ 3m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88"/>
          <p:cNvSpPr/>
          <p:nvPr/>
        </p:nvSpPr>
        <p:spPr>
          <a:xfrm>
            <a:off x="26493840" y="24346080"/>
            <a:ext cx="2893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 m.i.p. E threshold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89"/>
          <p:cNvSpPr/>
          <p:nvPr/>
        </p:nvSpPr>
        <p:spPr>
          <a:xfrm>
            <a:off x="26493840" y="24845040"/>
            <a:ext cx="2893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 m.i.p. E threshold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90"/>
          <p:cNvSpPr/>
          <p:nvPr/>
        </p:nvSpPr>
        <p:spPr>
          <a:xfrm>
            <a:off x="23094000" y="39503160"/>
            <a:ext cx="6263640" cy="69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800" rIns="64800" tIns="32400" bIns="32400"/>
          <a:p>
            <a:pPr>
              <a:lnSpc>
                <a:spcPct val="100000"/>
              </a:lnSpc>
            </a:pP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compact light readout system for longitudinally segmented shashlik calorimeters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91"/>
          <p:cNvSpPr/>
          <p:nvPr/>
        </p:nvSpPr>
        <p:spPr>
          <a:xfrm>
            <a:off x="22307400" y="36676440"/>
            <a:ext cx="43160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[1]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Eur. Phys. J. C (2015) 75:155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92"/>
          <p:cNvSpPr/>
          <p:nvPr/>
        </p:nvSpPr>
        <p:spPr>
          <a:xfrm>
            <a:off x="748800" y="7059240"/>
            <a:ext cx="20647440" cy="62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Physics case and applications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93"/>
          <p:cNvSpPr/>
          <p:nvPr/>
        </p:nvSpPr>
        <p:spPr>
          <a:xfrm>
            <a:off x="449280" y="7781760"/>
            <a:ext cx="22152600" cy="17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A new generation of 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neutrino cross section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experiments with unprecedented control on the flux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The first step toward a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time-tagged v-beam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, where the v at the detector is correlated with the  lepton in the tunnel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A phase-II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sterile neutrino search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, especially in case of a positive signal from the FermiLab SBL program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94"/>
          <p:cNvSpPr/>
          <p:nvPr/>
        </p:nvSpPr>
        <p:spPr>
          <a:xfrm>
            <a:off x="23001480" y="4188960"/>
            <a:ext cx="3592080" cy="67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ENUBET impact on v</a:t>
            </a:r>
            <a:r>
              <a:rPr b="1" lang="en-US" sz="1800" spc="-1" strike="noStrike" baseline="-2500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b="1" lang="en-US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cross section meas.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95"/>
          <p:cNvSpPr txBox="1"/>
          <p:nvPr/>
        </p:nvSpPr>
        <p:spPr>
          <a:xfrm>
            <a:off x="561960" y="27325800"/>
            <a:ext cx="4549680" cy="174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plastic drilling/molding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higher rad. Hardness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optimal optical contact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2"/>
          <a:stretch/>
        </p:blipFill>
        <p:spPr>
          <a:xfrm>
            <a:off x="4210200" y="28864800"/>
            <a:ext cx="7535880" cy="510012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13"/>
          <a:stretch/>
        </p:blipFill>
        <p:spPr>
          <a:xfrm>
            <a:off x="434880" y="28863720"/>
            <a:ext cx="3678480" cy="502416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14"/>
          <a:stretch/>
        </p:blipFill>
        <p:spPr>
          <a:xfrm>
            <a:off x="21858840" y="403200"/>
            <a:ext cx="2813400" cy="2723400"/>
          </a:xfrm>
          <a:prstGeom prst="rect">
            <a:avLst/>
          </a:prstGeom>
          <a:ln>
            <a:noFill/>
          </a:ln>
        </p:spPr>
      </p:pic>
      <p:sp>
        <p:nvSpPr>
          <p:cNvPr id="147" name="TextShape 96"/>
          <p:cNvSpPr txBox="1"/>
          <p:nvPr/>
        </p:nvSpPr>
        <p:spPr>
          <a:xfrm>
            <a:off x="21925800" y="3265920"/>
            <a:ext cx="8162640" cy="276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project has received funding from the European Research Council (ERC) under the European Union’s Horizon 2020 research and innovation programme (grant agreement No 681647).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5"/>
          <a:stretch/>
        </p:blipFill>
        <p:spPr>
          <a:xfrm>
            <a:off x="25075440" y="598320"/>
            <a:ext cx="4696920" cy="2216520"/>
          </a:xfrm>
          <a:prstGeom prst="rect">
            <a:avLst/>
          </a:prstGeom>
          <a:ln>
            <a:noFill/>
          </a:ln>
        </p:spPr>
      </p:pic>
      <p:sp>
        <p:nvSpPr>
          <p:cNvPr id="149" name="TextShape 97"/>
          <p:cNvSpPr txBox="1"/>
          <p:nvPr/>
        </p:nvSpPr>
        <p:spPr>
          <a:xfrm>
            <a:off x="12652200" y="1384920"/>
            <a:ext cx="6048000" cy="156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5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G. Collazuol</a:t>
            </a:r>
            <a:r>
              <a:rPr b="0" lang="en-US" sz="25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(University and INFN-Padova)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5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 behalf of the ENUBET collaboration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6"/>
          <a:stretch/>
        </p:blipFill>
        <p:spPr>
          <a:xfrm>
            <a:off x="8312040" y="22028040"/>
            <a:ext cx="6735240" cy="1097280"/>
          </a:xfrm>
          <a:prstGeom prst="rect">
            <a:avLst/>
          </a:prstGeom>
          <a:ln>
            <a:noFill/>
          </a:ln>
        </p:spPr>
      </p:pic>
      <p:sp>
        <p:nvSpPr>
          <p:cNvPr id="151" name="TextShape 98"/>
          <p:cNvSpPr txBox="1"/>
          <p:nvPr/>
        </p:nvSpPr>
        <p:spPr>
          <a:xfrm>
            <a:off x="9327240" y="11695320"/>
            <a:ext cx="4562640" cy="198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</a:t>
            </a:r>
            <a:r>
              <a:rPr b="1" lang="en-US" sz="3200" spc="-1" strike="noStrike" baseline="3000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</a:t>
            </a:r>
            <a:r>
              <a:rPr b="1" lang="en-US" sz="32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tagger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real-time, ''inclusive''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monitoring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of produced </a:t>
            </a:r>
            <a:r>
              <a:rPr b="1" lang="en-US" sz="32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</a:t>
            </a:r>
            <a:r>
              <a:rPr b="1" lang="en-US" sz="3200" spc="-1" strike="noStrike" baseline="3000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7"/>
          <a:stretch/>
        </p:blipFill>
        <p:spPr>
          <a:xfrm>
            <a:off x="12348360" y="26747640"/>
            <a:ext cx="3985200" cy="2226960"/>
          </a:xfrm>
          <a:prstGeom prst="rect">
            <a:avLst/>
          </a:prstGeom>
          <a:ln>
            <a:noFill/>
          </a:ln>
        </p:spPr>
      </p:pic>
      <p:pic>
        <p:nvPicPr>
          <p:cNvPr id="153" name="" descr=""/>
          <p:cNvPicPr/>
          <p:nvPr/>
        </p:nvPicPr>
        <p:blipFill>
          <a:blip r:embed="rId18"/>
          <a:srcRect l="56400" t="4849" r="16665" b="62152"/>
          <a:stretch/>
        </p:blipFill>
        <p:spPr>
          <a:xfrm>
            <a:off x="12701160" y="29274840"/>
            <a:ext cx="3014280" cy="2769840"/>
          </a:xfrm>
          <a:prstGeom prst="rect">
            <a:avLst/>
          </a:prstGeom>
          <a:ln>
            <a:noFill/>
          </a:ln>
        </p:spPr>
      </p:pic>
      <p:pic>
        <p:nvPicPr>
          <p:cNvPr id="154" name="" descr=""/>
          <p:cNvPicPr/>
          <p:nvPr/>
        </p:nvPicPr>
        <p:blipFill>
          <a:blip r:embed="rId19"/>
          <a:srcRect l="50039" t="41528" r="0" b="4512"/>
          <a:stretch/>
        </p:blipFill>
        <p:spPr>
          <a:xfrm>
            <a:off x="12504240" y="36974520"/>
            <a:ext cx="4802760" cy="389016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20"/>
          <a:srcRect l="10648" t="19324" r="8250" b="9309"/>
          <a:stretch/>
        </p:blipFill>
        <p:spPr>
          <a:xfrm>
            <a:off x="11944080" y="32215680"/>
            <a:ext cx="4521600" cy="1762200"/>
          </a:xfrm>
          <a:prstGeom prst="rect">
            <a:avLst/>
          </a:prstGeom>
          <a:ln>
            <a:noFill/>
          </a:ln>
        </p:spPr>
      </p:pic>
      <p:pic>
        <p:nvPicPr>
          <p:cNvPr id="156" name="Immagine 179" descr=""/>
          <p:cNvPicPr/>
          <p:nvPr/>
        </p:nvPicPr>
        <p:blipFill>
          <a:blip r:embed="rId21"/>
          <a:srcRect l="0" t="33868" r="0" b="0"/>
          <a:stretch/>
        </p:blipFill>
        <p:spPr>
          <a:xfrm>
            <a:off x="16724520" y="18187560"/>
            <a:ext cx="5166000" cy="1920240"/>
          </a:xfrm>
          <a:prstGeom prst="rect">
            <a:avLst/>
          </a:prstGeom>
          <a:ln>
            <a:noFill/>
          </a:ln>
        </p:spPr>
      </p:pic>
      <p:sp>
        <p:nvSpPr>
          <p:cNvPr id="157" name="TextShape 99"/>
          <p:cNvSpPr txBox="1"/>
          <p:nvPr/>
        </p:nvSpPr>
        <p:spPr>
          <a:xfrm>
            <a:off x="448200" y="26511840"/>
            <a:ext cx="13350240" cy="186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Polysiloxane shashlik calorimeters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100"/>
          <p:cNvSpPr/>
          <p:nvPr/>
        </p:nvSpPr>
        <p:spPr>
          <a:xfrm>
            <a:off x="16633080" y="26441280"/>
            <a:ext cx="12735720" cy="7839720"/>
          </a:xfrm>
          <a:prstGeom prst="rect">
            <a:avLst/>
          </a:prstGeom>
          <a:noFill/>
          <a:ln w="72000">
            <a:solidFill>
              <a:srgbClr val="c5000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TextShape 101"/>
          <p:cNvSpPr txBox="1"/>
          <p:nvPr/>
        </p:nvSpPr>
        <p:spPr>
          <a:xfrm>
            <a:off x="5294520" y="27423000"/>
            <a:ext cx="6051600" cy="141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Three 4.3 X</a:t>
            </a:r>
            <a:r>
              <a:rPr b="0" lang="en-US" sz="28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prototypes successfully tested at the CERN-PS (Oct. 2017)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Line 102"/>
          <p:cNvSpPr/>
          <p:nvPr/>
        </p:nvSpPr>
        <p:spPr>
          <a:xfrm>
            <a:off x="10963800" y="28583640"/>
            <a:ext cx="1097280" cy="972720"/>
          </a:xfrm>
          <a:prstGeom prst="line">
            <a:avLst/>
          </a:prstGeom>
          <a:ln w="73080">
            <a:solidFill>
              <a:srgbClr val="ffff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TextShape 103"/>
          <p:cNvSpPr txBox="1"/>
          <p:nvPr/>
        </p:nvSpPr>
        <p:spPr>
          <a:xfrm>
            <a:off x="16724520" y="26600400"/>
            <a:ext cx="12161520" cy="186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Tests of SiPM radiation-hardness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22"/>
          <a:stretch/>
        </p:blipFill>
        <p:spPr>
          <a:xfrm>
            <a:off x="17553600" y="36594000"/>
            <a:ext cx="4642920" cy="4334040"/>
          </a:xfrm>
          <a:prstGeom prst="rect">
            <a:avLst/>
          </a:prstGeom>
          <a:ln>
            <a:noFill/>
          </a:ln>
        </p:spPr>
      </p:pic>
      <p:sp>
        <p:nvSpPr>
          <p:cNvPr id="163" name="TextShape 104"/>
          <p:cNvSpPr txBox="1"/>
          <p:nvPr/>
        </p:nvSpPr>
        <p:spPr>
          <a:xfrm>
            <a:off x="19464840" y="36848160"/>
            <a:ext cx="3386160" cy="42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GeV/c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(100mrad tilt)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(bullets)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MC </a:t>
            </a:r>
            <a:r>
              <a:rPr b="0" lang="en-US" sz="3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tandard Symbols L"/>
              </a:rPr>
              <a:t>p</a:t>
            </a:r>
            <a:r>
              <a:rPr b="0" lang="en-US" sz="3000" spc="-1" strike="noStrike" baseline="10100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3000" spc="-1" strike="noStrike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Standard Symbols L"/>
              </a:rPr>
              <a:t>m</a:t>
            </a:r>
            <a:r>
              <a:rPr b="1" lang="en-US" sz="3000" spc="-1" strike="noStrike" baseline="101000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3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r>
              <a:rPr b="1" lang="en-US" sz="3000" spc="-1" strike="noStrike" baseline="101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23"/>
          <a:stretch/>
        </p:blipFill>
        <p:spPr>
          <a:xfrm>
            <a:off x="23902560" y="27240120"/>
            <a:ext cx="5412960" cy="338328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24"/>
          <a:stretch/>
        </p:blipFill>
        <p:spPr>
          <a:xfrm>
            <a:off x="23911920" y="30822840"/>
            <a:ext cx="5414760" cy="3383280"/>
          </a:xfrm>
          <a:prstGeom prst="rect">
            <a:avLst/>
          </a:prstGeom>
          <a:ln>
            <a:noFill/>
          </a:ln>
        </p:spPr>
      </p:pic>
      <p:sp>
        <p:nvSpPr>
          <p:cNvPr id="166" name="TextShape 105"/>
          <p:cNvSpPr txBox="1"/>
          <p:nvPr/>
        </p:nvSpPr>
        <p:spPr>
          <a:xfrm>
            <a:off x="26796600" y="29574360"/>
            <a:ext cx="2468160" cy="80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FBK 20 um cell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TextShape 106"/>
          <p:cNvSpPr txBox="1"/>
          <p:nvPr/>
        </p:nvSpPr>
        <p:spPr>
          <a:xfrm>
            <a:off x="16893360" y="27536760"/>
            <a:ext cx="5738760" cy="432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Van de Graaff CN accelerator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@ INFN </a:t>
            </a: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aboratori </a:t>
            </a: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azionali di </a:t>
            </a: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egnaro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 (5MeV)+</a:t>
            </a:r>
            <a:r>
              <a:rPr b="0" lang="en-US" sz="26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 → </a:t>
            </a:r>
            <a:r>
              <a:rPr b="0" lang="en-US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US" sz="26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+ 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 currents ~&lt; </a:t>
            </a:r>
            <a:r>
              <a:rPr b="0" lang="en-US" sz="26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1uA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 spectrum ~1-3 MeV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 to 10</a:t>
            </a:r>
            <a:r>
              <a:rPr b="0" lang="en-US" sz="2600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11-12 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n-1MeV-eq/cm</a:t>
            </a:r>
            <a:r>
              <a:rPr b="0" lang="en-US" sz="2600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06/17: irradiation at LNL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08-10/17: tests at CERN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25"/>
          <a:stretch/>
        </p:blipFill>
        <p:spPr>
          <a:xfrm>
            <a:off x="17090280" y="31278600"/>
            <a:ext cx="4542120" cy="255312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26"/>
          <a:stretch/>
        </p:blipFill>
        <p:spPr>
          <a:xfrm rot="5400000">
            <a:off x="21298680" y="30831840"/>
            <a:ext cx="2943360" cy="1655640"/>
          </a:xfrm>
          <a:prstGeom prst="rect">
            <a:avLst/>
          </a:prstGeom>
          <a:ln>
            <a:noFill/>
          </a:ln>
        </p:spPr>
      </p:pic>
      <p:sp>
        <p:nvSpPr>
          <p:cNvPr id="170" name="Freeform 107"/>
          <p:cNvSpPr/>
          <p:nvPr/>
        </p:nvSpPr>
        <p:spPr>
          <a:xfrm>
            <a:off x="21971160" y="30536640"/>
            <a:ext cx="930240" cy="1568880"/>
          </a:xfrm>
          <a:custGeom>
            <a:avLst/>
            <a:gdLst/>
            <a:ahLst/>
            <a:rect l="0" t="0" r="r" b="b"/>
            <a:pathLst>
              <a:path w="2584" h="4358">
                <a:moveTo>
                  <a:pt x="2422" y="0"/>
                </a:moveTo>
                <a:cubicBezTo>
                  <a:pt x="2583" y="3228"/>
                  <a:pt x="2583" y="3228"/>
                  <a:pt x="2422" y="3549"/>
                </a:cubicBezTo>
                <a:cubicBezTo>
                  <a:pt x="2261" y="3873"/>
                  <a:pt x="1615" y="4034"/>
                  <a:pt x="1615" y="4034"/>
                </a:cubicBezTo>
                <a:lnTo>
                  <a:pt x="0" y="4357"/>
                </a:lnTo>
              </a:path>
            </a:pathLst>
          </a:custGeom>
          <a:ln w="36000">
            <a:solidFill>
              <a:srgbClr val="ff0000"/>
            </a:solidFill>
            <a:custDash>
              <a:ds d="100000" sp="100000"/>
            </a:custDash>
            <a:round/>
            <a:tailEnd len="med" type="triangle" w="med"/>
          </a:ln>
        </p:spPr>
      </p:sp>
      <p:sp>
        <p:nvSpPr>
          <p:cNvPr id="171" name="TextShape 108"/>
          <p:cNvSpPr txBox="1"/>
          <p:nvPr/>
        </p:nvSpPr>
        <p:spPr>
          <a:xfrm>
            <a:off x="20065320" y="31343400"/>
            <a:ext cx="1256400" cy="36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Be target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TextShape 109"/>
          <p:cNvSpPr txBox="1"/>
          <p:nvPr/>
        </p:nvSpPr>
        <p:spPr>
          <a:xfrm>
            <a:off x="22253040" y="30177000"/>
            <a:ext cx="1184400" cy="36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protons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TextShape 110"/>
          <p:cNvSpPr txBox="1"/>
          <p:nvPr/>
        </p:nvSpPr>
        <p:spPr>
          <a:xfrm>
            <a:off x="17168040" y="31299480"/>
            <a:ext cx="2187720" cy="61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bunker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Line 111"/>
          <p:cNvSpPr/>
          <p:nvPr/>
        </p:nvSpPr>
        <p:spPr>
          <a:xfrm flipH="1">
            <a:off x="19976760" y="31658760"/>
            <a:ext cx="310320" cy="724320"/>
          </a:xfrm>
          <a:prstGeom prst="line">
            <a:avLst/>
          </a:prstGeom>
          <a:ln w="18000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Line 112"/>
          <p:cNvSpPr/>
          <p:nvPr/>
        </p:nvSpPr>
        <p:spPr>
          <a:xfrm flipH="1">
            <a:off x="20080080" y="32208840"/>
            <a:ext cx="1241640" cy="310320"/>
          </a:xfrm>
          <a:prstGeom prst="line">
            <a:avLst/>
          </a:prstGeom>
          <a:ln w="36000">
            <a:solidFill>
              <a:srgbClr val="ff3333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Line 113"/>
          <p:cNvSpPr/>
          <p:nvPr/>
        </p:nvSpPr>
        <p:spPr>
          <a:xfrm flipH="1" flipV="1">
            <a:off x="19252440" y="32201280"/>
            <a:ext cx="621000" cy="285120"/>
          </a:xfrm>
          <a:prstGeom prst="line">
            <a:avLst/>
          </a:prstGeom>
          <a:ln>
            <a:solidFill>
              <a:srgbClr val="ff66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Line 114"/>
          <p:cNvSpPr/>
          <p:nvPr/>
        </p:nvSpPr>
        <p:spPr>
          <a:xfrm flipH="1">
            <a:off x="19148760" y="32486760"/>
            <a:ext cx="724680" cy="102960"/>
          </a:xfrm>
          <a:prstGeom prst="line">
            <a:avLst/>
          </a:prstGeom>
          <a:ln>
            <a:solidFill>
              <a:srgbClr val="ff66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Line 115"/>
          <p:cNvSpPr/>
          <p:nvPr/>
        </p:nvSpPr>
        <p:spPr>
          <a:xfrm flipH="1">
            <a:off x="19459440" y="32504400"/>
            <a:ext cx="414720" cy="499320"/>
          </a:xfrm>
          <a:prstGeom prst="line">
            <a:avLst/>
          </a:prstGeom>
          <a:ln>
            <a:solidFill>
              <a:srgbClr val="ff66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Line 116"/>
          <p:cNvSpPr/>
          <p:nvPr/>
        </p:nvSpPr>
        <p:spPr>
          <a:xfrm flipH="1">
            <a:off x="19769760" y="32504400"/>
            <a:ext cx="104760" cy="706320"/>
          </a:xfrm>
          <a:prstGeom prst="line">
            <a:avLst/>
          </a:prstGeom>
          <a:ln>
            <a:solidFill>
              <a:srgbClr val="ff66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TextShape 117"/>
          <p:cNvSpPr txBox="1"/>
          <p:nvPr/>
        </p:nvSpPr>
        <p:spPr>
          <a:xfrm>
            <a:off x="18566640" y="33107400"/>
            <a:ext cx="1410120" cy="61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TextShape 118"/>
          <p:cNvSpPr txBox="1"/>
          <p:nvPr/>
        </p:nvSpPr>
        <p:spPr>
          <a:xfrm>
            <a:off x="18913320" y="31969080"/>
            <a:ext cx="339120" cy="36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6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119"/>
          <p:cNvSpPr txBox="1"/>
          <p:nvPr/>
        </p:nvSpPr>
        <p:spPr>
          <a:xfrm>
            <a:off x="18872640" y="32254560"/>
            <a:ext cx="338760" cy="36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6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TextShape 120"/>
          <p:cNvSpPr txBox="1"/>
          <p:nvPr/>
        </p:nvSpPr>
        <p:spPr>
          <a:xfrm>
            <a:off x="19157760" y="32621400"/>
            <a:ext cx="339120" cy="36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6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TextShape 121"/>
          <p:cNvSpPr txBox="1"/>
          <p:nvPr/>
        </p:nvSpPr>
        <p:spPr>
          <a:xfrm>
            <a:off x="19402200" y="32987880"/>
            <a:ext cx="339120" cy="36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6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Line 122"/>
          <p:cNvSpPr/>
          <p:nvPr/>
        </p:nvSpPr>
        <p:spPr>
          <a:xfrm flipH="1" flipV="1">
            <a:off x="19769760" y="32693400"/>
            <a:ext cx="414000" cy="969120"/>
          </a:xfrm>
          <a:prstGeom prst="line">
            <a:avLst/>
          </a:prstGeom>
          <a:ln w="18000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86" name="" descr=""/>
          <p:cNvPicPr/>
          <p:nvPr/>
        </p:nvPicPr>
        <p:blipFill>
          <a:blip r:embed="rId27"/>
          <a:stretch/>
        </p:blipFill>
        <p:spPr>
          <a:xfrm>
            <a:off x="17270640" y="31658760"/>
            <a:ext cx="614520" cy="614160"/>
          </a:xfrm>
          <a:prstGeom prst="rect">
            <a:avLst/>
          </a:prstGeom>
          <a:ln>
            <a:noFill/>
          </a:ln>
        </p:spPr>
      </p:pic>
      <p:sp>
        <p:nvSpPr>
          <p:cNvPr id="187" name="TextShape 123"/>
          <p:cNvSpPr txBox="1"/>
          <p:nvPr/>
        </p:nvSpPr>
        <p:spPr>
          <a:xfrm>
            <a:off x="18846000" y="32985720"/>
            <a:ext cx="1759320" cy="78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SensL (2)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TextShape 124"/>
          <p:cNvSpPr txBox="1"/>
          <p:nvPr/>
        </p:nvSpPr>
        <p:spPr>
          <a:xfrm>
            <a:off x="10098720" y="42176520"/>
            <a:ext cx="9551880" cy="50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Prepared by G. Collazuol (Padova University and INFN-Padova, gianmaria.collazuol@pd.infn.it) for the IEEE-NSS-MIC 2017– Atlanta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125"/>
          <p:cNvSpPr/>
          <p:nvPr/>
        </p:nvSpPr>
        <p:spPr>
          <a:xfrm>
            <a:off x="17880480" y="35922960"/>
            <a:ext cx="4393800" cy="461160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800" rIns="64800" tIns="32400" bIns="32400"/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Electron/pion separation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126"/>
          <p:cNvSpPr txBox="1"/>
          <p:nvPr/>
        </p:nvSpPr>
        <p:spPr>
          <a:xfrm>
            <a:off x="22764240" y="40390200"/>
            <a:ext cx="4824360" cy="3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[4]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127"/>
          <p:cNvSpPr txBox="1"/>
          <p:nvPr/>
        </p:nvSpPr>
        <p:spPr>
          <a:xfrm>
            <a:off x="23175000" y="40398120"/>
            <a:ext cx="6309360" cy="1672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IEEE Trans.Nucl.Sci. 64 (2017) no.4, 1056-1061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Shashlik Calorimeters with embedded SiPM for Longitudinal Segmentation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ENUBET Collaboration.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128"/>
          <p:cNvSpPr txBox="1"/>
          <p:nvPr/>
        </p:nvSpPr>
        <p:spPr>
          <a:xfrm>
            <a:off x="9135000" y="36500760"/>
            <a:ext cx="3931920" cy="91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EJ200 plastic scintillators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Y11 and BCF92 WLS fibers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FBK 20 um SiPM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TextShape 129"/>
          <p:cNvSpPr txBox="1"/>
          <p:nvPr/>
        </p:nvSpPr>
        <p:spPr>
          <a:xfrm>
            <a:off x="26724600" y="33318360"/>
            <a:ext cx="2468160" cy="80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FBK 12 um cell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2017-10-18T18:48:03Z</dcterms:created>
  <dc:creator/>
  <dc:description/>
  <dc:language>en-US</dc:language>
  <cp:lastModifiedBy/>
  <dcterms:modified xsi:type="dcterms:W3CDTF">2017-10-19T16:27:51Z</dcterms:modified>
  <cp:revision>21</cp:revision>
  <dc:subject/>
  <dc:title/>
</cp:coreProperties>
</file>