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0267275" cy="42803763"/>
  <p:notesSz cx="7104063" cy="10234613"/>
  <p:defaultTextStyle>
    <a:defPPr>
      <a:defRPr lang="en-US"/>
    </a:defPPr>
    <a:lvl1pPr marL="0" algn="l" defTabSz="3507364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1pPr>
    <a:lvl2pPr marL="1753682" algn="l" defTabSz="3507364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2pPr>
    <a:lvl3pPr marL="3507364" algn="l" defTabSz="3507364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3pPr>
    <a:lvl4pPr marL="5261046" algn="l" defTabSz="3507364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4pPr>
    <a:lvl5pPr marL="7014728" algn="l" defTabSz="3507364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5pPr>
    <a:lvl6pPr marL="8768410" algn="l" defTabSz="3507364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6pPr>
    <a:lvl7pPr marL="10522092" algn="l" defTabSz="3507364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7pPr>
    <a:lvl8pPr marL="12275774" algn="l" defTabSz="3507364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8pPr>
    <a:lvl9pPr marL="14029456" algn="l" defTabSz="3507364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1FF4A"/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273" autoAdjust="0"/>
  </p:normalViewPr>
  <p:slideViewPr>
    <p:cSldViewPr snapToGrid="0">
      <p:cViewPr>
        <p:scale>
          <a:sx n="60" d="100"/>
          <a:sy n="60" d="100"/>
        </p:scale>
        <p:origin x="-5340" y="-29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C37E3A2-4961-4088-B42A-485A41B3DBD7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2038" y="1279525"/>
            <a:ext cx="243998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907B32B-89C6-4FF0-B64D-129ED47CF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54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7B32B-89C6-4FF0-B64D-129ED47CF8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13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05156"/>
            <a:ext cx="25727184" cy="14902051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81887"/>
            <a:ext cx="22700456" cy="10334331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F718-077C-4CB4-BEC8-0B6774D724F2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CD97-235E-4F3F-B4FE-B3DC97EE0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75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F718-077C-4CB4-BEC8-0B6774D724F2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CD97-235E-4F3F-B4FE-B3DC97EE0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14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78904"/>
            <a:ext cx="6526381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78904"/>
            <a:ext cx="19200803" cy="3627421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F718-077C-4CB4-BEC8-0B6774D724F2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CD97-235E-4F3F-B4FE-B3DC97EE0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3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F718-077C-4CB4-BEC8-0B6774D724F2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CD97-235E-4F3F-B4FE-B3DC97EE0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42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671229"/>
            <a:ext cx="26105525" cy="17805173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644846"/>
            <a:ext cx="26105525" cy="9363320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F718-077C-4CB4-BEC8-0B6774D724F2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CD97-235E-4F3F-B4FE-B3DC97EE0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11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4520"/>
            <a:ext cx="12863592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4520"/>
            <a:ext cx="12863592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F718-077C-4CB4-BEC8-0B6774D724F2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CD97-235E-4F3F-B4FE-B3DC97EE0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92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913"/>
            <a:ext cx="26105525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2870"/>
            <a:ext cx="12804474" cy="5142393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5264"/>
            <a:ext cx="12804474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2870"/>
            <a:ext cx="12867534" cy="5142393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5264"/>
            <a:ext cx="12867534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F718-077C-4CB4-BEC8-0B6774D724F2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CD97-235E-4F3F-B4FE-B3DC97EE0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23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F718-077C-4CB4-BEC8-0B6774D724F2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CD97-235E-4F3F-B4FE-B3DC97EE0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43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F718-077C-4CB4-BEC8-0B6774D724F2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CD97-235E-4F3F-B4FE-B3DC97EE0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72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3584"/>
            <a:ext cx="9761984" cy="9987545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62959"/>
            <a:ext cx="15322808" cy="30418415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41129"/>
            <a:ext cx="9761984" cy="23789780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F718-077C-4CB4-BEC8-0B6774D724F2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CD97-235E-4F3F-B4FE-B3DC97EE0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12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3584"/>
            <a:ext cx="9761984" cy="9987545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62959"/>
            <a:ext cx="15322808" cy="30418415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41129"/>
            <a:ext cx="9761984" cy="23789780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F718-077C-4CB4-BEC8-0B6774D724F2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CD97-235E-4F3F-B4FE-B3DC97EE0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5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913"/>
            <a:ext cx="26105525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4520"/>
            <a:ext cx="26105525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72756"/>
            <a:ext cx="6810137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F718-077C-4CB4-BEC8-0B6774D724F2}" type="datetimeFigureOut">
              <a:rPr lang="en-GB" smtClean="0"/>
              <a:t>08/01/2019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72756"/>
            <a:ext cx="10215205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72756"/>
            <a:ext cx="6810137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6CD97-235E-4F3F-B4FE-B3DC97EE02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88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9" Type="http://schemas.openxmlformats.org/officeDocument/2006/relationships/image" Target="../media/image33.png"/><Relationship Id="rId13" Type="http://schemas.openxmlformats.org/officeDocument/2006/relationships/image" Target="../media/image120.png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47" Type="http://schemas.openxmlformats.org/officeDocument/2006/relationships/image" Target="../media/image40.png"/><Relationship Id="rId50" Type="http://schemas.openxmlformats.org/officeDocument/2006/relationships/image" Target="../media/image4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9" Type="http://schemas.openxmlformats.org/officeDocument/2006/relationships/image" Target="../media/image23.png"/><Relationship Id="rId11" Type="http://schemas.openxmlformats.org/officeDocument/2006/relationships/image" Target="../media/image9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2.png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1.png"/><Relationship Id="rId8" Type="http://schemas.openxmlformats.org/officeDocument/2006/relationships/image" Target="../media/image6.png"/><Relationship Id="rId51" Type="http://schemas.openxmlformats.org/officeDocument/2006/relationships/image" Target="../media/image44.png"/><Relationship Id="rId3" Type="http://schemas.openxmlformats.org/officeDocument/2006/relationships/image" Target="../media/image1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100.png"/><Relationship Id="rId12" Type="http://schemas.openxmlformats.org/officeDocument/2006/relationships/image" Target="../media/image110.png"/><Relationship Id="rId20" Type="http://schemas.openxmlformats.org/officeDocument/2006/relationships/image" Target="../media/image121.png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/>
          <p:cNvSpPr/>
          <p:nvPr/>
        </p:nvSpPr>
        <p:spPr>
          <a:xfrm>
            <a:off x="605754" y="36552635"/>
            <a:ext cx="15526874" cy="5444230"/>
          </a:xfrm>
          <a:prstGeom prst="rect">
            <a:avLst/>
          </a:prstGeom>
          <a:solidFill>
            <a:schemeClr val="bg1"/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3" name="Rectangle 112"/>
          <p:cNvSpPr/>
          <p:nvPr/>
        </p:nvSpPr>
        <p:spPr>
          <a:xfrm>
            <a:off x="14314683" y="27952268"/>
            <a:ext cx="15281502" cy="9458263"/>
          </a:xfrm>
          <a:prstGeom prst="rect">
            <a:avLst/>
          </a:prstGeom>
          <a:solidFill>
            <a:schemeClr val="bg1"/>
          </a:solidFill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5" name="Rectangle 114"/>
          <p:cNvSpPr/>
          <p:nvPr/>
        </p:nvSpPr>
        <p:spPr>
          <a:xfrm>
            <a:off x="12933765" y="18176214"/>
            <a:ext cx="16662420" cy="9458263"/>
          </a:xfrm>
          <a:prstGeom prst="rect">
            <a:avLst/>
          </a:prstGeom>
          <a:solidFill>
            <a:schemeClr val="bg1"/>
          </a:soli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7" name="Rectangle 116"/>
          <p:cNvSpPr/>
          <p:nvPr/>
        </p:nvSpPr>
        <p:spPr>
          <a:xfrm>
            <a:off x="605754" y="25898700"/>
            <a:ext cx="13420986" cy="10357670"/>
          </a:xfrm>
          <a:prstGeom prst="rect">
            <a:avLst/>
          </a:prstGeom>
          <a:solidFill>
            <a:schemeClr val="bg1"/>
          </a:solidFill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800" y="38365953"/>
            <a:ext cx="4581525" cy="2943225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4"/>
          <a:srcRect r="8021"/>
          <a:stretch/>
        </p:blipFill>
        <p:spPr>
          <a:xfrm>
            <a:off x="11448612" y="38369140"/>
            <a:ext cx="4433072" cy="2971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09799" y="7266469"/>
            <a:ext cx="29343927" cy="9506611"/>
          </a:xfrm>
          <a:prstGeom prst="roundRect">
            <a:avLst>
              <a:gd name="adj" fmla="val 10351"/>
            </a:avLst>
          </a:prstGeom>
          <a:ln w="635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461673" y="484911"/>
            <a:ext cx="29343927" cy="6350227"/>
          </a:xfrm>
          <a:prstGeom prst="roundRect">
            <a:avLst>
              <a:gd name="adj" fmla="val 11404"/>
            </a:avLst>
          </a:prstGeom>
          <a:ln w="635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8465" y="-4203997"/>
            <a:ext cx="4339575" cy="403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08754" y="3577959"/>
            <a:ext cx="4177240" cy="28879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99356" y="1044176"/>
            <a:ext cx="3348794" cy="2215991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3800" dirty="0"/>
              <a:t>The</a:t>
            </a:r>
            <a:endParaRPr lang="en-GB" sz="13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405" b="15103"/>
          <a:stretch/>
        </p:blipFill>
        <p:spPr>
          <a:xfrm>
            <a:off x="554912" y="3959708"/>
            <a:ext cx="7493991" cy="25912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531715" y="1044177"/>
            <a:ext cx="22392359" cy="2215991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3800" dirty="0"/>
              <a:t>narrow band neutrino beam</a:t>
            </a:r>
            <a:endParaRPr lang="en-GB" sz="13800" dirty="0"/>
          </a:p>
        </p:txBody>
      </p:sp>
      <p:sp>
        <p:nvSpPr>
          <p:cNvPr id="15" name="TextBox 14"/>
          <p:cNvSpPr txBox="1"/>
          <p:nvPr/>
        </p:nvSpPr>
        <p:spPr>
          <a:xfrm>
            <a:off x="6313014" y="3909702"/>
            <a:ext cx="1633437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800" b="1" u="sng" dirty="0"/>
              <a:t>Matteo Tenti</a:t>
            </a:r>
            <a:r>
              <a:rPr lang="en-GB" sz="5800" dirty="0"/>
              <a:t> on behalf of the ENUBET collaboration</a:t>
            </a:r>
          </a:p>
          <a:p>
            <a:pPr algn="ctr"/>
            <a:r>
              <a:rPr lang="it-IT" sz="5800" dirty="0"/>
              <a:t>Università degli Studi di Milano - Bicocca </a:t>
            </a:r>
          </a:p>
          <a:p>
            <a:pPr algn="ctr"/>
            <a:r>
              <a:rPr lang="it-IT" sz="5800" dirty="0"/>
              <a:t>and INFN - MIB</a:t>
            </a:r>
            <a:endParaRPr lang="en-GB" sz="5800" dirty="0"/>
          </a:p>
        </p:txBody>
      </p:sp>
      <p:sp>
        <p:nvSpPr>
          <p:cNvPr id="16" name="Rounded Rectangle 15"/>
          <p:cNvSpPr/>
          <p:nvPr/>
        </p:nvSpPr>
        <p:spPr>
          <a:xfrm>
            <a:off x="519644" y="7276931"/>
            <a:ext cx="29305465" cy="9040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21931" y="8451149"/>
                <a:ext cx="10325840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New-concept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200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it-IT" sz="32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3200" b="1" dirty="0"/>
                  <a:t> source </a:t>
                </a:r>
                <a:r>
                  <a:rPr lang="en-US" sz="3200" dirty="0"/>
                  <a:t>based on tagging of large angle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</a:p>
              <a:p>
                <a:r>
                  <a:rPr lang="en-US" sz="3200" dirty="0"/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b>
                      <m:sSub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200" dirty="0"/>
                  <a:t> decays in an instrumented decay tunnel</a:t>
                </a:r>
                <a:br>
                  <a:rPr lang="en-US" sz="3200" dirty="0"/>
                </a:br>
                <a:r>
                  <a:rPr lang="en-US" sz="3200" dirty="0"/>
                  <a:t>(98%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200" b="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it-IT" sz="3200" b="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200" dirty="0"/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200" b="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3200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/>
                  <a:t> decays)</a:t>
                </a:r>
              </a:p>
              <a:p>
                <a:endParaRPr lang="en-US" sz="3200" dirty="0"/>
              </a:p>
              <a:p>
                <a:r>
                  <a:rPr lang="en-US" sz="3200" b="1" dirty="0"/>
                  <a:t>Reduction of the systematic uncertainties</a:t>
                </a:r>
                <a:r>
                  <a:rPr lang="en-US" sz="3200" dirty="0"/>
                  <a:t> on the knowledge</a:t>
                </a:r>
              </a:p>
              <a:p>
                <a:r>
                  <a:rPr lang="en-US" sz="3200" dirty="0"/>
                  <a:t>of the initial neutrino flux to </a:t>
                </a:r>
                <a:r>
                  <a:rPr lang="en-US" sz="3200" i="1" dirty="0"/>
                  <a:t>O</a:t>
                </a:r>
                <a:r>
                  <a:rPr lang="en-US" sz="3200" dirty="0"/>
                  <a:t>(1%) level</a:t>
                </a:r>
                <a:endParaRPr lang="en-GB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31" y="8451149"/>
                <a:ext cx="10325840" cy="3046988"/>
              </a:xfrm>
              <a:prstGeom prst="rect">
                <a:avLst/>
              </a:prstGeom>
              <a:blipFill>
                <a:blip r:embed="rId8"/>
                <a:stretch>
                  <a:fillRect l="-1535" t="-2400" r="-472" b="-5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21929" y="11516398"/>
                <a:ext cx="10325841" cy="4478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GB" sz="4800" b="1" dirty="0"/>
                  <a:t>Physics programme</a:t>
                </a:r>
                <a:endParaRPr lang="en-US" sz="3200" dirty="0"/>
              </a:p>
              <a:p>
                <a:r>
                  <a:rPr lang="en-US" sz="3200" dirty="0"/>
                  <a:t>Unprecedented high precision measurement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200" b="1" i="1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it-IT" sz="3200" b="1" i="1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32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it-IT" sz="32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3200" b="1" i="1">
                                <a:latin typeface="Cambria Math" panose="02040503050406030204" pitchFamily="18" charset="0"/>
                              </a:rPr>
                              <m:t>𝝂</m:t>
                            </m:r>
                          </m:e>
                        </m:acc>
                      </m:e>
                      <m:sub>
                        <m:r>
                          <a:rPr lang="it-IT" sz="3200" b="1" i="1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3200" b="1" dirty="0"/>
                  <a:t> cross sections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3200" dirty="0"/>
                  <a:t>Highly beneficial for tackling the main open neutrino-related issues: </a:t>
                </a:r>
                <a:r>
                  <a:rPr lang="en-US" sz="3200" b="1" dirty="0" err="1"/>
                  <a:t>leptonic</a:t>
                </a:r>
                <a:r>
                  <a:rPr lang="en-US" sz="3200" b="1" dirty="0"/>
                  <a:t> CP violation </a:t>
                </a:r>
                <a:r>
                  <a:rPr lang="en-US" sz="3200" dirty="0"/>
                  <a:t>(mass hierarchy,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sz="3200" dirty="0"/>
                  <a:t> octant)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3200" dirty="0"/>
                  <a:t>First step towards a </a:t>
                </a:r>
                <a:r>
                  <a:rPr lang="en-US" sz="3200" b="1" dirty="0"/>
                  <a:t>time tagged neutrino beam</a:t>
                </a:r>
                <a:r>
                  <a:rPr lang="en-US" sz="3200" dirty="0"/>
                  <a:t>: direct production/detection correlation </a:t>
                </a:r>
                <a:endParaRPr lang="en-GB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29" y="11516398"/>
                <a:ext cx="10325841" cy="4478149"/>
              </a:xfrm>
              <a:prstGeom prst="rect">
                <a:avLst/>
              </a:prstGeom>
              <a:blipFill>
                <a:blip r:embed="rId9"/>
                <a:stretch>
                  <a:fillRect l="-2715" t="-2993" r="-708" b="-35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2406514" y="8197456"/>
            <a:ext cx="15564853" cy="5023581"/>
            <a:chOff x="14454552" y="11028397"/>
            <a:chExt cx="14866621" cy="4581717"/>
          </a:xfrm>
        </p:grpSpPr>
        <p:grpSp>
          <p:nvGrpSpPr>
            <p:cNvPr id="24" name="Group 23"/>
            <p:cNvGrpSpPr/>
            <p:nvPr/>
          </p:nvGrpSpPr>
          <p:grpSpPr>
            <a:xfrm>
              <a:off x="14509401" y="11028397"/>
              <a:ext cx="14811772" cy="4581717"/>
              <a:chOff x="12872101" y="7857018"/>
              <a:chExt cx="14811772" cy="458171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-1" r="-1479" b="10410"/>
              <a:stretch/>
            </p:blipFill>
            <p:spPr>
              <a:xfrm>
                <a:off x="12872101" y="8340525"/>
                <a:ext cx="14811772" cy="409821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13388229" y="7857018"/>
                    <a:ext cx="5185077" cy="14877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3600" b="1" i="1" dirty="0">
                        <a:solidFill>
                          <a:srgbClr val="FF0000"/>
                        </a:solidFill>
                      </a:rPr>
                      <a:t>Hadron beamline</a:t>
                    </a:r>
                  </a:p>
                  <a:p>
                    <a:pPr algn="ctr"/>
                    <a:r>
                      <a:rPr lang="en-GB" sz="3200" dirty="0"/>
                      <a:t>collects, focuses, transports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it-IT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3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it-IT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a14:m>
                    <a:br>
                      <a:rPr lang="it-IT" sz="3200" b="0" dirty="0"/>
                    </a:br>
                    <a:r>
                      <a:rPr lang="it-IT" sz="3200" b="1" i="1" dirty="0">
                        <a:solidFill>
                          <a:srgbClr val="0070C0"/>
                        </a:solidFill>
                      </a:rPr>
                      <a:t>see G. Brunetti’s poster [</a:t>
                    </a:r>
                    <a:r>
                      <a:rPr lang="it-IT" sz="3200" b="1" i="1">
                        <a:solidFill>
                          <a:srgbClr val="0070C0"/>
                        </a:solidFill>
                      </a:rPr>
                      <a:t>ID 26</a:t>
                    </a:r>
                    <a:r>
                      <a:rPr lang="it-IT" sz="3200" b="1" i="1" dirty="0">
                        <a:solidFill>
                          <a:srgbClr val="0070C0"/>
                        </a:solidFill>
                      </a:rPr>
                      <a:t>]</a:t>
                    </a:r>
                    <a:endParaRPr lang="en-GB" sz="3200" b="1" i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88229" y="7857018"/>
                    <a:ext cx="5185077" cy="148773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357" t="-5993" r="-1684" b="-1161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ectangle 21"/>
              <p:cNvSpPr/>
              <p:nvPr/>
            </p:nvSpPr>
            <p:spPr>
              <a:xfrm rot="21131547">
                <a:off x="19988548" y="9133113"/>
                <a:ext cx="3731033" cy="8231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9455" r="58083"/>
            <a:stretch/>
          </p:blipFill>
          <p:spPr>
            <a:xfrm>
              <a:off x="14454552" y="12386062"/>
              <a:ext cx="6118138" cy="48237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0385778" y="8245607"/>
                <a:ext cx="4907434" cy="1673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i="1" dirty="0">
                    <a:solidFill>
                      <a:srgbClr val="FF0000"/>
                    </a:solidFill>
                  </a:rPr>
                  <a:t>Instrumented decay pipe</a:t>
                </a:r>
                <a:endParaRPr lang="en-GB" sz="3600" b="1" i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3200" dirty="0"/>
                  <a:t>real-time, 'inclusive‘ </a:t>
                </a:r>
              </a:p>
              <a:p>
                <a:pPr algn="ctr"/>
                <a:r>
                  <a:rPr lang="en-US" sz="3200" dirty="0"/>
                  <a:t>monitoring of produced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5778" y="8245607"/>
                <a:ext cx="4907434" cy="1673407"/>
              </a:xfrm>
              <a:prstGeom prst="rect">
                <a:avLst/>
              </a:prstGeom>
              <a:blipFill>
                <a:blip r:embed="rId15"/>
                <a:stretch>
                  <a:fillRect l="-3354" t="-5839" r="-3354" b="-91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ounded Rectangle 81"/>
              <p:cNvSpPr/>
              <p:nvPr/>
            </p:nvSpPr>
            <p:spPr>
              <a:xfrm>
                <a:off x="34968543" y="19943174"/>
                <a:ext cx="5438375" cy="3021450"/>
              </a:xfrm>
              <a:prstGeom prst="roundRect">
                <a:avLst/>
              </a:prstGeom>
              <a:solidFill>
                <a:srgbClr val="FFC000">
                  <a:alpha val="20000"/>
                </a:srgbClr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GB" sz="4000" b="1" dirty="0">
                    <a:solidFill>
                      <a:prstClr val="black"/>
                    </a:solidFill>
                  </a:rPr>
                  <a:t>Harsh environment</a:t>
                </a:r>
                <a:r>
                  <a:rPr lang="en-GB" sz="4000" dirty="0">
                    <a:solidFill>
                      <a:prstClr val="black"/>
                    </a:solidFill>
                  </a:rPr>
                  <a:t>:</a:t>
                </a:r>
              </a:p>
              <a:p>
                <a:pPr marL="365760" lvl="0" indent="-182880">
                  <a:buFont typeface="Arial" panose="020B0604020202020204" pitchFamily="34" charset="0"/>
                  <a:buChar char="•"/>
                </a:pPr>
                <a:r>
                  <a:rPr lang="en-GB" sz="3200" dirty="0">
                    <a:solidFill>
                      <a:prstClr val="black"/>
                    </a:solidFill>
                  </a:rPr>
                  <a:t>Particle rate: </a:t>
                </a:r>
                <a:br>
                  <a:rPr lang="it-IT" sz="32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</a:br>
                <a:r>
                  <a:rPr lang="it-IT" sz="32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 200 </m:t>
                    </m:r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𝑘𝐻𝑧</m:t>
                    </m:r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it-IT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it-IT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prstClr val="black"/>
                  </a:solidFill>
                </a:endParaRPr>
              </a:p>
              <a:p>
                <a:pPr marL="365760" lvl="0" indent="-182880">
                  <a:buFont typeface="Arial" panose="020B0604020202020204" pitchFamily="34" charset="0"/>
                  <a:buChar char="•"/>
                </a:pPr>
                <a:r>
                  <a:rPr lang="en-GB" sz="3200" dirty="0">
                    <a:solidFill>
                      <a:prstClr val="black"/>
                    </a:solidFill>
                  </a:rPr>
                  <a:t>Background: </a:t>
                </a:r>
                <a:br>
                  <a:rPr lang="en-GB" sz="3200" dirty="0">
                    <a:solidFill>
                      <a:prstClr val="black"/>
                    </a:solidFill>
                  </a:rPr>
                </a:br>
                <a:r>
                  <a:rPr lang="en-GB" sz="3200" dirty="0">
                    <a:solidFill>
                      <a:prstClr val="black"/>
                    </a:solidFill>
                  </a:rPr>
                  <a:t>         pions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decays</a:t>
                </a:r>
              </a:p>
            </p:txBody>
          </p:sp>
        </mc:Choice>
        <mc:Fallback xmlns="">
          <p:sp>
            <p:nvSpPr>
              <p:cNvPr id="82" name="Rounded 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8543" y="19943174"/>
                <a:ext cx="5438375" cy="3021450"/>
              </a:xfrm>
              <a:prstGeom prst="roundRect">
                <a:avLst/>
              </a:prstGeom>
              <a:blipFill>
                <a:blip r:embed="rId16"/>
                <a:stretch>
                  <a:fillRect l="-891" b="-200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ounded Rectangle 83"/>
          <p:cNvSpPr/>
          <p:nvPr/>
        </p:nvSpPr>
        <p:spPr>
          <a:xfrm>
            <a:off x="31732061" y="6104290"/>
            <a:ext cx="4351159" cy="2141317"/>
          </a:xfrm>
          <a:prstGeom prst="roundRect">
            <a:avLst/>
          </a:prstGeom>
          <a:solidFill>
            <a:srgbClr val="FFC000">
              <a:alpha val="2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lvl="0">
              <a:spcBef>
                <a:spcPts val="1200"/>
              </a:spcBef>
            </a:pPr>
            <a:r>
              <a:rPr lang="en-GB" sz="4000" b="1" dirty="0">
                <a:solidFill>
                  <a:prstClr val="black"/>
                </a:solidFill>
              </a:rPr>
              <a:t>Requirements</a:t>
            </a:r>
            <a:r>
              <a:rPr lang="en-GB" sz="4000" dirty="0">
                <a:solidFill>
                  <a:prstClr val="black"/>
                </a:solidFill>
              </a:rPr>
              <a:t>:</a:t>
            </a:r>
          </a:p>
          <a:p>
            <a:pPr marL="365760" lvl="0" indent="-18288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prstClr val="black"/>
                </a:solidFill>
              </a:rPr>
              <a:t>Radiation hardness</a:t>
            </a:r>
          </a:p>
          <a:p>
            <a:pPr marL="365760" lvl="0" indent="-18288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prstClr val="black"/>
                </a:solidFill>
              </a:rPr>
              <a:t>Cost effectiveness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31027708" y="11163337"/>
            <a:ext cx="5759866" cy="2135962"/>
          </a:xfrm>
          <a:prstGeom prst="roundRect">
            <a:avLst/>
          </a:prstGeom>
          <a:solidFill>
            <a:srgbClr val="FFC000">
              <a:alpha val="2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lvl="0" indent="-36576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extended source of ~ 50 m </a:t>
            </a:r>
          </a:p>
          <a:p>
            <a:pPr marL="182880" lvl="0" indent="-36576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grazing incidence </a:t>
            </a:r>
          </a:p>
          <a:p>
            <a:pPr marL="182880" lvl="0" indent="-36576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spread in the initial direction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20723" y="25535960"/>
            <a:ext cx="19512201" cy="96545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Conclusioni  polixiloxano: </a:t>
            </a:r>
            <a:br>
              <a:rPr lang="en-GB" dirty="0"/>
            </a:br>
            <a:r>
              <a:rPr lang="en-GB" dirty="0"/>
              <a:t>meno light yield ma compatibile </a:t>
            </a:r>
            <a:br>
              <a:rPr lang="en-GB" dirty="0"/>
            </a:br>
            <a:r>
              <a:rPr lang="en-GB" dirty="0"/>
              <a:t>con la resa di luce del materiale -&gt; buchi non incidono</a:t>
            </a:r>
          </a:p>
          <a:p>
            <a:endParaRPr lang="en-GB" dirty="0"/>
          </a:p>
          <a:p>
            <a:r>
              <a:rPr lang="en-GB" dirty="0"/>
              <a:t>Se ce posto shashlik</a:t>
            </a:r>
          </a:p>
          <a:p>
            <a:endParaRPr lang="en-GB" dirty="0"/>
          </a:p>
          <a:p>
            <a:r>
              <a:rPr lang="en-GB" dirty="0"/>
              <a:t>Laterale risultati preliminary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770021" y="18296570"/>
            <a:ext cx="1207394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Shashlik with integrated readout</a:t>
            </a:r>
            <a:br>
              <a:rPr lang="en-GB" sz="4800" dirty="0"/>
            </a:b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shashlik calorimeter</a:t>
            </a:r>
            <a:r>
              <a:rPr lang="en-US" sz="3200" dirty="0"/>
              <a:t>: Scintillator / absorber sampling calorimeter,</a:t>
            </a:r>
          </a:p>
          <a:p>
            <a:r>
              <a:rPr lang="en-US" sz="3200" dirty="0"/>
              <a:t>read out by Wavelength Shifter (WLS) optical fibers, routed to PMT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Ultra-Compact shashlik prototype</a:t>
            </a:r>
            <a:r>
              <a:rPr lang="en-US" sz="3200" dirty="0"/>
              <a:t>: basic iron/scintillator </a:t>
            </a:r>
            <a:br>
              <a:rPr lang="en-US" sz="3200" dirty="0"/>
            </a:br>
            <a:r>
              <a:rPr lang="en-US" sz="3200" dirty="0"/>
              <a:t>shashlik where each WLS fiber is read out by one single </a:t>
            </a:r>
            <a:r>
              <a:rPr lang="en-US" sz="3200" dirty="0" err="1"/>
              <a:t>SiPM</a:t>
            </a:r>
            <a:r>
              <a:rPr lang="en-US" sz="3200" dirty="0"/>
              <a:t>.</a:t>
            </a:r>
          </a:p>
          <a:p>
            <a:r>
              <a:rPr lang="en-US" sz="3200" dirty="0"/>
              <a:t>Electronic r/o in the bulk of detector</a:t>
            </a:r>
            <a:r>
              <a:rPr lang="en-US" sz="3200" b="1" dirty="0"/>
              <a:t>: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 structure</a:t>
            </a:r>
            <a:endParaRPr lang="en-GB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2325031" y="13124334"/>
                <a:ext cx="6756639" cy="3293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sz="4000" b="1" dirty="0">
                    <a:solidFill>
                      <a:prstClr val="black"/>
                    </a:solidFill>
                  </a:rPr>
                  <a:t>Requirements</a:t>
                </a:r>
                <a:r>
                  <a:rPr lang="en-GB" sz="4000" dirty="0">
                    <a:solidFill>
                      <a:prstClr val="black"/>
                    </a:solidFill>
                  </a:rPr>
                  <a:t>:</a:t>
                </a:r>
              </a:p>
              <a:p>
                <a:pPr marL="365760" lvl="0" indent="-182880">
                  <a:buFont typeface="Arial" panose="020B0604020202020204" pitchFamily="34" charset="0"/>
                  <a:buChar char="•"/>
                </a:pPr>
                <a:r>
                  <a:rPr lang="it-IT" sz="3200" dirty="0">
                    <a:solidFill>
                      <a:prstClr val="black"/>
                    </a:solidFill>
                  </a:rPr>
                  <a:t>Radiation hardness</a:t>
                </a:r>
              </a:p>
              <a:p>
                <a:pPr marL="365760" lvl="0" indent="-182880">
                  <a:buFont typeface="Arial" panose="020B0604020202020204" pitchFamily="34" charset="0"/>
                  <a:buChar char="•"/>
                </a:pPr>
                <a:r>
                  <a:rPr lang="it-IT" sz="3200" dirty="0" err="1">
                    <a:solidFill>
                      <a:prstClr val="black"/>
                    </a:solidFill>
                  </a:rPr>
                  <a:t>Cost</a:t>
                </a:r>
                <a:r>
                  <a:rPr lang="it-IT" sz="3200" dirty="0">
                    <a:solidFill>
                      <a:prstClr val="black"/>
                    </a:solidFill>
                  </a:rPr>
                  <a:t> effectiveness</a:t>
                </a:r>
              </a:p>
              <a:p>
                <a:pPr lvl="0"/>
                <a:r>
                  <a:rPr lang="en-GB" sz="4000" b="1" dirty="0">
                    <a:solidFill>
                      <a:prstClr val="black"/>
                    </a:solidFill>
                  </a:rPr>
                  <a:t>Harsh environment</a:t>
                </a:r>
                <a:r>
                  <a:rPr lang="en-GB" sz="4000" dirty="0">
                    <a:solidFill>
                      <a:prstClr val="black"/>
                    </a:solidFill>
                  </a:rPr>
                  <a:t>:</a:t>
                </a:r>
              </a:p>
              <a:p>
                <a:pPr marL="365760" lvl="0" indent="-182880">
                  <a:buFont typeface="Arial" panose="020B0604020202020204" pitchFamily="34" charset="0"/>
                  <a:buChar char="•"/>
                </a:pPr>
                <a:r>
                  <a:rPr lang="en-GB" sz="3200" dirty="0">
                    <a:solidFill>
                      <a:prstClr val="black"/>
                    </a:solidFill>
                  </a:rPr>
                  <a:t>Particle rate: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 200 </m:t>
                    </m:r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𝑘𝐻𝑧</m:t>
                    </m:r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it-IT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it-IT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prstClr val="black"/>
                  </a:solidFill>
                </a:endParaRPr>
              </a:p>
              <a:p>
                <a:pPr marL="365760" lvl="0" indent="-182880">
                  <a:buFont typeface="Arial" panose="020B0604020202020204" pitchFamily="34" charset="0"/>
                  <a:buChar char="•"/>
                </a:pPr>
                <a:r>
                  <a:rPr lang="en-GB" sz="3200" dirty="0">
                    <a:solidFill>
                      <a:prstClr val="black"/>
                    </a:solidFill>
                  </a:rPr>
                  <a:t>Background:  </a:t>
                </a:r>
                <a:r>
                  <a:rPr lang="en-GB" sz="3200" dirty="0" err="1">
                    <a:solidFill>
                      <a:prstClr val="black"/>
                    </a:solidFill>
                  </a:rPr>
                  <a:t>pions</a:t>
                </a:r>
                <a:r>
                  <a:rPr lang="en-GB" sz="3200" dirty="0">
                    <a:solidFill>
                      <a:prstClr val="black"/>
                    </a:solidFill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it-IT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decays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031" y="13124334"/>
                <a:ext cx="6756639" cy="3293209"/>
              </a:xfrm>
              <a:prstGeom prst="rect">
                <a:avLst/>
              </a:prstGeom>
              <a:blipFill>
                <a:blip r:embed="rId17"/>
                <a:stretch>
                  <a:fillRect l="-3249" t="-3333" b="-5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41760837" y="18451568"/>
            <a:ext cx="7077194" cy="19297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/>
              <a:t>Schema UCM fibre</a:t>
            </a:r>
          </a:p>
          <a:p>
            <a:r>
              <a:rPr lang="it-IT" sz="4800" dirty="0"/>
              <a:t>Accoppiamento </a:t>
            </a:r>
          </a:p>
          <a:p>
            <a:r>
              <a:rPr lang="it-IT" sz="4800" dirty="0"/>
              <a:t>dove sono i </a:t>
            </a:r>
            <a:r>
              <a:rPr lang="it-IT" sz="4800" dirty="0" err="1"/>
              <a:t>sipm</a:t>
            </a:r>
            <a:endParaRPr lang="it-IT" sz="4800" dirty="0"/>
          </a:p>
          <a:p>
            <a:endParaRPr lang="it-IT" sz="4800" dirty="0"/>
          </a:p>
          <a:p>
            <a:endParaRPr lang="it-IT" sz="4800" dirty="0"/>
          </a:p>
          <a:p>
            <a:r>
              <a:rPr lang="it-IT" sz="4800" dirty="0"/>
              <a:t>Prototipo testato al CERN</a:t>
            </a:r>
          </a:p>
          <a:p>
            <a:r>
              <a:rPr lang="it-IT" sz="4800" dirty="0"/>
              <a:t>Foto, come è fatto</a:t>
            </a:r>
          </a:p>
          <a:p>
            <a:endParaRPr lang="it-IT" sz="4800" dirty="0"/>
          </a:p>
          <a:p>
            <a:r>
              <a:rPr lang="it-IT" sz="4800" dirty="0"/>
              <a:t>Risultati</a:t>
            </a:r>
          </a:p>
          <a:p>
            <a:endParaRPr lang="it-IT" sz="4800" dirty="0"/>
          </a:p>
          <a:p>
            <a:r>
              <a:rPr lang="it-IT" sz="4800" dirty="0"/>
              <a:t>Irradiamento </a:t>
            </a:r>
            <a:r>
              <a:rPr lang="it-IT" sz="4800" dirty="0" err="1"/>
              <a:t>SiPM</a:t>
            </a:r>
            <a:endParaRPr lang="it-IT" sz="4800" dirty="0"/>
          </a:p>
          <a:p>
            <a:r>
              <a:rPr lang="it-IT" sz="4800" dirty="0"/>
              <a:t>A Legnaro: Foto</a:t>
            </a:r>
          </a:p>
          <a:p>
            <a:endParaRPr lang="it-IT" sz="4800" dirty="0"/>
          </a:p>
          <a:p>
            <a:r>
              <a:rPr lang="it-IT" sz="4800" dirty="0" err="1"/>
              <a:t>Risulati</a:t>
            </a:r>
            <a:endParaRPr lang="it-IT" sz="4800" dirty="0"/>
          </a:p>
          <a:p>
            <a:endParaRPr lang="it-IT" sz="4800" dirty="0"/>
          </a:p>
          <a:p>
            <a:r>
              <a:rPr lang="it-IT" sz="4800" dirty="0" err="1"/>
              <a:t>Polixiloxano</a:t>
            </a:r>
            <a:endParaRPr lang="it-IT" sz="4800" dirty="0"/>
          </a:p>
          <a:p>
            <a:r>
              <a:rPr lang="it-IT" sz="4800" dirty="0"/>
              <a:t>Foto com’è fatto </a:t>
            </a:r>
          </a:p>
          <a:p>
            <a:r>
              <a:rPr lang="it-IT" sz="4800" dirty="0"/>
              <a:t>Risultati</a:t>
            </a:r>
          </a:p>
          <a:p>
            <a:endParaRPr lang="it-IT" sz="4800" dirty="0"/>
          </a:p>
          <a:p>
            <a:endParaRPr lang="it-IT" sz="4800" dirty="0"/>
          </a:p>
          <a:p>
            <a:r>
              <a:rPr lang="it-IT" sz="4800" dirty="0"/>
              <a:t>Lettura laterale</a:t>
            </a:r>
            <a:br>
              <a:rPr lang="it-IT" sz="4800" dirty="0"/>
            </a:br>
            <a:r>
              <a:rPr lang="it-IT" sz="4800" dirty="0" err="1"/>
              <a:t>foto+schema</a:t>
            </a:r>
            <a:r>
              <a:rPr lang="it-IT" sz="4800" dirty="0"/>
              <a:t> UCM e lettura</a:t>
            </a:r>
          </a:p>
          <a:p>
            <a:r>
              <a:rPr lang="it-IT" sz="4800" dirty="0"/>
              <a:t>Meno radiazione per i </a:t>
            </a:r>
            <a:r>
              <a:rPr lang="it-IT" sz="4800" dirty="0" err="1"/>
              <a:t>SiPM</a:t>
            </a:r>
            <a:endParaRPr lang="it-IT" sz="4800" dirty="0"/>
          </a:p>
          <a:p>
            <a:r>
              <a:rPr lang="it-IT" sz="4800" dirty="0"/>
              <a:t>Foto prototipo</a:t>
            </a:r>
          </a:p>
          <a:p>
            <a:endParaRPr lang="it-IT" sz="4800" dirty="0"/>
          </a:p>
          <a:p>
            <a:r>
              <a:rPr lang="it-IT" sz="4800" dirty="0"/>
              <a:t>Risultati preliminari</a:t>
            </a:r>
            <a:endParaRPr lang="en-GB" sz="32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1781757" y="8149364"/>
            <a:ext cx="102671" cy="864652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DAD9D4"/>
              </a:clrFrom>
              <a:clrTo>
                <a:srgbClr val="DAD9D4">
                  <a:alpha val="0"/>
                </a:srgbClr>
              </a:clrTo>
            </a:clrChange>
          </a:blip>
          <a:srcRect l="550" t="2522" r="763" b="2008"/>
          <a:stretch/>
        </p:blipFill>
        <p:spPr>
          <a:xfrm>
            <a:off x="770021" y="22048087"/>
            <a:ext cx="5734050" cy="30099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93869" y="22186863"/>
            <a:ext cx="4953000" cy="3124200"/>
          </a:xfrm>
          <a:prstGeom prst="rect">
            <a:avLst/>
          </a:prstGeom>
        </p:spPr>
      </p:pic>
      <p:sp>
        <p:nvSpPr>
          <p:cNvPr id="44" name="Freeform 43"/>
          <p:cNvSpPr/>
          <p:nvPr/>
        </p:nvSpPr>
        <p:spPr>
          <a:xfrm>
            <a:off x="7570871" y="22479750"/>
            <a:ext cx="2819400" cy="1943100"/>
          </a:xfrm>
          <a:custGeom>
            <a:avLst/>
            <a:gdLst>
              <a:gd name="connsiteX0" fmla="*/ 0 w 2819400"/>
              <a:gd name="connsiteY0" fmla="*/ 1943100 h 1943100"/>
              <a:gd name="connsiteX1" fmla="*/ 2819400 w 2819400"/>
              <a:gd name="connsiteY1" fmla="*/ 1924050 h 1943100"/>
              <a:gd name="connsiteX2" fmla="*/ 2743200 w 2819400"/>
              <a:gd name="connsiteY2" fmla="*/ 38100 h 1943100"/>
              <a:gd name="connsiteX3" fmla="*/ 419100 w 2819400"/>
              <a:gd name="connsiteY3" fmla="*/ 0 h 1943100"/>
              <a:gd name="connsiteX4" fmla="*/ 0 w 2819400"/>
              <a:gd name="connsiteY4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400" h="1943100">
                <a:moveTo>
                  <a:pt x="0" y="1943100"/>
                </a:moveTo>
                <a:lnTo>
                  <a:pt x="2819400" y="1924050"/>
                </a:lnTo>
                <a:lnTo>
                  <a:pt x="2743200" y="38100"/>
                </a:lnTo>
                <a:lnTo>
                  <a:pt x="419100" y="0"/>
                </a:lnTo>
                <a:lnTo>
                  <a:pt x="0" y="19431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5427862" y="22186863"/>
            <a:ext cx="1166007" cy="695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123062" y="24876989"/>
            <a:ext cx="1470807" cy="434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70021" y="25833739"/>
                <a:ext cx="10448501" cy="4247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GB" sz="48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Tagger prototype tested @ CERN (PS-T9)</a:t>
                </a:r>
              </a:p>
              <a:p>
                <a:pPr marL="457200" indent="-4572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GB" sz="3200" dirty="0"/>
                  <a:t>56 UCMs: 7 (beam direction) x 4 x 2 </a:t>
                </a:r>
                <a:br>
                  <a:rPr lang="en-GB" sz="3200" dirty="0"/>
                </a:br>
                <a:r>
                  <a:rPr lang="en-GB" sz="3200" dirty="0" err="1"/>
                  <a:t>equivlent</a:t>
                </a:r>
                <a:r>
                  <a:rPr lang="en-GB" sz="3200" dirty="0"/>
                  <a:t> to 30.1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3200" dirty="0"/>
                  <a:t> and 3.09 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GB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3200" dirty="0"/>
                  <a:t>UCM: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en-GB" sz="3200" dirty="0"/>
                  <a:t>EJ200 plastic scintillator</a:t>
                </a:r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en-GB" sz="3200" dirty="0"/>
                  <a:t>Y11 &amp; BCF92 WLS </a:t>
                </a:r>
                <a:r>
                  <a:rPr lang="en-GB" sz="3200" dirty="0" err="1"/>
                  <a:t>fibers</a:t>
                </a:r>
                <a:endParaRPr lang="en-GB" sz="3200" dirty="0"/>
              </a:p>
              <a:p>
                <a:pPr marL="914400" lvl="1" indent="-457200">
                  <a:buFont typeface="Wingdings" panose="05000000000000000000" pitchFamily="2" charset="2"/>
                  <a:buChar char="ü"/>
                </a:pPr>
                <a:r>
                  <a:rPr lang="en-GB" sz="3200" dirty="0"/>
                  <a:t>FBK 20 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3200" dirty="0"/>
                  <a:t>m </a:t>
                </a:r>
                <a:r>
                  <a:rPr lang="en-GB" sz="3200" dirty="0" err="1"/>
                  <a:t>SiPMs</a:t>
                </a:r>
                <a:endParaRPr lang="en-GB" sz="32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21" y="25833739"/>
                <a:ext cx="10448501" cy="4247317"/>
              </a:xfrm>
              <a:prstGeom prst="rect">
                <a:avLst/>
              </a:prstGeom>
              <a:blipFill>
                <a:blip r:embed="rId20"/>
                <a:stretch>
                  <a:fillRect l="-2742" t="-3443" r="-2159" b="-38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1"/>
          <a:srcRect r="5675"/>
          <a:stretch/>
        </p:blipFill>
        <p:spPr>
          <a:xfrm>
            <a:off x="8638669" y="30181526"/>
            <a:ext cx="5173584" cy="3699901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9704512" y="14750604"/>
            <a:ext cx="40503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dirty="0">
                <a:solidFill>
                  <a:srgbClr val="FF0000"/>
                </a:solidFill>
              </a:rPr>
              <a:t>Ultra-Compact </a:t>
            </a:r>
            <a:br>
              <a:rPr lang="en-GB" sz="3600" b="1" i="1" dirty="0">
                <a:solidFill>
                  <a:srgbClr val="FF0000"/>
                </a:solidFill>
              </a:rPr>
            </a:br>
            <a:r>
              <a:rPr lang="en-GB" sz="3600" b="1" i="1" dirty="0">
                <a:solidFill>
                  <a:srgbClr val="FF0000"/>
                </a:solidFill>
              </a:rPr>
              <a:t>Calorimeter Module</a:t>
            </a:r>
            <a:br>
              <a:rPr lang="en-GB" sz="3600" b="1" i="1" dirty="0">
                <a:solidFill>
                  <a:srgbClr val="FF0000"/>
                </a:solidFill>
              </a:rPr>
            </a:br>
            <a:r>
              <a:rPr lang="en-GB" sz="3600" b="1" i="1" dirty="0">
                <a:solidFill>
                  <a:srgbClr val="FF0000"/>
                </a:solidFill>
              </a:rPr>
              <a:t>(UCM)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24786149" y="14005060"/>
            <a:ext cx="4190875" cy="2752725"/>
            <a:chOff x="24786149" y="14005060"/>
            <a:chExt cx="4190875" cy="2752725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905"/>
            <a:stretch/>
          </p:blipFill>
          <p:spPr>
            <a:xfrm flipV="1">
              <a:off x="24786149" y="14005060"/>
              <a:ext cx="4190875" cy="2752725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24786149" y="14780897"/>
              <a:ext cx="2028128" cy="572261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934347" y="30455443"/>
            <a:ext cx="3644810" cy="3298462"/>
            <a:chOff x="1086441" y="30072438"/>
            <a:chExt cx="4772026" cy="4686299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86441" y="30072438"/>
              <a:ext cx="4772026" cy="4686299"/>
            </a:xfrm>
            <a:prstGeom prst="rect">
              <a:avLst/>
            </a:prstGeom>
          </p:spPr>
        </p:pic>
        <p:sp>
          <p:nvSpPr>
            <p:cNvPr id="83" name="Rectangle 82"/>
            <p:cNvSpPr/>
            <p:nvPr/>
          </p:nvSpPr>
          <p:spPr>
            <a:xfrm>
              <a:off x="2808513" y="31938686"/>
              <a:ext cx="2619349" cy="751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97008" y="30477587"/>
            <a:ext cx="3575323" cy="33568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70021" y="33977656"/>
                <a:ext cx="12567992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3200" dirty="0"/>
                  <a:t>Measures repeated with different tilt angle (from 0 to 200 </a:t>
                </a:r>
                <a:r>
                  <a:rPr lang="en-GB" sz="3200" dirty="0" err="1"/>
                  <a:t>mrad</a:t>
                </a:r>
                <a:r>
                  <a:rPr lang="en-GB" sz="3200" dirty="0"/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3200" dirty="0"/>
                  <a:t>Data compared </a:t>
                </a:r>
                <a:r>
                  <a:rPr lang="en-GB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with </a:t>
                </a:r>
                <a:r>
                  <a:rPr lang="en-GB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Geant4 simulation </a:t>
                </a:r>
                <a:r>
                  <a:rPr lang="en-GB" sz="3200" dirty="0"/>
                  <a:t>of the detector</a:t>
                </a:r>
                <a:br>
                  <a:rPr lang="en-GB" sz="3200" dirty="0"/>
                </a:br>
                <a:r>
                  <a:rPr lang="en-GB" sz="3200" dirty="0"/>
                  <a:t>(photon generation and transport not included)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Good </a:t>
                </a:r>
                <a:r>
                  <a:rPr lang="en-US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e/</a:t>
                </a:r>
                <a14:m>
                  <m:oMath xmlns:m="http://schemas.openxmlformats.org/officeDocument/2006/math">
                    <m:r>
                      <a:rPr lang="it-IT" sz="3200" b="1" i="1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GB" sz="3200" b="1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separation </a:t>
                </a:r>
                <a:r>
                  <a:rPr lang="en-GB" sz="3200" dirty="0"/>
                  <a:t>based on longitudinal segmentation (</a:t>
                </a:r>
                <a:r>
                  <a:rPr lang="en-GB" sz="3200" dirty="0" err="1"/>
                  <a:t>mis</a:t>
                </a:r>
                <a:r>
                  <a:rPr lang="en-GB" sz="3200" dirty="0"/>
                  <a:t>-id. &lt; 3%)</a:t>
                </a: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21" y="33977656"/>
                <a:ext cx="12567992" cy="2062103"/>
              </a:xfrm>
              <a:prstGeom prst="rect">
                <a:avLst/>
              </a:prstGeom>
              <a:blipFill>
                <a:blip r:embed="rId25"/>
                <a:stretch>
                  <a:fillRect l="-1164" t="-3846" r="-1115" b="-10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743236" y="36615597"/>
                <a:ext cx="1663613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Test of </a:t>
                </a:r>
                <a:r>
                  <a:rPr lang="en-GB" sz="4800" b="1" dirty="0" err="1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SiPM</a:t>
                </a:r>
                <a:r>
                  <a:rPr lang="en-GB" sz="4800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radiation-hardness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3200" dirty="0"/>
                  <a:t>Van de </a:t>
                </a:r>
                <a:r>
                  <a:rPr lang="en-GB" sz="3200" dirty="0" err="1"/>
                  <a:t>Graaff</a:t>
                </a:r>
                <a:r>
                  <a:rPr lang="en-GB" sz="3200" dirty="0"/>
                  <a:t> CN accelerator at </a:t>
                </a:r>
                <a:r>
                  <a:rPr lang="en-GB" sz="3200" dirty="0" err="1"/>
                  <a:t>Laboratori</a:t>
                </a:r>
                <a:r>
                  <a:rPr lang="en-GB" sz="3200" dirty="0"/>
                  <a:t> </a:t>
                </a:r>
                <a:r>
                  <a:rPr lang="en-GB" sz="3200" dirty="0" err="1"/>
                  <a:t>Nazionali</a:t>
                </a:r>
                <a:r>
                  <a:rPr lang="en-GB" sz="3200" dirty="0"/>
                  <a:t> di </a:t>
                </a:r>
                <a:r>
                  <a:rPr lang="en-GB" sz="3200" dirty="0" err="1"/>
                  <a:t>Legnaro</a:t>
                </a:r>
                <a:r>
                  <a:rPr lang="en-GB" sz="3200" dirty="0"/>
                  <a:t> </a:t>
                </a:r>
                <a:br>
                  <a:rPr lang="en-GB" sz="3200" dirty="0"/>
                </a:br>
                <a:r>
                  <a:rPr lang="en-GB" sz="3200" dirty="0"/>
                  <a:t>p (5 MeV) + </a:t>
                </a:r>
                <a:r>
                  <a:rPr lang="en-GB" sz="3200" baseline="30000" dirty="0"/>
                  <a:t>9</a:t>
                </a:r>
                <a:r>
                  <a:rPr lang="en-GB" sz="3200" dirty="0"/>
                  <a:t>Be  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3200" dirty="0"/>
                  <a:t> n + X (p currents &lt; 1 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3200" dirty="0"/>
                  <a:t>A, n ~ 1-3 MeV)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3200" dirty="0"/>
                  <a:t>Test beam @CERN PS-T9</a:t>
                </a: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36" y="36615597"/>
                <a:ext cx="16636132" cy="2308324"/>
              </a:xfrm>
              <a:prstGeom prst="rect">
                <a:avLst/>
              </a:prstGeom>
              <a:blipFill>
                <a:blip r:embed="rId26"/>
                <a:stretch>
                  <a:fillRect l="-1722" t="-6069" b="-76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8" name="Picture 9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2767300" y="19748575"/>
            <a:ext cx="2114550" cy="2886075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3805755" y="23052352"/>
            <a:ext cx="5551047" cy="376279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4478227" y="18509485"/>
            <a:ext cx="4667220" cy="1847441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4271051" y="24525759"/>
            <a:ext cx="1362075" cy="3133725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3445297" y="21967788"/>
            <a:ext cx="1781175" cy="1781175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13073797" y="18192406"/>
            <a:ext cx="1107168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Polysiloxane</a:t>
            </a:r>
            <a:r>
              <a:rPr lang="en-GB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shashlik calorimeters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use in H</a:t>
            </a:r>
            <a:r>
              <a:rPr lang="en-US" sz="3200" b="1" dirty="0">
                <a:solidFill>
                  <a:srgbClr val="00B050"/>
                </a:solidFill>
              </a:rPr>
              <a:t>EP</a:t>
            </a:r>
            <a:r>
              <a:rPr lang="en-US" sz="3200" dirty="0"/>
              <a:t>. </a:t>
            </a:r>
            <a:r>
              <a:rPr lang="en-US" sz="3200" dirty="0" err="1"/>
              <a:t>Elastometric</a:t>
            </a:r>
            <a:r>
              <a:rPr lang="en-US" sz="3200" dirty="0"/>
              <a:t> material with interesting properties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radiation hardness </a:t>
            </a:r>
            <a:br>
              <a:rPr lang="en-GB" sz="3200" dirty="0"/>
            </a:br>
            <a:r>
              <a:rPr lang="en-GB" sz="3200" dirty="0"/>
              <a:t>(transparent after 10 </a:t>
            </a:r>
            <a:r>
              <a:rPr lang="en-GB" sz="3200" dirty="0" err="1"/>
              <a:t>kGy</a:t>
            </a:r>
            <a:r>
              <a:rPr lang="en-GB" sz="3200" dirty="0"/>
              <a:t> dose exposure)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Easier fabrication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/>
              <a:t>process: initial liquid form.</a:t>
            </a:r>
            <a:br>
              <a:rPr lang="en-US" sz="3200" dirty="0"/>
            </a:br>
            <a:r>
              <a:rPr lang="en-US" sz="3200" dirty="0"/>
              <a:t>No drilling of the scintillator.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Optimal optical contact with fibers</a:t>
            </a: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32"/>
          <a:srcRect t="6997"/>
          <a:stretch/>
        </p:blipFill>
        <p:spPr>
          <a:xfrm>
            <a:off x="24926749" y="20382232"/>
            <a:ext cx="4233525" cy="2205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14262735" y="22548031"/>
                <a:ext cx="11929741" cy="4874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8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Prototype tested @ CERN (PS-T9)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3200" dirty="0"/>
                  <a:t>12 UCMs: 3 (beam direction) x 2 x 2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3200" dirty="0"/>
                  <a:t>Active layer 3 times thicker: 15 mm</a:t>
                </a:r>
                <a:br>
                  <a:rPr lang="en-GB" sz="3200" dirty="0"/>
                </a:br>
                <a:r>
                  <a:rPr lang="en-GB" sz="3200" dirty="0"/>
                  <a:t>compensate 30% lower light yield w.r.t. EJ200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32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Energy resolution: </a:t>
                </a:r>
                <a14:m>
                  <m:oMath xmlns:m="http://schemas.openxmlformats.org/officeDocument/2006/math">
                    <m:r>
                      <a:rPr lang="it-IT" sz="3200" b="1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it-IT" sz="3200" b="1" i="1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%/</m:t>
                    </m:r>
                    <m:rad>
                      <m:radPr>
                        <m:degHide m:val="on"/>
                        <m:ctrlPr>
                          <a:rPr lang="it-IT" sz="32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sz="32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it-IT" sz="32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32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𝑮𝒆𝑽</m:t>
                        </m:r>
                        <m:r>
                          <a:rPr lang="it-IT" sz="3200" b="1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GB" sz="32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br>
                  <a:rPr lang="en-GB" sz="3200" b="1" dirty="0">
                    <a:solidFill>
                      <a:srgbClr val="00B050"/>
                    </a:solidFill>
                  </a:rPr>
                </a:br>
                <a:r>
                  <a:rPr lang="en-GB" sz="3200" dirty="0"/>
                  <a:t>comparable </a:t>
                </a:r>
                <a:r>
                  <a:rPr lang="en-US" sz="3200" dirty="0"/>
                  <a:t>with plastic scintillator based prototype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Good linearity</a:t>
                </a:r>
                <a:r>
                  <a:rPr lang="en-US" sz="3200" dirty="0"/>
                  <a:t>: &lt; 3% in the 1-5 GeV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Fiber-scintillator coupling </a:t>
                </a:r>
                <a:r>
                  <a:rPr lang="en-US" sz="3200" dirty="0"/>
                  <a:t>after pouring is comparable</a:t>
                </a:r>
                <a:br>
                  <a:rPr lang="en-US" sz="3200" dirty="0"/>
                </a:br>
                <a:r>
                  <a:rPr lang="en-US" sz="3200" dirty="0"/>
                  <a:t>to that obtained from injection molding of conventional scintillators</a:t>
                </a:r>
                <a:endParaRPr lang="en-GB" sz="32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2735" y="22548031"/>
                <a:ext cx="11929741" cy="4874476"/>
              </a:xfrm>
              <a:prstGeom prst="rect">
                <a:avLst/>
              </a:prstGeom>
              <a:blipFill>
                <a:blip r:embed="rId33"/>
                <a:stretch>
                  <a:fillRect l="-2402" t="-3004" r="-102" b="-32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8" name="Picture 107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9891298" y="30913455"/>
            <a:ext cx="2675520" cy="5680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14486863" y="28100363"/>
                <a:ext cx="14079752" cy="5262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8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Lateral scintillation light readout</a:t>
                </a:r>
                <a:br>
                  <a:rPr lang="en-GB" sz="4800" dirty="0"/>
                </a:br>
                <a:r>
                  <a:rPr lang="en-US" sz="3200" dirty="0"/>
                  <a:t>Light collected from scintillator sides and bundled to a single </a:t>
                </a:r>
                <a:r>
                  <a:rPr lang="en-US" sz="3200" dirty="0" err="1"/>
                  <a:t>SiPM</a:t>
                </a:r>
                <a:r>
                  <a:rPr lang="en-US" sz="3200" dirty="0"/>
                  <a:t> reading 10 fibers</a:t>
                </a:r>
              </a:p>
              <a:p>
                <a:r>
                  <a:rPr lang="en-US" sz="3200" dirty="0" err="1"/>
                  <a:t>SiPM</a:t>
                </a:r>
                <a:r>
                  <a:rPr lang="en-US" sz="3200" dirty="0"/>
                  <a:t> are not immersed anymore in the hadronic shower less compact but .. </a:t>
                </a: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3200" dirty="0"/>
                  <a:t>Much </a:t>
                </a:r>
                <a:r>
                  <a:rPr lang="en-US" sz="32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reduced neutron damage </a:t>
                </a:r>
                <a:r>
                  <a:rPr lang="en-US" sz="3200" dirty="0"/>
                  <a:t>(larger safety margins)</a:t>
                </a: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Better accessibility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Safer WLS-</a:t>
                </a:r>
                <a:r>
                  <a:rPr lang="en-US" sz="3200" b="1" dirty="0" err="1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SiPM</a:t>
                </a:r>
                <a:r>
                  <a:rPr lang="en-US" sz="32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coupling</a:t>
                </a:r>
                <a:r>
                  <a:rPr lang="en-US" sz="3200" dirty="0"/>
                  <a:t>.</a:t>
                </a: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3200" dirty="0"/>
                  <a:t>Resolution, light yield, </a:t>
                </a:r>
                <a:br>
                  <a:rPr lang="en-US" sz="3200" dirty="0"/>
                </a:br>
                <a:r>
                  <a:rPr lang="en-US" sz="3200" dirty="0"/>
                  <a:t>uniformity, optical coupling </a:t>
                </a:r>
                <a:br>
                  <a:rPr lang="en-US" sz="3200" dirty="0"/>
                </a:br>
                <a:r>
                  <a:rPr lang="en-US" sz="3200" dirty="0"/>
                  <a:t>to photo-sensors, e/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it-IT" sz="3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it-IT" sz="3200" b="0" dirty="0"/>
                </a:br>
                <a:r>
                  <a:rPr lang="en-US" sz="3200" dirty="0"/>
                  <a:t>separation. In progress</a:t>
                </a:r>
                <a:endParaRPr lang="en-GB" sz="32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6863" y="28100363"/>
                <a:ext cx="14079752" cy="5262979"/>
              </a:xfrm>
              <a:prstGeom prst="rect">
                <a:avLst/>
              </a:prstGeom>
              <a:blipFill>
                <a:blip r:embed="rId35"/>
                <a:stretch>
                  <a:fillRect l="-1991" t="-2781" r="-87" b="-2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3281689" y="30598524"/>
            <a:ext cx="5744752" cy="4027414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2411387" y="34902481"/>
            <a:ext cx="7104899" cy="2273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741780" y="39256133"/>
                <a:ext cx="5571234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Loss of single </a:t>
                </a:r>
                <a:r>
                  <a:rPr lang="en-US" sz="3200" b="1" dirty="0" err="1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p.e</a:t>
                </a:r>
                <a:r>
                  <a:rPr lang="en-US" sz="3200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sensitivity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dirty="0"/>
                  <a:t>after 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3⋅</m:t>
                    </m:r>
                    <m:sSup>
                      <m:sSup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m:rPr>
                        <m:nor/>
                      </m:rPr>
                      <a:rPr lang="en-GB" sz="3200" dirty="0"/>
                      <m:t>1 </m:t>
                    </m:r>
                    <m:r>
                      <m:rPr>
                        <m:nor/>
                      </m:rPr>
                      <a:rPr lang="en-GB" sz="3200" dirty="0"/>
                      <m:t>MeV</m:t>
                    </m:r>
                    <m:r>
                      <m:rPr>
                        <m:nor/>
                      </m:rPr>
                      <a:rPr lang="en-GB" sz="3200" dirty="0"/>
                      <m:t>−</m:t>
                    </m:r>
                    <m:r>
                      <m:rPr>
                        <m:nor/>
                      </m:rPr>
                      <a:rPr lang="en-GB" sz="3200" dirty="0"/>
                      <m:t>eq</m:t>
                    </m:r>
                    <m:r>
                      <a:rPr lang="it-IT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/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3200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Constant MIP peak/e peak</a:t>
                </a: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dirty="0"/>
                  <a:t>Equalization can be achieved with overvoltage</a:t>
                </a:r>
                <a:endParaRPr lang="en-GB" sz="3200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80" y="39256133"/>
                <a:ext cx="5571234" cy="2554545"/>
              </a:xfrm>
              <a:prstGeom prst="rect">
                <a:avLst/>
              </a:prstGeom>
              <a:blipFill>
                <a:blip r:embed="rId38"/>
                <a:stretch>
                  <a:fillRect l="-2626" t="-3341" r="-1094" b="-6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9"/>
          <a:srcRect t="17985"/>
          <a:stretch/>
        </p:blipFill>
        <p:spPr>
          <a:xfrm>
            <a:off x="6671572" y="27527475"/>
            <a:ext cx="7128355" cy="240871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22877" y="17176175"/>
            <a:ext cx="29343927" cy="25049017"/>
          </a:xfrm>
          <a:prstGeom prst="roundRect">
            <a:avLst>
              <a:gd name="adj" fmla="val 845"/>
            </a:avLst>
          </a:prstGeom>
          <a:noFill/>
          <a:ln w="635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422877" y="17143411"/>
            <a:ext cx="29305465" cy="9040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Ultra-Compact Calorimeter Prototypes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214551" y="31823624"/>
            <a:ext cx="2298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</a:rPr>
              <a:t>Energy distribution</a:t>
            </a:r>
            <a:br>
              <a:rPr lang="en-GB" sz="2000" b="1" dirty="0">
                <a:solidFill>
                  <a:srgbClr val="7030A0"/>
                </a:solidFill>
              </a:rPr>
            </a:br>
            <a:r>
              <a:rPr lang="en-GB" sz="2000" dirty="0">
                <a:solidFill>
                  <a:srgbClr val="7030A0"/>
                </a:solidFill>
              </a:rPr>
              <a:t>data/MC agreement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6734636" y="32033354"/>
                <a:ext cx="179247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rgbClr val="7030A0"/>
                    </a:solidFill>
                  </a:rPr>
                  <a:t>Energy deposit</a:t>
                </a:r>
                <a:br>
                  <a:rPr lang="en-GB" sz="2000" b="1" dirty="0">
                    <a:solidFill>
                      <a:srgbClr val="7030A0"/>
                    </a:solidFill>
                  </a:rPr>
                </a:br>
                <a:r>
                  <a:rPr lang="en-GB" sz="2000" b="1" dirty="0">
                    <a:solidFill>
                      <a:srgbClr val="7030A0"/>
                    </a:solidFill>
                  </a:rPr>
                  <a:t>per UCM</a:t>
                </a:r>
              </a:p>
              <a:p>
                <a:pPr algn="ctr"/>
                <a:r>
                  <a:rPr lang="en-US" sz="2000" dirty="0">
                    <a:solidFill>
                      <a:srgbClr val="7030A0"/>
                    </a:solidFill>
                  </a:rPr>
                  <a:t>e/</a:t>
                </a:r>
                <a14:m>
                  <m:oMath xmlns:m="http://schemas.openxmlformats.org/officeDocument/2006/math">
                    <m:r>
                      <a:rPr lang="it-IT" sz="20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2000" dirty="0">
                    <a:solidFill>
                      <a:srgbClr val="7030A0"/>
                    </a:solidFill>
                  </a:rPr>
                  <a:t> separation</a:t>
                </a: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636" y="32033354"/>
                <a:ext cx="1792478" cy="1015663"/>
              </a:xfrm>
              <a:prstGeom prst="rect">
                <a:avLst/>
              </a:prstGeom>
              <a:blipFill>
                <a:blip r:embed="rId40"/>
                <a:stretch>
                  <a:fillRect l="-3061" t="-3614" r="-2381" b="-10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9352794" y="32579986"/>
                <a:ext cx="2206501" cy="77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rgbClr val="7030A0"/>
                    </a:solidFill>
                  </a:rPr>
                  <a:t>Energy resolution</a:t>
                </a:r>
                <a:br>
                  <a:rPr lang="en-GB" sz="2000" b="1" dirty="0">
                    <a:solidFill>
                      <a:srgbClr val="7030A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∼17%/</m:t>
                      </m:r>
                      <m:rad>
                        <m:radPr>
                          <m:degHide m:val="on"/>
                          <m:ctrlPr>
                            <a:rPr lang="it-IT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it-IT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𝐺𝑒𝑉</m:t>
                          </m:r>
                          <m:r>
                            <a:rPr lang="it-IT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GB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2794" y="32579986"/>
                <a:ext cx="2206501" cy="772840"/>
              </a:xfrm>
              <a:prstGeom prst="rect">
                <a:avLst/>
              </a:prstGeom>
              <a:blipFill>
                <a:blip r:embed="rId41"/>
                <a:stretch>
                  <a:fillRect l="-552" t="-3937" b="-6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Left Arrow 124"/>
          <p:cNvSpPr/>
          <p:nvPr/>
        </p:nvSpPr>
        <p:spPr>
          <a:xfrm>
            <a:off x="13291103" y="28385670"/>
            <a:ext cx="338146" cy="48084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TextBox 125"/>
          <p:cNvSpPr txBox="1"/>
          <p:nvPr/>
        </p:nvSpPr>
        <p:spPr>
          <a:xfrm>
            <a:off x="13073797" y="28135380"/>
            <a:ext cx="776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beam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8135134" y="29564805"/>
            <a:ext cx="1445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Absorber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9684688" y="29459565"/>
            <a:ext cx="1904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PCBs with </a:t>
            </a:r>
            <a:r>
              <a:rPr lang="en-GB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SiPMs</a:t>
            </a: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1745147" y="29531126"/>
            <a:ext cx="1689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Scintillator tile</a:t>
            </a:r>
          </a:p>
        </p:txBody>
      </p:sp>
      <p:cxnSp>
        <p:nvCxnSpPr>
          <p:cNvPr id="1025" name="Straight Arrow Connector 1024"/>
          <p:cNvCxnSpPr>
            <a:stCxn id="127" idx="0"/>
          </p:cNvCxnSpPr>
          <p:nvPr/>
        </p:nvCxnSpPr>
        <p:spPr>
          <a:xfrm flipH="1" flipV="1">
            <a:off x="8686800" y="29042436"/>
            <a:ext cx="171321" cy="52236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27" idx="0"/>
          </p:cNvCxnSpPr>
          <p:nvPr/>
        </p:nvCxnSpPr>
        <p:spPr>
          <a:xfrm flipH="1" flipV="1">
            <a:off x="8803602" y="29046647"/>
            <a:ext cx="54519" cy="51815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27" idx="0"/>
          </p:cNvCxnSpPr>
          <p:nvPr/>
        </p:nvCxnSpPr>
        <p:spPr>
          <a:xfrm flipV="1">
            <a:off x="8858121" y="29042437"/>
            <a:ext cx="79057" cy="52236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27" idx="0"/>
          </p:cNvCxnSpPr>
          <p:nvPr/>
        </p:nvCxnSpPr>
        <p:spPr>
          <a:xfrm flipV="1">
            <a:off x="8858121" y="29035738"/>
            <a:ext cx="204601" cy="52906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127" idx="0"/>
          </p:cNvCxnSpPr>
          <p:nvPr/>
        </p:nvCxnSpPr>
        <p:spPr>
          <a:xfrm flipV="1">
            <a:off x="8858121" y="29024179"/>
            <a:ext cx="322598" cy="540626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29" idx="0"/>
          </p:cNvCxnSpPr>
          <p:nvPr/>
        </p:nvCxnSpPr>
        <p:spPr>
          <a:xfrm flipV="1">
            <a:off x="10637033" y="29020417"/>
            <a:ext cx="49349" cy="439148"/>
          </a:xfrm>
          <a:prstGeom prst="straightConnector1">
            <a:avLst/>
          </a:prstGeom>
          <a:ln w="254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29" idx="0"/>
          </p:cNvCxnSpPr>
          <p:nvPr/>
        </p:nvCxnSpPr>
        <p:spPr>
          <a:xfrm flipH="1" flipV="1">
            <a:off x="9971339" y="29027444"/>
            <a:ext cx="665694" cy="432121"/>
          </a:xfrm>
          <a:prstGeom prst="straightConnector1">
            <a:avLst/>
          </a:prstGeom>
          <a:ln w="254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29" idx="0"/>
          </p:cNvCxnSpPr>
          <p:nvPr/>
        </p:nvCxnSpPr>
        <p:spPr>
          <a:xfrm flipV="1">
            <a:off x="10637033" y="28990466"/>
            <a:ext cx="797307" cy="469099"/>
          </a:xfrm>
          <a:prstGeom prst="straightConnector1">
            <a:avLst/>
          </a:prstGeom>
          <a:ln w="254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130" idx="0"/>
          </p:cNvCxnSpPr>
          <p:nvPr/>
        </p:nvCxnSpPr>
        <p:spPr>
          <a:xfrm flipH="1" flipV="1">
            <a:off x="12265447" y="29003479"/>
            <a:ext cx="324226" cy="52764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30" idx="0"/>
          </p:cNvCxnSpPr>
          <p:nvPr/>
        </p:nvCxnSpPr>
        <p:spPr>
          <a:xfrm flipH="1" flipV="1">
            <a:off x="12406514" y="29003480"/>
            <a:ext cx="183159" cy="527646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30" idx="0"/>
          </p:cNvCxnSpPr>
          <p:nvPr/>
        </p:nvCxnSpPr>
        <p:spPr>
          <a:xfrm flipH="1" flipV="1">
            <a:off x="12542286" y="29039831"/>
            <a:ext cx="47387" cy="491295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130" idx="0"/>
          </p:cNvCxnSpPr>
          <p:nvPr/>
        </p:nvCxnSpPr>
        <p:spPr>
          <a:xfrm flipV="1">
            <a:off x="12589673" y="29027445"/>
            <a:ext cx="110091" cy="503681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130" idx="0"/>
          </p:cNvCxnSpPr>
          <p:nvPr/>
        </p:nvCxnSpPr>
        <p:spPr>
          <a:xfrm flipV="1">
            <a:off x="12589673" y="29036789"/>
            <a:ext cx="254771" cy="49433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Parallelogram 1045"/>
          <p:cNvSpPr/>
          <p:nvPr/>
        </p:nvSpPr>
        <p:spPr>
          <a:xfrm>
            <a:off x="12105615" y="28803601"/>
            <a:ext cx="1096949" cy="463702"/>
          </a:xfrm>
          <a:prstGeom prst="parallelogram">
            <a:avLst>
              <a:gd name="adj" fmla="val 38245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TextBox 173"/>
          <p:cNvSpPr txBox="1"/>
          <p:nvPr/>
        </p:nvSpPr>
        <p:spPr>
          <a:xfrm>
            <a:off x="13016661" y="29042436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C000"/>
                </a:solidFill>
              </a:rPr>
              <a:t>UCM</a:t>
            </a:r>
          </a:p>
        </p:txBody>
      </p:sp>
      <p:sp>
        <p:nvSpPr>
          <p:cNvPr id="1054" name="Left Arrow 1053"/>
          <p:cNvSpPr/>
          <p:nvPr/>
        </p:nvSpPr>
        <p:spPr>
          <a:xfrm rot="10800000">
            <a:off x="10941119" y="40533406"/>
            <a:ext cx="516238" cy="68792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55" name="Picture 1054"/>
          <p:cNvPicPr>
            <a:picLocks noChangeAspect="1"/>
          </p:cNvPicPr>
          <p:nvPr/>
        </p:nvPicPr>
        <p:blipFill>
          <a:blip r:embed="rId4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0221" y="38687019"/>
            <a:ext cx="1295400" cy="733425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4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02444" y="38717528"/>
            <a:ext cx="1295400" cy="733425"/>
          </a:xfrm>
          <a:prstGeom prst="rect">
            <a:avLst/>
          </a:prstGeom>
        </p:spPr>
      </p:pic>
      <p:sp>
        <p:nvSpPr>
          <p:cNvPr id="1056" name="TextBox 1055"/>
          <p:cNvSpPr txBox="1"/>
          <p:nvPr/>
        </p:nvSpPr>
        <p:spPr>
          <a:xfrm>
            <a:off x="8883996" y="39995759"/>
            <a:ext cx="1377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p = 1 GeV/c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4454611" y="39998946"/>
            <a:ext cx="1377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p = 1 GeV/c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TextBox 179"/>
              <p:cNvSpPr txBox="1"/>
              <p:nvPr/>
            </p:nvSpPr>
            <p:spPr>
              <a:xfrm>
                <a:off x="9298249" y="41452707"/>
                <a:ext cx="37923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Irradiation: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GB" sz="2000" dirty="0"/>
                  <a:t> 1 MeV-</a:t>
                </a:r>
                <a:r>
                  <a:rPr lang="en-GB" sz="2000" dirty="0" err="1"/>
                  <a:t>eq</a:t>
                </a: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/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180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249" y="41452707"/>
                <a:ext cx="3792385" cy="707886"/>
              </a:xfrm>
              <a:prstGeom prst="rect">
                <a:avLst/>
              </a:prstGeom>
              <a:blipFill>
                <a:blip r:embed="rId43"/>
                <a:stretch>
                  <a:fillRect l="-1608" t="-51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7" name="TextBox 1056"/>
          <p:cNvSpPr txBox="1"/>
          <p:nvPr/>
        </p:nvSpPr>
        <p:spPr>
          <a:xfrm>
            <a:off x="20230650" y="36594354"/>
            <a:ext cx="1456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Photon veto</a:t>
            </a:r>
          </a:p>
        </p:txBody>
      </p:sp>
      <p:sp>
        <p:nvSpPr>
          <p:cNvPr id="182" name="TextBox 181"/>
          <p:cNvSpPr txBox="1"/>
          <p:nvPr/>
        </p:nvSpPr>
        <p:spPr>
          <a:xfrm rot="16200000">
            <a:off x="21716417" y="31523527"/>
            <a:ext cx="1904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PCBs with </a:t>
            </a:r>
            <a:r>
              <a:rPr lang="en-GB" sz="2000" dirty="0" err="1"/>
              <a:t>SiPMs</a:t>
            </a:r>
            <a:endParaRPr lang="en-GB" sz="2000" dirty="0"/>
          </a:p>
        </p:txBody>
      </p:sp>
      <p:grpSp>
        <p:nvGrpSpPr>
          <p:cNvPr id="1059" name="Group 1058"/>
          <p:cNvGrpSpPr/>
          <p:nvPr/>
        </p:nvGrpSpPr>
        <p:grpSpPr>
          <a:xfrm>
            <a:off x="14460596" y="33396106"/>
            <a:ext cx="5128703" cy="3534433"/>
            <a:chOff x="14460596" y="33753905"/>
            <a:chExt cx="4650239" cy="3176634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14460596" y="33753905"/>
              <a:ext cx="4650239" cy="3176634"/>
            </a:xfrm>
            <a:prstGeom prst="rect">
              <a:avLst/>
            </a:prstGeom>
          </p:spPr>
        </p:pic>
        <p:sp>
          <p:nvSpPr>
            <p:cNvPr id="1058" name="Rectangle 1057"/>
            <p:cNvSpPr/>
            <p:nvPr/>
          </p:nvSpPr>
          <p:spPr>
            <a:xfrm>
              <a:off x="16009062" y="34053133"/>
              <a:ext cx="2755166" cy="733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60" name="TextBox 1059"/>
          <p:cNvSpPr txBox="1"/>
          <p:nvPr/>
        </p:nvSpPr>
        <p:spPr>
          <a:xfrm>
            <a:off x="28061063" y="36636427"/>
            <a:ext cx="130779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Uniformity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16659504" y="34227625"/>
            <a:ext cx="201157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resolution</a:t>
            </a:r>
          </a:p>
        </p:txBody>
      </p:sp>
      <p:sp>
        <p:nvSpPr>
          <p:cNvPr id="1062" name="Rectangle 1061"/>
          <p:cNvSpPr/>
          <p:nvPr/>
        </p:nvSpPr>
        <p:spPr>
          <a:xfrm>
            <a:off x="16358565" y="37645001"/>
            <a:ext cx="13237620" cy="435186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3" name="Rectangle 1062"/>
          <p:cNvSpPr/>
          <p:nvPr/>
        </p:nvSpPr>
        <p:spPr>
          <a:xfrm>
            <a:off x="16516696" y="37660031"/>
            <a:ext cx="127353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/>
              <a:t>More information: </a:t>
            </a:r>
            <a:r>
              <a:rPr lang="en-GB" sz="4400" b="1" dirty="0"/>
              <a:t>enubet.pd.infn.it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Eur. Phys. J. C (2015) 75:155, </a:t>
            </a:r>
            <a:r>
              <a:rPr lang="en-US" sz="2800" b="1" dirty="0"/>
              <a:t>A novel technique for the measurement of the electron neutrino cross section</a:t>
            </a:r>
            <a:r>
              <a:rPr lang="en-US" sz="2800" dirty="0"/>
              <a:t>. </a:t>
            </a:r>
            <a:r>
              <a:rPr lang="en-US" sz="2800" i="1" dirty="0"/>
              <a:t>A. Longhin, L. Ludovici, F. </a:t>
            </a:r>
            <a:r>
              <a:rPr lang="en-US" sz="2800" i="1" dirty="0" err="1"/>
              <a:t>Terranova</a:t>
            </a:r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CERN-SPSC-2016-036; SPSC-EOI-014, </a:t>
            </a:r>
            <a:r>
              <a:rPr lang="en-US" sz="2800" b="1" dirty="0"/>
              <a:t>Enabling precise measurements of flux in accelerator neutrino beams: the ENUBET project</a:t>
            </a:r>
            <a:r>
              <a:rPr lang="en-US" sz="2800" dirty="0"/>
              <a:t>. </a:t>
            </a:r>
            <a:r>
              <a:rPr lang="en-US" sz="2800" i="1" dirty="0"/>
              <a:t>ENUBET Collaboration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IEEE Trans. </a:t>
            </a:r>
            <a:r>
              <a:rPr lang="en-GB" sz="2800" dirty="0" err="1"/>
              <a:t>Nucl</a:t>
            </a:r>
            <a:r>
              <a:rPr lang="en-GB" sz="2800" dirty="0"/>
              <a:t>. Sci. 64 (2017) 1056, </a:t>
            </a:r>
            <a:r>
              <a:rPr lang="en-GB" sz="2800" b="1" dirty="0"/>
              <a:t>Shashlik Calorimeters With Embedded </a:t>
            </a:r>
            <a:r>
              <a:rPr lang="en-GB" sz="2800" b="1" dirty="0" err="1"/>
              <a:t>SiPMs</a:t>
            </a:r>
            <a:r>
              <a:rPr lang="en-GB" sz="2800" b="1" dirty="0"/>
              <a:t> for Longitudinal Segmentation</a:t>
            </a:r>
            <a:r>
              <a:rPr lang="en-GB" sz="2800" dirty="0"/>
              <a:t>. </a:t>
            </a:r>
            <a:r>
              <a:rPr lang="en-GB" sz="2800" i="1" dirty="0"/>
              <a:t>A. Berra et 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JINST 13 (2018) P01028  arXiv:1801.06167, </a:t>
            </a:r>
            <a:r>
              <a:rPr lang="en-GB" sz="2800" b="1" dirty="0" err="1"/>
              <a:t>Testbeam</a:t>
            </a:r>
            <a:r>
              <a:rPr lang="en-GB" sz="2800" b="1" dirty="0"/>
              <a:t> performance of a shashlik</a:t>
            </a:r>
            <a:br>
              <a:rPr lang="en-GB" sz="2800" b="1" dirty="0"/>
            </a:br>
            <a:r>
              <a:rPr lang="en-GB" sz="2800" b="1" dirty="0"/>
              <a:t>calorimeter with fine-grained longitudinal segmentation</a:t>
            </a:r>
            <a:r>
              <a:rPr lang="en-GB" sz="2800" dirty="0"/>
              <a:t>. </a:t>
            </a:r>
            <a:r>
              <a:rPr lang="en-GB" sz="2800" i="1" dirty="0"/>
              <a:t>G. </a:t>
            </a:r>
            <a:r>
              <a:rPr lang="en-GB" sz="2800" i="1" dirty="0" err="1"/>
              <a:t>Ballerini</a:t>
            </a:r>
            <a:r>
              <a:rPr lang="en-GB" sz="2800" i="1" dirty="0"/>
              <a:t> et al</a:t>
            </a:r>
            <a:r>
              <a:rPr lang="en-GB" sz="3200" i="1" dirty="0"/>
              <a:t>.</a:t>
            </a:r>
          </a:p>
        </p:txBody>
      </p:sp>
      <p:sp>
        <p:nvSpPr>
          <p:cNvPr id="1064" name="TextBox 1063"/>
          <p:cNvSpPr txBox="1"/>
          <p:nvPr/>
        </p:nvSpPr>
        <p:spPr>
          <a:xfrm>
            <a:off x="8255866" y="42207822"/>
            <a:ext cx="14325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NuPhys2018: Prospects in Neutrino Physics, Cavendish Centre, 19-21 December 2018 </a:t>
            </a:r>
            <a:endParaRPr lang="en-GB" sz="3200" i="1" dirty="0"/>
          </a:p>
        </p:txBody>
      </p:sp>
      <p:sp>
        <p:nvSpPr>
          <p:cNvPr id="1069" name="Rectangle 1068"/>
          <p:cNvSpPr/>
          <p:nvPr/>
        </p:nvSpPr>
        <p:spPr>
          <a:xfrm>
            <a:off x="18648408" y="11722259"/>
            <a:ext cx="1737370" cy="984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ectangle 195"/>
          <p:cNvSpPr/>
          <p:nvPr/>
        </p:nvSpPr>
        <p:spPr>
          <a:xfrm>
            <a:off x="25177179" y="10893205"/>
            <a:ext cx="1737370" cy="984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25934930" y="10957744"/>
            <a:ext cx="3631353" cy="2954655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Positron tagger</a:t>
            </a:r>
          </a:p>
          <a:p>
            <a:r>
              <a:rPr lang="en-US" sz="3000" dirty="0"/>
              <a:t>Longitudinally </a:t>
            </a:r>
          </a:p>
          <a:p>
            <a:r>
              <a:rPr lang="en-US" sz="3000" dirty="0"/>
              <a:t>segmented</a:t>
            </a:r>
            <a:br>
              <a:rPr lang="en-US" sz="3000" dirty="0"/>
            </a:br>
            <a:r>
              <a:rPr lang="en-US" sz="3000" dirty="0"/>
              <a:t>compact calorimeter </a:t>
            </a:r>
          </a:p>
          <a:p>
            <a:r>
              <a:rPr lang="en-GB" sz="3000" dirty="0"/>
              <a:t>with integrated </a:t>
            </a:r>
          </a:p>
          <a:p>
            <a:r>
              <a:rPr lang="en-GB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photon veto</a:t>
            </a:r>
          </a:p>
        </p:txBody>
      </p:sp>
      <p:grpSp>
        <p:nvGrpSpPr>
          <p:cNvPr id="4" name="Group 3"/>
          <p:cNvGrpSpPr/>
          <p:nvPr/>
        </p:nvGrpSpPr>
        <p:grpSpPr>
          <a:xfrm rot="20292031">
            <a:off x="17384512" y="11370405"/>
            <a:ext cx="8357952" cy="3275295"/>
            <a:chOff x="11615573" y="8739277"/>
            <a:chExt cx="8867087" cy="354885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06911" y="8739277"/>
              <a:ext cx="7575749" cy="3165984"/>
            </a:xfrm>
            <a:prstGeom prst="rect">
              <a:avLst/>
            </a:prstGeom>
          </p:spPr>
        </p:pic>
        <p:cxnSp>
          <p:nvCxnSpPr>
            <p:cNvPr id="36" name="Straight Connector 35"/>
            <p:cNvCxnSpPr/>
            <p:nvPr/>
          </p:nvCxnSpPr>
          <p:spPr>
            <a:xfrm flipV="1">
              <a:off x="14326116" y="9801413"/>
              <a:ext cx="821101" cy="681736"/>
            </a:xfrm>
            <a:prstGeom prst="line">
              <a:avLst/>
            </a:prstGeom>
            <a:ln w="63500">
              <a:solidFill>
                <a:srgbClr val="FF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4326116" y="10472261"/>
              <a:ext cx="4281094" cy="1140215"/>
            </a:xfrm>
            <a:prstGeom prst="line">
              <a:avLst/>
            </a:prstGeom>
            <a:ln w="63500"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18760219" y="11527690"/>
              <a:ext cx="760439" cy="76043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18723030" y="11462930"/>
                  <a:ext cx="77655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it-IT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GB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23030" y="11462930"/>
                  <a:ext cx="776559" cy="707886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/>
            <p:cNvSpPr/>
            <p:nvPr/>
          </p:nvSpPr>
          <p:spPr>
            <a:xfrm>
              <a:off x="13959164" y="9261348"/>
              <a:ext cx="760439" cy="76043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13943044" y="9281881"/>
                  <a:ext cx="87632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GB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43044" y="9281881"/>
                  <a:ext cx="876329" cy="70788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/>
            <p:cNvSpPr/>
            <p:nvPr/>
          </p:nvSpPr>
          <p:spPr>
            <a:xfrm>
              <a:off x="11778285" y="9597259"/>
              <a:ext cx="760439" cy="76043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11690117" y="9635824"/>
                  <a:ext cx="978153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it-IT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GB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90117" y="9635824"/>
                  <a:ext cx="978153" cy="70788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11615573" y="10483146"/>
              <a:ext cx="2710543" cy="0"/>
            </a:xfrm>
            <a:prstGeom prst="line">
              <a:avLst/>
            </a:prstGeom>
            <a:ln w="63500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71" name="Straight Arrow Connector 1070"/>
          <p:cNvCxnSpPr/>
          <p:nvPr/>
        </p:nvCxnSpPr>
        <p:spPr>
          <a:xfrm flipV="1">
            <a:off x="23792157" y="15101749"/>
            <a:ext cx="897931" cy="51643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3" name="Straight Arrow Connector 1072"/>
          <p:cNvCxnSpPr/>
          <p:nvPr/>
        </p:nvCxnSpPr>
        <p:spPr>
          <a:xfrm>
            <a:off x="24478227" y="14338488"/>
            <a:ext cx="2888459" cy="7135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4" name="TextBox 1073"/>
              <p:cNvSpPr txBox="1"/>
              <p:nvPr/>
            </p:nvSpPr>
            <p:spPr>
              <a:xfrm>
                <a:off x="24005653" y="13961334"/>
                <a:ext cx="5296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74" name="TextBox 10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5653" y="13961334"/>
                <a:ext cx="529696" cy="400110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5" name="TextBox 1074"/>
          <p:cNvSpPr txBox="1"/>
          <p:nvPr/>
        </p:nvSpPr>
        <p:spPr>
          <a:xfrm>
            <a:off x="605754" y="7184833"/>
            <a:ext cx="30155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ENUBET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3640929" y="7108258"/>
            <a:ext cx="167334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</a:t>
            </a:r>
            <a:r>
              <a:rPr lang="en-GB" sz="6600" b="1" dirty="0">
                <a:solidFill>
                  <a:srgbClr val="5E5E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nhanced</a:t>
            </a:r>
            <a:r>
              <a: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GB" sz="6600" b="1" dirty="0" err="1">
                <a:solidFill>
                  <a:srgbClr val="5E5E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GB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GB" sz="6600" b="1" dirty="0" err="1">
                <a:solidFill>
                  <a:srgbClr val="5E5E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trino</a:t>
            </a:r>
            <a:r>
              <a: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GB" sz="6600" b="1" dirty="0" err="1">
                <a:solidFill>
                  <a:srgbClr val="5E5E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ams</a:t>
            </a:r>
            <a:r>
              <a:rPr lang="en-GB" sz="6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6600" b="1" dirty="0">
                <a:solidFill>
                  <a:srgbClr val="5E5E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kaon </a:t>
            </a:r>
            <a:r>
              <a: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GB" sz="6600" b="1" dirty="0">
                <a:solidFill>
                  <a:srgbClr val="5E5E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agging</a:t>
            </a:r>
            <a:r>
              <a:rPr lang="en-GB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076" name="TextBox 1075"/>
          <p:cNvSpPr txBox="1"/>
          <p:nvPr/>
        </p:nvSpPr>
        <p:spPr>
          <a:xfrm>
            <a:off x="8766840" y="24344299"/>
            <a:ext cx="1870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UCM readout</a:t>
            </a:r>
          </a:p>
        </p:txBody>
      </p:sp>
      <p:pic>
        <p:nvPicPr>
          <p:cNvPr id="1077" name="Picture 6" descr="http://enubet.pd.infn.it/img/logo_anim.gif"/>
          <p:cNvPicPr>
            <a:picLocks noChangeAspect="1" noChangeArrowheads="1"/>
          </p:cNvPicPr>
          <p:nvPr/>
        </p:nvPicPr>
        <p:blipFill>
          <a:blip r:embed="rId4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875" y="132560"/>
            <a:ext cx="4429632" cy="412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le:Logo UniversitÃ  Padova.png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392" y="3484138"/>
            <a:ext cx="2908966" cy="292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rot="806300">
                <a:off x="2039895" y="24780821"/>
                <a:ext cx="11984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4.3 </m:t>
                      </m:r>
                      <m:sSub>
                        <m:sSubPr>
                          <m:ctrlPr>
                            <a:rPr lang="it-IT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it-IT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06300">
                <a:off x="2039895" y="24780821"/>
                <a:ext cx="1198470" cy="523220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>
            <a:off x="1356798" y="24518178"/>
            <a:ext cx="3592988" cy="803326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1102139" y="22760795"/>
            <a:ext cx="185332" cy="1309289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 rot="15759411">
                <a:off x="236107" y="23280515"/>
                <a:ext cx="1291443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dirty="0" smtClean="0">
                          <a:latin typeface="Cambria Math" panose="02040503050406030204" pitchFamily="18" charset="0"/>
                        </a:rPr>
                        <m:t>1.7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it-IT" sz="28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759411">
                <a:off x="236107" y="23280515"/>
                <a:ext cx="1291443" cy="523220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Rectangle 115"/>
          <p:cNvSpPr/>
          <p:nvPr/>
        </p:nvSpPr>
        <p:spPr>
          <a:xfrm>
            <a:off x="605754" y="18201189"/>
            <a:ext cx="12154735" cy="7463681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292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8480</TotalTime>
  <Words>409</Words>
  <Application>Microsoft Office PowerPoint</Application>
  <PresentationFormat>Custom</PresentationFormat>
  <Paragraphs>139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Matteo Tenti</dc:creator>
  <cp:lastModifiedBy>Matteo Tenti</cp:lastModifiedBy>
  <cp:revision>75</cp:revision>
  <cp:lastPrinted>2018-12-13T12:55:37Z</cp:lastPrinted>
  <dcterms:created xsi:type="dcterms:W3CDTF">2018-12-06T10:39:15Z</dcterms:created>
  <dcterms:modified xsi:type="dcterms:W3CDTF">2019-01-08T16:29:13Z</dcterms:modified>
</cp:coreProperties>
</file>